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6" r:id="rId4"/>
    <p:sldId id="267" r:id="rId5"/>
    <p:sldId id="259" r:id="rId6"/>
    <p:sldId id="257" r:id="rId7"/>
    <p:sldId id="258" r:id="rId8"/>
    <p:sldId id="275" r:id="rId9"/>
    <p:sldId id="271" r:id="rId10"/>
    <p:sldId id="272" r:id="rId11"/>
    <p:sldId id="274" r:id="rId12"/>
    <p:sldId id="268" r:id="rId13"/>
    <p:sldId id="273" r:id="rId14"/>
    <p:sldId id="270" r:id="rId15"/>
    <p:sldId id="277" r:id="rId16"/>
    <p:sldId id="27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Congruence Transformations in tessellations with Technology-Enhanced RESOURCEs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Ana </a:t>
            </a:r>
            <a:r>
              <a:rPr lang="en-US" dirty="0" err="1" smtClean="0"/>
              <a:t>Donevska-Todorova</a:t>
            </a:r>
            <a:endParaRPr lang="en-US" dirty="0" smtClean="0"/>
          </a:p>
          <a:p>
            <a:r>
              <a:rPr lang="de-DE" sz="2800" dirty="0" smtClean="0"/>
              <a:t>Humboldt-Universität zu Berlin</a:t>
            </a:r>
            <a:endParaRPr lang="mk-M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27088" t="54588" r="42321" b="13304"/>
          <a:stretch>
            <a:fillRect/>
          </a:stretch>
        </p:blipFill>
        <p:spPr bwMode="auto">
          <a:xfrm>
            <a:off x="990600" y="1600200"/>
            <a:ext cx="7489354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Design of a micro-world in a DGS for applications of congruence mappings in t</a:t>
            </a:r>
            <a:r>
              <a:rPr kumimoji="0" lang="mk-M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essellation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mk-MK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960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2. Tessellations with special types of quadrilaterals </a:t>
            </a:r>
            <a:endParaRPr lang="mk-M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tessellations with concave quadrilaterals possible?</a:t>
            </a:r>
            <a:endParaRPr lang="mk-MK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57260" t="54588" r="25959" b="13420"/>
          <a:stretch>
            <a:fillRect/>
          </a:stretch>
        </p:blipFill>
        <p:spPr bwMode="auto">
          <a:xfrm>
            <a:off x="2971800" y="2133600"/>
            <a:ext cx="3661102" cy="3924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3. Tessellations with concave quadrilaterals </a:t>
            </a:r>
            <a:endParaRPr lang="mk-MK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Design of a micro-world in a DGS for applications of congruence mappings in t</a:t>
            </a:r>
            <a:r>
              <a:rPr kumimoji="0" lang="mk-M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essellation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mk-MK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0713" r="64722" b="23274"/>
          <a:stretch/>
        </p:blipFill>
        <p:spPr>
          <a:xfrm>
            <a:off x="914400" y="1600200"/>
            <a:ext cx="3538537" cy="480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9591" r="62887" b="22730"/>
          <a:stretch/>
        </p:blipFill>
        <p:spPr>
          <a:xfrm>
            <a:off x="4876800" y="1533526"/>
            <a:ext cx="3657600" cy="48357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Design of a micro-world in a DGS for applications of congruence mappings in t</a:t>
            </a:r>
            <a:r>
              <a:rPr kumimoji="0" lang="mk-M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essellation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mk-MK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2484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4. Tessellations with arbitrary quadrilaterals </a:t>
            </a:r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232082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7494" t="37860" r="25499" b="27435"/>
          <a:stretch>
            <a:fillRect/>
          </a:stretch>
        </p:blipFill>
        <p:spPr bwMode="auto">
          <a:xfrm>
            <a:off x="533400" y="1905000"/>
            <a:ext cx="844434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Design of a micro-world in a DGS for applications of congruence mappings in t</a:t>
            </a:r>
            <a:r>
              <a:rPr kumimoji="0" lang="mk-M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essellation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mk-MK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5. Tessellations with triangles </a:t>
            </a:r>
            <a:endParaRPr lang="mk-M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68" y="1846264"/>
            <a:ext cx="5650309" cy="402272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Design of a micro-world in a DGS for applications of congruence mappings in t</a:t>
            </a:r>
            <a:r>
              <a:rPr kumimoji="0" lang="mk-M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essellation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mk-MK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6. An example of a tessellations with a particular pentagon </a:t>
            </a:r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171770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5. Results and discussion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30723" name="Picture 12" descr="20180115_090524"/>
          <p:cNvPicPr>
            <a:picLocks noChangeAspect="1" noChangeArrowheads="1"/>
          </p:cNvPicPr>
          <p:nvPr/>
        </p:nvPicPr>
        <p:blipFill>
          <a:blip r:embed="rId2"/>
          <a:srcRect l="26247" t="26926" r="48055" b="10333"/>
          <a:stretch>
            <a:fillRect/>
          </a:stretch>
        </p:blipFill>
        <p:spPr bwMode="auto">
          <a:xfrm rot="5400000">
            <a:off x="972151" y="1313852"/>
            <a:ext cx="1600197" cy="2172900"/>
          </a:xfrm>
          <a:prstGeom prst="rect">
            <a:avLst/>
          </a:prstGeom>
          <a:noFill/>
        </p:spPr>
      </p:pic>
      <p:pic>
        <p:nvPicPr>
          <p:cNvPr id="30722" name="Picture 8" descr="20180115_090506"/>
          <p:cNvPicPr>
            <a:picLocks noChangeAspect="1" noChangeArrowheads="1"/>
          </p:cNvPicPr>
          <p:nvPr/>
        </p:nvPicPr>
        <p:blipFill>
          <a:blip r:embed="rId3"/>
          <a:srcRect l="28938" r="28120"/>
          <a:stretch>
            <a:fillRect/>
          </a:stretch>
        </p:blipFill>
        <p:spPr bwMode="auto">
          <a:xfrm rot="5400000">
            <a:off x="5813485" y="1196915"/>
            <a:ext cx="2546229" cy="3352800"/>
          </a:xfrm>
          <a:prstGeom prst="rect">
            <a:avLst/>
          </a:prstGeom>
          <a:noFill/>
        </p:spPr>
      </p:pic>
      <p:pic>
        <p:nvPicPr>
          <p:cNvPr id="30721" name="Picture 5" descr="20180115_090535"/>
          <p:cNvPicPr>
            <a:picLocks noChangeAspect="1" noChangeArrowheads="1"/>
          </p:cNvPicPr>
          <p:nvPr/>
        </p:nvPicPr>
        <p:blipFill>
          <a:blip r:embed="rId4"/>
          <a:srcRect l="56422" t="54353" r="31512" b="7504"/>
          <a:stretch>
            <a:fillRect/>
          </a:stretch>
        </p:blipFill>
        <p:spPr bwMode="auto">
          <a:xfrm rot="5400000">
            <a:off x="6311030" y="3671170"/>
            <a:ext cx="1752600" cy="309706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59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C:\Users\Dell\Documents\Conferences\Conference 2018\CADGME 2018\Photos Geometry\20180115_090650.jpg"/>
          <p:cNvPicPr/>
          <p:nvPr/>
        </p:nvPicPr>
        <p:blipFill>
          <a:blip r:embed="rId5" cstate="print"/>
          <a:srcRect l="27761" t="25078" r="67506" b="41346"/>
          <a:stretch>
            <a:fillRect/>
          </a:stretch>
        </p:blipFill>
        <p:spPr bwMode="auto">
          <a:xfrm rot="5400000">
            <a:off x="3543300" y="952501"/>
            <a:ext cx="1142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Dell\AppData\Local\Microsoft\Windows\Temporary Internet Files\Content.Word\20180115_090359.jpg"/>
          <p:cNvPicPr/>
          <p:nvPr/>
        </p:nvPicPr>
        <p:blipFill>
          <a:blip r:embed="rId6" cstate="print"/>
          <a:srcRect l="3077" t="67790" r="68983" b="14145"/>
          <a:stretch>
            <a:fillRect/>
          </a:stretch>
        </p:blipFill>
        <p:spPr bwMode="auto">
          <a:xfrm>
            <a:off x="609600" y="4114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Dell\AppData\Local\Microsoft\Windows\Temporary Internet Files\Content.Word\20180115_090359.jpg"/>
          <p:cNvPicPr/>
          <p:nvPr/>
        </p:nvPicPr>
        <p:blipFill>
          <a:blip r:embed="rId6" cstate="print"/>
          <a:srcRect l="70237" t="66454" b="17722"/>
          <a:stretch>
            <a:fillRect/>
          </a:stretch>
        </p:blipFill>
        <p:spPr bwMode="auto">
          <a:xfrm>
            <a:off x="3048000" y="4191000"/>
            <a:ext cx="228219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Dell\Documents\Conferences\Conference 2018\CADGME 2018\Photos Geometry\20180115_090454.jpg"/>
          <p:cNvPicPr/>
          <p:nvPr/>
        </p:nvPicPr>
        <p:blipFill>
          <a:blip r:embed="rId7" cstate="print"/>
          <a:srcRect l="57061" r="34808"/>
          <a:stretch>
            <a:fillRect/>
          </a:stretch>
        </p:blipFill>
        <p:spPr bwMode="auto">
          <a:xfrm rot="5400000">
            <a:off x="2552699" y="1333502"/>
            <a:ext cx="838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5. Results and discussion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/>
              <a:t>Related to the research question: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Synchronized </a:t>
            </a:r>
            <a:r>
              <a:rPr lang="en-US" dirty="0" smtClean="0"/>
              <a:t>changes between different modes of description and thinking, both geometric and algebraic (of point reflections and translations) in a single window available through a check </a:t>
            </a:r>
            <a:r>
              <a:rPr lang="en-US" dirty="0" smtClean="0"/>
              <a:t>box</a:t>
            </a:r>
          </a:p>
          <a:p>
            <a:pPr lvl="0"/>
            <a:endParaRPr lang="mk-MK" dirty="0" smtClean="0"/>
          </a:p>
          <a:p>
            <a:pPr lvl="0"/>
            <a:r>
              <a:rPr lang="en-US" dirty="0" smtClean="0"/>
              <a:t>Systemized explorations of all types of triangles and quadrilaterals using the drag mode of </a:t>
            </a:r>
            <a:r>
              <a:rPr lang="en-US" dirty="0" smtClean="0"/>
              <a:t>points</a:t>
            </a:r>
          </a:p>
          <a:p>
            <a:pPr lvl="0"/>
            <a:endParaRPr lang="mk-MK" dirty="0" smtClean="0"/>
          </a:p>
          <a:p>
            <a:pPr lvl="0"/>
            <a:r>
              <a:rPr lang="en-US" dirty="0" smtClean="0"/>
              <a:t>Possibility for individualization of the learning processes through tasks with different levels of difficulty</a:t>
            </a:r>
            <a:endParaRPr lang="mk-MK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3600" dirty="0" smtClean="0"/>
              <a:t>Thank you very much for your attention!</a:t>
            </a:r>
            <a:endParaRPr lang="mk-MK" sz="36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</a:t>
            </a:r>
          </a:p>
          <a:p>
            <a:pPr lvl="1">
              <a:buNone/>
            </a:pPr>
            <a:r>
              <a:rPr lang="de-DE" dirty="0" smtClean="0"/>
              <a:t>Ana Donevska-Todorova</a:t>
            </a:r>
          </a:p>
          <a:p>
            <a:pPr lvl="1">
              <a:buNone/>
            </a:pPr>
            <a:r>
              <a:rPr lang="de-DE" dirty="0" smtClean="0"/>
              <a:t>Humboldt-Universität zu Berlin</a:t>
            </a:r>
          </a:p>
          <a:p>
            <a:pPr lvl="1">
              <a:buNone/>
            </a:pPr>
            <a:r>
              <a:rPr lang="de-DE" dirty="0" smtClean="0"/>
              <a:t>todorova@math.hu-berlin.de </a:t>
            </a:r>
          </a:p>
          <a:p>
            <a:pPr>
              <a:buNone/>
            </a:pPr>
            <a:endParaRPr lang="mk-M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Relevance of the theme and aim of the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Theoretical background and research stand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questions and research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of a micro-world in a DGS for applications of congruence mappings in t</a:t>
            </a:r>
            <a:r>
              <a:rPr lang="mk-MK" dirty="0" smtClean="0"/>
              <a:t>essellation</a:t>
            </a:r>
            <a:r>
              <a:rPr lang="en-US" dirty="0" smtClean="0"/>
              <a:t>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 and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 and suggestions for further research</a:t>
            </a:r>
          </a:p>
          <a:p>
            <a:endParaRPr lang="en-US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Relevance of the Theme in Mathematics Education 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Preschool: </a:t>
            </a:r>
          </a:p>
          <a:p>
            <a:pPr lvl="1" algn="just"/>
            <a:r>
              <a:rPr lang="mk-MK" dirty="0" smtClean="0"/>
              <a:t>laying and puzzle games without a particular attention to learning of congruence mappings</a:t>
            </a:r>
            <a:r>
              <a:rPr lang="en-US" dirty="0" smtClean="0"/>
              <a:t>;</a:t>
            </a:r>
            <a:r>
              <a:rPr lang="mk-MK" dirty="0" smtClean="0"/>
              <a:t> absence of a precise mathematical language</a:t>
            </a:r>
            <a:r>
              <a:rPr lang="en-US" dirty="0" smtClean="0"/>
              <a:t> and terminology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Elementary school: </a:t>
            </a:r>
          </a:p>
          <a:p>
            <a:pPr lvl="1" algn="just"/>
            <a:r>
              <a:rPr lang="en-US" dirty="0" smtClean="0"/>
              <a:t>m</a:t>
            </a:r>
            <a:r>
              <a:rPr lang="mk-MK" dirty="0" smtClean="0"/>
              <a:t>athematical patterning refer</a:t>
            </a:r>
            <a:r>
              <a:rPr lang="en-US" dirty="0" smtClean="0"/>
              <a:t>s</a:t>
            </a:r>
            <a:r>
              <a:rPr lang="mk-MK" dirty="0" smtClean="0"/>
              <a:t> to chances and challenges of interdisciplinary and creative teaching and learning approaches in mathematics and arts in elementary schools (e.g., </a:t>
            </a:r>
            <a:r>
              <a:rPr lang="en-US" dirty="0" err="1" smtClean="0"/>
              <a:t>Hartfeldt</a:t>
            </a:r>
            <a:r>
              <a:rPr lang="en-US" dirty="0" smtClean="0"/>
              <a:t> &amp; Henning, 2002).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Secondary school: </a:t>
            </a:r>
          </a:p>
          <a:p>
            <a:pPr lvl="1" algn="just"/>
            <a:r>
              <a:rPr lang="en-US" dirty="0" smtClean="0">
                <a:latin typeface="Calibri" pitchFamily="34" charset="0"/>
              </a:rPr>
              <a:t>Understanding and applying theorems for congruence of geometric figures, </a:t>
            </a:r>
            <a:r>
              <a:rPr lang="mk-MK" dirty="0" smtClean="0">
                <a:latin typeface="Calibri" pitchFamily="34" charset="0"/>
              </a:rPr>
              <a:t>theorem</a:t>
            </a:r>
            <a:r>
              <a:rPr lang="en-US" dirty="0" smtClean="0">
                <a:latin typeface="Calibri" pitchFamily="34" charset="0"/>
              </a:rPr>
              <a:t>s</a:t>
            </a:r>
            <a:r>
              <a:rPr lang="mk-MK" dirty="0" smtClean="0">
                <a:latin typeface="Calibri" pitchFamily="34" charset="0"/>
              </a:rPr>
              <a:t> </a:t>
            </a:r>
            <a:r>
              <a:rPr lang="mk-MK" dirty="0" smtClean="0"/>
              <a:t>for the sum of inner ang</a:t>
            </a:r>
            <a:r>
              <a:rPr lang="en-US" dirty="0" smtClean="0"/>
              <a:t>le</a:t>
            </a:r>
            <a:r>
              <a:rPr lang="mk-MK" dirty="0" smtClean="0"/>
              <a:t>s of polygons </a:t>
            </a:r>
            <a:r>
              <a:rPr lang="en-US" dirty="0" smtClean="0"/>
              <a:t>(referring Curricula)  </a:t>
            </a:r>
            <a:endParaRPr lang="mk-MK" dirty="0"/>
          </a:p>
        </p:txBody>
      </p:sp>
      <p:pic>
        <p:nvPicPr>
          <p:cNvPr id="4" name="Grafik 1"/>
          <p:cNvPicPr/>
          <p:nvPr/>
        </p:nvPicPr>
        <p:blipFill rotWithShape="1">
          <a:blip r:embed="rId2" cstate="print"/>
          <a:srcRect l="21693" t="45246" r="20106" b="16562"/>
          <a:stretch/>
        </p:blipFill>
        <p:spPr bwMode="auto">
          <a:xfrm>
            <a:off x="4953000" y="4191000"/>
            <a:ext cx="3352800" cy="1196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2. Theoretical background</a:t>
            </a:r>
            <a:br>
              <a:rPr lang="en-US" sz="3200" dirty="0" smtClean="0"/>
            </a:br>
            <a:r>
              <a:rPr lang="en-US" sz="3200" dirty="0" smtClean="0"/>
              <a:t>	Mathematical content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97552" cy="4724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mk-MK" dirty="0" smtClean="0"/>
              <a:t>A tessellation of a plane</a:t>
            </a:r>
            <a:r>
              <a:rPr lang="en-US" dirty="0" smtClean="0"/>
              <a:t> -</a:t>
            </a:r>
            <a:r>
              <a:rPr lang="mk-MK" dirty="0" smtClean="0"/>
              <a:t> covering the plane without gaps and overlaps, is possible with any types of triangles and quadrilaterals. </a:t>
            </a:r>
            <a:endParaRPr lang="en-US" dirty="0" smtClean="0"/>
          </a:p>
          <a:p>
            <a:pPr lvl="1" algn="just"/>
            <a:r>
              <a:rPr lang="mk-MK" dirty="0" smtClean="0"/>
              <a:t>This includes the regular 3- and 4-sided polygons. 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r>
              <a:rPr lang="mk-MK" dirty="0" smtClean="0"/>
              <a:t>A tessellation of a plane is also possible with regular hexagons, but not with regular pentagons. </a:t>
            </a:r>
            <a:endParaRPr lang="en-US" dirty="0" smtClean="0"/>
          </a:p>
          <a:p>
            <a:pPr lvl="1" algn="just"/>
            <a:r>
              <a:rPr lang="en-US" dirty="0" smtClean="0"/>
              <a:t>T</a:t>
            </a:r>
            <a:r>
              <a:rPr lang="mk-MK" dirty="0" smtClean="0"/>
              <a:t>here exist special pentagons, which are an exception</a:t>
            </a:r>
            <a:r>
              <a:rPr lang="en-US" dirty="0" smtClean="0"/>
              <a:t> (Figure)</a:t>
            </a:r>
          </a:p>
          <a:p>
            <a:pPr lvl="1" algn="just"/>
            <a:r>
              <a:rPr lang="en-US" dirty="0" smtClean="0"/>
              <a:t>T</a:t>
            </a:r>
            <a:r>
              <a:rPr lang="mk-MK" dirty="0" smtClean="0"/>
              <a:t>essellation by regular n-gons, for n&gt;6 is not possible. </a:t>
            </a:r>
            <a:endParaRPr lang="mk-MK" dirty="0"/>
          </a:p>
        </p:txBody>
      </p:sp>
      <p:pic>
        <p:nvPicPr>
          <p:cNvPr id="4" name="Picture 3" descr="C:\Users\Dell\Documents\Conferences\Conference 2018\CADGME 2018\Photos Geometry\20180115_100637.jpg"/>
          <p:cNvPicPr/>
          <p:nvPr/>
        </p:nvPicPr>
        <p:blipFill>
          <a:blip r:embed="rId2" cstate="print"/>
          <a:srcRect l="15188" r="6569"/>
          <a:stretch>
            <a:fillRect/>
          </a:stretch>
        </p:blipFill>
        <p:spPr bwMode="auto">
          <a:xfrm rot="5400000">
            <a:off x="4953001" y="2286001"/>
            <a:ext cx="457199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Theoretical background and research stand 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4495800"/>
          </a:xfrm>
        </p:spPr>
        <p:txBody>
          <a:bodyPr>
            <a:normAutofit fontScale="77500" lnSpcReduction="20000"/>
          </a:bodyPr>
          <a:lstStyle/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de-DE" b="1" dirty="0" smtClean="0"/>
              <a:t>Previous Research</a:t>
            </a:r>
          </a:p>
          <a:p>
            <a:pPr marL="621792" lvl="3" indent="-256032">
              <a:buClr>
                <a:schemeClr val="accent3"/>
              </a:buClr>
              <a:buFont typeface="Georgia"/>
              <a:buChar char="•"/>
            </a:pPr>
            <a:r>
              <a:rPr lang="de-DE" dirty="0" smtClean="0"/>
              <a:t>The 17</a:t>
            </a:r>
            <a:r>
              <a:rPr lang="de-DE" baseline="30000" dirty="0" smtClean="0"/>
              <a:t>th</a:t>
            </a:r>
            <a:r>
              <a:rPr lang="de-DE" dirty="0" smtClean="0"/>
              <a:t> ICMI Study, Mathematical Education and Technology-Rethinking the Terrain:</a:t>
            </a:r>
          </a:p>
          <a:p>
            <a:pPr marL="832104" lvl="4" indent="-256032">
              <a:buFont typeface="Georgia"/>
              <a:buChar char="•"/>
            </a:pPr>
            <a:r>
              <a:rPr lang="de-DE" dirty="0" smtClean="0"/>
              <a:t>design of teaching and learning technology-based environments, curricula evolution and current research trends in developing theories.</a:t>
            </a:r>
          </a:p>
          <a:p>
            <a:pPr marL="621792" lvl="3" indent="-256032">
              <a:buClr>
                <a:schemeClr val="accent3"/>
              </a:buClr>
              <a:buFont typeface="Georgia"/>
              <a:buChar char="•"/>
            </a:pPr>
            <a:endParaRPr lang="de-DE" dirty="0" smtClean="0"/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de-DE" b="1" dirty="0" smtClean="0"/>
              <a:t>Future perspectives</a:t>
            </a:r>
          </a:p>
          <a:p>
            <a:pPr marL="621792" lvl="3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“</a:t>
            </a:r>
            <a:r>
              <a:rPr lang="de-DE" dirty="0" smtClean="0"/>
              <a:t>There is a wide technological space that is nearly terra incognita.” (Artigue, 2010, p. 469)</a:t>
            </a:r>
          </a:p>
          <a:p>
            <a:pPr marL="832104" lvl="4" indent="-256032">
              <a:buFont typeface="Georgia"/>
              <a:buChar char="•"/>
            </a:pPr>
            <a:r>
              <a:rPr lang="en-US" dirty="0" smtClean="0"/>
              <a:t>“</a:t>
            </a:r>
            <a:r>
              <a:rPr lang="de-DE" dirty="0" smtClean="0"/>
              <a:t>From microworlds and open software to tutorials and on-line resources</a:t>
            </a:r>
            <a:r>
              <a:rPr lang="en-US" dirty="0" smtClean="0"/>
              <a:t>”</a:t>
            </a:r>
            <a:r>
              <a:rPr lang="de-DE" dirty="0" smtClean="0"/>
              <a:t> (Artigue, 2010, p. 468)</a:t>
            </a:r>
          </a:p>
          <a:p>
            <a:pPr marL="832104" lvl="4" indent="-256032">
              <a:buFont typeface="Georgia"/>
              <a:buChar char="•"/>
            </a:pPr>
            <a:r>
              <a:rPr lang="en-US" dirty="0" smtClean="0"/>
              <a:t>“ </a:t>
            </a:r>
            <a:r>
              <a:rPr lang="de-DE" dirty="0" smtClean="0"/>
              <a:t>The role of emerging technologies, e.g. tablets, smartphones, virtual learning environments, augmented reality environments and haptic technologies </a:t>
            </a:r>
            <a:r>
              <a:rPr lang="en-US" dirty="0" smtClean="0"/>
              <a:t>”</a:t>
            </a:r>
            <a:r>
              <a:rPr lang="de-DE" dirty="0" smtClean="0"/>
              <a:t> (ICME-13, TSG 43 Call)</a:t>
            </a:r>
            <a:endParaRPr lang="en-US" dirty="0" smtClean="0"/>
          </a:p>
          <a:p>
            <a:pPr marL="832104" lvl="4" indent="-256032">
              <a:buFont typeface="Georgia"/>
              <a:buChar char="•"/>
            </a:pPr>
            <a:endParaRPr lang="de-DE" dirty="0" smtClean="0"/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de-DE" b="1" dirty="0" smtClean="0"/>
              <a:t>Current Research State</a:t>
            </a:r>
          </a:p>
          <a:p>
            <a:pPr marL="621792" lvl="3" indent="-256032">
              <a:buClr>
                <a:schemeClr val="accent3"/>
              </a:buClr>
              <a:buFont typeface="Georgia"/>
              <a:buChar char="•"/>
            </a:pPr>
            <a:r>
              <a:rPr lang="de-DE" dirty="0" smtClean="0"/>
              <a:t>Cognitive and epistemological perspectives of technological utilization in mathematics education remain insufficiently discussed (ICME-13, TSG 43 Call). </a:t>
            </a:r>
          </a:p>
          <a:p>
            <a:pPr marL="832104" lvl="4" indent="-256032">
              <a:buFont typeface="Georgia"/>
              <a:buChar char="•"/>
            </a:pPr>
            <a:r>
              <a:rPr lang="de-DE" dirty="0" smtClean="0"/>
              <a:t>This study investigates the mathematical cognition in terms of kinds of mathematical thinking which characterize Geometry</a:t>
            </a:r>
            <a:endParaRPr lang="en-US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Theoretical background and research stand 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Three modes of thinking and description of mathematical concepts in Linear algebra (</a:t>
            </a:r>
            <a:r>
              <a:rPr lang="en-US" sz="1800" dirty="0" err="1" smtClean="0"/>
              <a:t>Sierpinska</a:t>
            </a:r>
            <a:r>
              <a:rPr lang="en-US" sz="1800" dirty="0" smtClean="0"/>
              <a:t>, 2010; Hillel, 2010)</a:t>
            </a:r>
          </a:p>
          <a:p>
            <a:r>
              <a:rPr lang="en-US" sz="1800" dirty="0" smtClean="0"/>
              <a:t>A nested model for connecting the modes in Geometry (</a:t>
            </a:r>
            <a:r>
              <a:rPr lang="en-US" sz="1800" dirty="0" err="1" smtClean="0"/>
              <a:t>Donevska-Todorova</a:t>
            </a:r>
            <a:r>
              <a:rPr lang="en-US" sz="1800" dirty="0" smtClean="0"/>
              <a:t>, 2018, p. 270; </a:t>
            </a:r>
            <a:r>
              <a:rPr lang="en-US" sz="1800" dirty="0" err="1" smtClean="0"/>
              <a:t>Donevska-Todorova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Turgut</a:t>
            </a:r>
            <a:r>
              <a:rPr lang="en-US" sz="1800" dirty="0" smtClean="0"/>
              <a:t>, 2017)</a:t>
            </a:r>
            <a:endParaRPr lang="mk-MK" sz="1800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t="22261" r="1913"/>
          <a:stretch/>
        </p:blipFill>
        <p:spPr bwMode="auto">
          <a:xfrm>
            <a:off x="3810000" y="2895600"/>
            <a:ext cx="5105400" cy="3124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14="http://schemas.microsoft.com/office/word/2010/wordprocessingDrawing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Grafik 2"/>
          <p:cNvPicPr/>
          <p:nvPr/>
        </p:nvPicPr>
        <p:blipFill rotWithShape="1"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707" t="483" b="-1"/>
          <a:stretch/>
        </p:blipFill>
        <p:spPr bwMode="auto">
          <a:xfrm>
            <a:off x="228600" y="3200400"/>
            <a:ext cx="32766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14="http://schemas.microsoft.com/office/word/2010/wordprocessingDrawing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Konyalioglu</a:t>
            </a:r>
            <a:r>
              <a:rPr lang="en-US" dirty="0" smtClean="0"/>
              <a:t> et al., 2011, p. 4042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6096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Donevska-Todorova</a:t>
            </a:r>
            <a:r>
              <a:rPr lang="en-US" dirty="0" smtClean="0"/>
              <a:t>, 2018, p. 270</a:t>
            </a:r>
            <a:endParaRPr lang="mk-M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Theoretical background and research stand 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i="1" dirty="0" smtClean="0"/>
              <a:t>Recursive Exploration Space</a:t>
            </a:r>
            <a:r>
              <a:rPr lang="de-DE" dirty="0" smtClean="0"/>
              <a:t> (Hegedus, Dalton &amp; Moreno-Armella, 2007)</a:t>
            </a:r>
          </a:p>
          <a:p>
            <a:pPr lvl="1"/>
            <a:r>
              <a:rPr lang="de-DE" dirty="0" smtClean="0"/>
              <a:t>connections between the geometric and the algebraic modes by the dragging or the zoom tools </a:t>
            </a:r>
          </a:p>
          <a:p>
            <a:pPr lvl="1">
              <a:buNone/>
            </a:pPr>
            <a:endParaRPr lang="de-DE" i="1" dirty="0" smtClean="0"/>
          </a:p>
          <a:p>
            <a:r>
              <a:rPr lang="de-DE" i="1" dirty="0" smtClean="0"/>
              <a:t>Action-reaction loops  by </a:t>
            </a:r>
            <a:r>
              <a:rPr lang="de-DE" dirty="0" smtClean="0"/>
              <a:t>dragging modalities </a:t>
            </a:r>
            <a:r>
              <a:rPr lang="de-DE" sz="2100" dirty="0" smtClean="0"/>
              <a:t>(Arzarello et al. 2002)</a:t>
            </a:r>
          </a:p>
          <a:p>
            <a:pPr lvl="1"/>
            <a:r>
              <a:rPr lang="de-DE" sz="2200" dirty="0" smtClean="0"/>
              <a:t>As the frequency of these </a:t>
            </a:r>
            <a:r>
              <a:rPr lang="de-DE" sz="2200" i="1" dirty="0" smtClean="0"/>
              <a:t>action-reaction loops </a:t>
            </a:r>
            <a:r>
              <a:rPr lang="de-DE" sz="2200" dirty="0" smtClean="0"/>
              <a:t>is increasing, the time-intervals between the loops are decreasing.</a:t>
            </a:r>
            <a:endParaRPr lang="de-DE" sz="2200" i="1" dirty="0" smtClean="0"/>
          </a:p>
          <a:p>
            <a:r>
              <a:rPr lang="de-DE" dirty="0" smtClean="0"/>
              <a:t>”The </a:t>
            </a:r>
            <a:r>
              <a:rPr lang="de-DE" i="1" dirty="0" smtClean="0"/>
              <a:t>cognitive distance</a:t>
            </a:r>
            <a:r>
              <a:rPr lang="de-DE" dirty="0" smtClean="0"/>
              <a:t> between the students and the problem diminishes” </a:t>
            </a:r>
            <a:r>
              <a:rPr lang="de-DE" sz="1800" dirty="0" smtClean="0"/>
              <a:t>(Hegedus, Dalton &amp; Moreno-Armella, 2007, p. 1422). </a:t>
            </a:r>
          </a:p>
          <a:p>
            <a:endParaRPr lang="de-DE" sz="1800" dirty="0" smtClean="0"/>
          </a:p>
          <a:p>
            <a:r>
              <a:rPr lang="de-DE" dirty="0" smtClean="0"/>
              <a:t>RES has </a:t>
            </a:r>
            <a:r>
              <a:rPr lang="de-DE" i="1" dirty="0" smtClean="0"/>
              <a:t>continuous dynamic</a:t>
            </a:r>
            <a:r>
              <a:rPr lang="de-DE" dirty="0" smtClean="0"/>
              <a:t> (as much as it is allowed by the software),</a:t>
            </a:r>
            <a:r>
              <a:rPr lang="de-DE" i="1" dirty="0" smtClean="0"/>
              <a:t> </a:t>
            </a:r>
            <a:r>
              <a:rPr lang="de-DE" dirty="0" smtClean="0"/>
              <a:t>in comparison to </a:t>
            </a:r>
            <a:r>
              <a:rPr lang="de-DE" i="1" dirty="0" smtClean="0"/>
              <a:t>static inert, static kinesthetic/aesthetic or static computational </a:t>
            </a:r>
            <a:r>
              <a:rPr lang="de-DE" dirty="0" smtClean="0"/>
              <a:t>features </a:t>
            </a:r>
            <a:r>
              <a:rPr lang="de-DE" sz="1800" dirty="0" smtClean="0"/>
              <a:t>(Moreno-Armella, Hegedus &amp; Kaput, 2008).</a:t>
            </a:r>
          </a:p>
          <a:p>
            <a:endParaRPr lang="de-DE" sz="1800" dirty="0" smtClean="0"/>
          </a:p>
          <a:p>
            <a:r>
              <a:rPr lang="de-DE" dirty="0" smtClean="0"/>
              <a:t>The RES is more than an infrastructure for embodied actions, more than a technical mediator. It is rather a collaborator in co-actions which allow self-control of the </a:t>
            </a:r>
            <a:r>
              <a:rPr lang="de-DE" dirty="0" smtClean="0"/>
              <a:t>user.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Frozen</a:t>
            </a:r>
            <a:r>
              <a:rPr lang="en-US" dirty="0" smtClean="0"/>
              <a:t>/ fluid </a:t>
            </a:r>
            <a:r>
              <a:rPr lang="en-US" dirty="0" smtClean="0"/>
              <a:t>medium (</a:t>
            </a:r>
            <a:r>
              <a:rPr lang="en-US" dirty="0" err="1" smtClean="0"/>
              <a:t>Donevska</a:t>
            </a:r>
            <a:r>
              <a:rPr lang="en-US" dirty="0" err="1" smtClean="0"/>
              <a:t>-Todorova</a:t>
            </a:r>
            <a:r>
              <a:rPr lang="en-US" dirty="0" smtClean="0"/>
              <a:t>, 2018</a:t>
            </a:r>
            <a:r>
              <a:rPr lang="en-US" dirty="0" smtClean="0"/>
              <a:t>)</a:t>
            </a:r>
            <a:endParaRPr lang="mk-M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Research questions and research method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could a DGS-based teaching environment facilitate the learning of applications of congruence mappings in tessellations with quadrilaterals and triangles by pre-service elementary school teachers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Participants interact with the micro-environment containing a DGS file involving also paper-pencil activities.</a:t>
            </a:r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4. Design of a micro-world in a DGS for applications of congruence mappings in t</a:t>
            </a:r>
            <a:r>
              <a:rPr lang="mk-MK" sz="3200" dirty="0" smtClean="0"/>
              <a:t>essellation</a:t>
            </a:r>
            <a:r>
              <a:rPr lang="en-US" sz="3200" dirty="0" smtClean="0"/>
              <a:t>s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 l="27088" t="21306" r="25959" b="45072"/>
          <a:stretch>
            <a:fillRect/>
          </a:stretch>
        </p:blipFill>
        <p:spPr bwMode="auto">
          <a:xfrm>
            <a:off x="228600" y="1981200"/>
            <a:ext cx="8706464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" y="60960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1. Tessellations with special types of quadrilaterals</a:t>
            </a:r>
            <a:endParaRPr lang="mk-M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3607</TotalTime>
  <Words>928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Applications of Congruence Transformations in tessellations with Technology-Enhanced RESOURCEs</vt:lpstr>
      <vt:lpstr>Overview</vt:lpstr>
      <vt:lpstr>1. Relevance of the Theme in Mathematics Education </vt:lpstr>
      <vt:lpstr>2. Theoretical background  Mathematical content</vt:lpstr>
      <vt:lpstr>2. Theoretical background and research stand </vt:lpstr>
      <vt:lpstr>2. Theoretical background and research stand </vt:lpstr>
      <vt:lpstr>2. Theoretical background and research stand </vt:lpstr>
      <vt:lpstr>3. Research questions and research method</vt:lpstr>
      <vt:lpstr>4. Design of a micro-world in a DGS for applications of congruence mappings in tessellations</vt:lpstr>
      <vt:lpstr>Slide 10</vt:lpstr>
      <vt:lpstr>Slide 11</vt:lpstr>
      <vt:lpstr>Slide 12</vt:lpstr>
      <vt:lpstr>Slide 13</vt:lpstr>
      <vt:lpstr>Slide 14</vt:lpstr>
      <vt:lpstr>5. Results and discussion</vt:lpstr>
      <vt:lpstr>5. Results and discussion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28</cp:revision>
  <dcterms:created xsi:type="dcterms:W3CDTF">2006-08-16T00:00:00Z</dcterms:created>
  <dcterms:modified xsi:type="dcterms:W3CDTF">2018-06-29T06:50:35Z</dcterms:modified>
</cp:coreProperties>
</file>