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77" r:id="rId3"/>
    <p:sldId id="586" r:id="rId4"/>
    <p:sldId id="583" r:id="rId5"/>
    <p:sldId id="596" r:id="rId6"/>
    <p:sldId id="597" r:id="rId7"/>
    <p:sldId id="587" r:id="rId8"/>
    <p:sldId id="599" r:id="rId9"/>
    <p:sldId id="608" r:id="rId10"/>
    <p:sldId id="607" r:id="rId11"/>
    <p:sldId id="600" r:id="rId12"/>
    <p:sldId id="603" r:id="rId13"/>
    <p:sldId id="602" r:id="rId14"/>
    <p:sldId id="601" r:id="rId15"/>
    <p:sldId id="604" r:id="rId16"/>
    <p:sldId id="605" r:id="rId17"/>
    <p:sldId id="584" r:id="rId18"/>
    <p:sldId id="585" r:id="rId19"/>
    <p:sldId id="589" r:id="rId20"/>
    <p:sldId id="598" r:id="rId21"/>
    <p:sldId id="591" r:id="rId22"/>
    <p:sldId id="595" r:id="rId23"/>
    <p:sldId id="594" r:id="rId24"/>
    <p:sldId id="592" r:id="rId25"/>
    <p:sldId id="593" r:id="rId26"/>
    <p:sldId id="606" r:id="rId27"/>
    <p:sldId id="582" r:id="rId28"/>
  </p:sldIdLst>
  <p:sldSz cx="9144000" cy="6858000" type="screen4x3"/>
  <p:notesSz cx="6858000" cy="9144000"/>
  <p:custShowLst>
    <p:custShow name="Egyéni diasor 1" id="0">
      <p:sldLst>
        <p:sld r:id="rId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CC"/>
    <a:srgbClr val="FF9966"/>
    <a:srgbClr val="008080"/>
    <a:srgbClr val="6600FF"/>
    <a:srgbClr val="FFFF00"/>
    <a:srgbClr val="FF6F6F"/>
    <a:srgbClr val="FF0000"/>
    <a:srgbClr val="E7FFFF"/>
    <a:srgbClr val="C5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290" y="-26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ahoma" charset="0"/>
              </a:defRPr>
            </a:lvl1pPr>
          </a:lstStyle>
          <a:p>
            <a:r>
              <a:rPr lang="hu-HU"/>
              <a:t>Perjésiné dr. Hámori Ildikó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charset="0"/>
              </a:defRPr>
            </a:lvl1pPr>
          </a:lstStyle>
          <a:p>
            <a:endParaRPr lang="hu-HU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ahoma" charset="0"/>
              </a:defRPr>
            </a:lvl1pPr>
          </a:lstStyle>
          <a:p>
            <a:r>
              <a:rPr lang="hu-HU"/>
              <a:t>Multimédiás eszközök használat gépészmérnökök matematika oktatásában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charset="0"/>
              </a:defRPr>
            </a:lvl1pPr>
          </a:lstStyle>
          <a:p>
            <a:fld id="{7A40118C-F214-4280-A7F4-D07EEF5ED5C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3495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ahoma" charset="0"/>
              </a:defRPr>
            </a:lvl1pPr>
          </a:lstStyle>
          <a:p>
            <a:endParaRPr lang="hu-HU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charset="0"/>
              </a:defRPr>
            </a:lvl1pPr>
          </a:lstStyle>
          <a:p>
            <a:endParaRPr lang="hu-HU"/>
          </a:p>
        </p:txBody>
      </p:sp>
      <p:sp>
        <p:nvSpPr>
          <p:cNvPr id="376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6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ahoma" charset="0"/>
              </a:defRPr>
            </a:lvl1pPr>
          </a:lstStyle>
          <a:p>
            <a:endParaRPr lang="hu-HU"/>
          </a:p>
        </p:txBody>
      </p:sp>
      <p:sp>
        <p:nvSpPr>
          <p:cNvPr id="376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charset="0"/>
              </a:defRPr>
            </a:lvl1pPr>
          </a:lstStyle>
          <a:p>
            <a:fld id="{CD4D9795-5295-4D5A-822F-6D20961384B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49842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FFEBC-0BC5-49CA-81D5-44A81FF9CBC3}" type="slidenum">
              <a:rPr lang="hu-HU"/>
              <a:pPr/>
              <a:t>1</a:t>
            </a:fld>
            <a:endParaRPr lang="hu-H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j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435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u-HU" altLang="en-US" noProof="0" smtClean="0"/>
              <a:t>Mintacím szerkesztése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u-HU" altLang="en-US" noProof="0" smtClean="0"/>
              <a:t>Alcím mintájának szerkesztése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4669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BAD77A-CF23-4F7E-AFF2-D58719689E1E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46695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695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AA778-4593-44A5-B047-964C99CED67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04478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02B7E-C589-46E9-8E41-5B5C914B63A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17213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F9447C-5ABB-423D-A9BA-7C2D2C8E345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392671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26DB7-E8A3-40B3-85A3-030D7D2185E3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6426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B5613-C57F-4855-9E16-B2D3C9DA07CE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53134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3DC2-D37F-441D-8EB1-8A1D64F1EF7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36430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6893-2047-48C0-8F08-51725759FA6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170564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844BA-939C-4978-8DEA-37D1651A087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418156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82C2C-E557-4177-BAC2-62BE8D22DF9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13070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55976-23BB-46F8-A597-581C671FA48E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86194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66DF2-90A1-481D-B8DE-B3E6832A90E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15650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0257D-D8C9-4C3D-8F30-9CD168551A0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185461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hu-HU" altLang="en-US"/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chemeClr val="tx2"/>
                </a:solidFill>
                <a:latin typeface="Arial Unicode MS" pitchFamily="34" charset="-128"/>
              </a:defRPr>
            </a:lvl1pPr>
          </a:lstStyle>
          <a:p>
            <a:r>
              <a:rPr lang="hu-HU" altLang="en-US" smtClean="0"/>
              <a:t>CADGME Halle, 2014</a:t>
            </a:r>
            <a:endParaRPr lang="hu-HU" altLang="en-US"/>
          </a:p>
        </p:txBody>
      </p:sp>
      <p:sp>
        <p:nvSpPr>
          <p:cNvPr id="465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E40DB35-D142-4B55-9AE6-31AE3326AE83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4659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59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9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6.png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52159" cy="1773336"/>
          </a:xfrm>
          <a:noFill/>
        </p:spPr>
        <p:txBody>
          <a:bodyPr anchor="ctr"/>
          <a:lstStyle/>
          <a:p>
            <a:r>
              <a:rPr lang="en-US" sz="4000" b="1" dirty="0">
                <a:solidFill>
                  <a:srgbClr val="0033CC"/>
                </a:solidFill>
              </a:rPr>
              <a:t>Computer algebra systems (CAS) as a bridge between Mathematics and Engineering</a:t>
            </a:r>
            <a:endParaRPr lang="en-US" sz="3800" b="1" dirty="0">
              <a:solidFill>
                <a:srgbClr val="0033CC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619672" y="2361695"/>
            <a:ext cx="590465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000" b="1" dirty="0">
                <a:solidFill>
                  <a:srgbClr val="0033CC"/>
                </a:solidFill>
                <a:latin typeface="Garamond" pitchFamily="18" charset="0"/>
              </a:rPr>
              <a:t>Ildikó </a:t>
            </a:r>
            <a:r>
              <a:rPr lang="hu-HU" sz="2000" b="1" dirty="0" err="1">
                <a:solidFill>
                  <a:srgbClr val="0033CC"/>
                </a:solidFill>
                <a:latin typeface="Garamond" pitchFamily="18" charset="0"/>
              </a:rPr>
              <a:t>Perjési-Hámori</a:t>
            </a:r>
            <a:r>
              <a:rPr lang="hu-HU" sz="1700" dirty="0">
                <a:solidFill>
                  <a:srgbClr val="0033CC"/>
                </a:solidFill>
                <a:latin typeface="Garamond" pitchFamily="18" charset="0"/>
              </a:rPr>
              <a:t>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700" dirty="0">
                <a:solidFill>
                  <a:srgbClr val="0033CC"/>
                </a:solidFill>
                <a:latin typeface="Garamond" pitchFamily="18" charset="0"/>
              </a:rPr>
              <a:t>Department of Mathematics</a:t>
            </a:r>
            <a:endParaRPr lang="hu-HU" sz="1700" dirty="0">
              <a:solidFill>
                <a:srgbClr val="0033CC"/>
              </a:solidFill>
              <a:latin typeface="Garamond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700" dirty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en-US" sz="1700" dirty="0" smtClean="0">
                <a:solidFill>
                  <a:srgbClr val="0033CC"/>
                </a:solidFill>
                <a:latin typeface="Garamond" pitchFamily="18" charset="0"/>
              </a:rPr>
              <a:t>Faculty</a:t>
            </a:r>
            <a:r>
              <a:rPr lang="hu-HU" sz="1700" dirty="0" smtClean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en-US" sz="1700" dirty="0" smtClean="0">
                <a:solidFill>
                  <a:srgbClr val="0033CC"/>
                </a:solidFill>
                <a:latin typeface="Garamond" pitchFamily="18" charset="0"/>
              </a:rPr>
              <a:t>of </a:t>
            </a:r>
            <a:r>
              <a:rPr lang="en-US" sz="1700" dirty="0">
                <a:solidFill>
                  <a:srgbClr val="0033CC"/>
                </a:solidFill>
                <a:latin typeface="Garamond" pitchFamily="18" charset="0"/>
              </a:rPr>
              <a:t>Engineering </a:t>
            </a:r>
            <a:r>
              <a:rPr lang="en-US" sz="1700" dirty="0" smtClean="0">
                <a:solidFill>
                  <a:srgbClr val="0033CC"/>
                </a:solidFill>
                <a:latin typeface="Garamond" pitchFamily="18" charset="0"/>
              </a:rPr>
              <a:t>and</a:t>
            </a:r>
            <a:r>
              <a:rPr lang="hu-HU" sz="1700" dirty="0" smtClean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en-US" sz="1700" dirty="0" smtClean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en-US" sz="1700" dirty="0">
                <a:solidFill>
                  <a:srgbClr val="0033CC"/>
                </a:solidFill>
                <a:latin typeface="Garamond" pitchFamily="18" charset="0"/>
              </a:rPr>
              <a:t>Information Technology</a:t>
            </a:r>
            <a:endParaRPr lang="hu-HU" sz="1700" dirty="0">
              <a:solidFill>
                <a:srgbClr val="0033CC"/>
              </a:solidFill>
              <a:latin typeface="Garamond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700" dirty="0">
                <a:solidFill>
                  <a:srgbClr val="0033CC"/>
                </a:solidFill>
                <a:latin typeface="Garamond" pitchFamily="18" charset="0"/>
              </a:rPr>
              <a:t> University of </a:t>
            </a:r>
            <a:r>
              <a:rPr lang="en-US" sz="1700" dirty="0" err="1">
                <a:solidFill>
                  <a:srgbClr val="0033CC"/>
                </a:solidFill>
                <a:latin typeface="Garamond" pitchFamily="18" charset="0"/>
              </a:rPr>
              <a:t>Pécs</a:t>
            </a:r>
            <a:r>
              <a:rPr lang="en-US" sz="1700" dirty="0">
                <a:solidFill>
                  <a:srgbClr val="0033CC"/>
                </a:solidFill>
                <a:latin typeface="Garamond" pitchFamily="18" charset="0"/>
              </a:rPr>
              <a:t>, Hungary</a:t>
            </a:r>
            <a:endParaRPr lang="en-US" sz="17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Picture 23" descr="ci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773585"/>
            <a:ext cx="15716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6" descr="Pollack_ut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9676"/>
            <a:ext cx="3319958" cy="22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47C-5ABB-423D-A9BA-7C2D2C8E3450}" type="slidenum">
              <a:rPr lang="hu-HU" altLang="en-US" smtClean="0"/>
              <a:pPr/>
              <a:t>1</a:t>
            </a:fld>
            <a:endParaRPr lang="hu-HU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6116"/>
            <a:ext cx="2994468" cy="23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564" name="Picture 92" descr="t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3424238"/>
            <a:ext cx="21939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68" name="Picture 96" descr="vek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473450"/>
            <a:ext cx="27463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56" name="Picture 84" descr="ketvszi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30863" y="180975"/>
            <a:ext cx="3516312" cy="2484438"/>
          </a:xfrm>
          <a:noFill/>
        </p:spPr>
      </p:pic>
      <p:sp>
        <p:nvSpPr>
          <p:cNvPr id="617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Grouping of functions</a:t>
            </a:r>
            <a:r>
              <a:rPr lang="en-US" sz="3600" smtClean="0">
                <a:solidFill>
                  <a:srgbClr val="6600FF"/>
                </a:solidFill>
              </a:rPr>
              <a:t> </a:t>
            </a:r>
            <a:r>
              <a:rPr lang="en-US" sz="36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smtClean="0">
              <a:solidFill>
                <a:srgbClr val="6600FF"/>
              </a:solidFill>
            </a:endParaRP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7175" y="922338"/>
            <a:ext cx="8445500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hu-HU" sz="1600" dirty="0" smtClean="0"/>
              <a:t> 2) </a:t>
            </a:r>
            <a:r>
              <a:rPr lang="en-US" altLang="hu-HU" sz="1600" b="1" dirty="0" smtClean="0"/>
              <a:t>Real functions with two variables: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hu-HU" sz="1600" b="1" dirty="0" smtClean="0"/>
              <a:t> </a:t>
            </a:r>
            <a:r>
              <a:rPr lang="en-US" altLang="hu-HU" sz="1600" dirty="0" smtClean="0"/>
              <a:t>Mapping ordered pairs to real numbers.</a:t>
            </a:r>
          </a:p>
        </p:txBody>
      </p:sp>
      <p:pic>
        <p:nvPicPr>
          <p:cNvPr id="617553" name="Picture 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31113" y="1500188"/>
            <a:ext cx="1214437" cy="596900"/>
          </a:xfrm>
          <a:noFill/>
        </p:spPr>
      </p:pic>
      <p:sp>
        <p:nvSpPr>
          <p:cNvPr id="308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87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88" name="Rectangle 31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89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90" name="Rectangle 3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9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9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93" name="Rectangle 36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94" name="Rectangle 37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95" name="Rectangle 38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96" name="Rectangle 40"/>
          <p:cNvSpPr>
            <a:spLocks noChangeArrowheads="1"/>
          </p:cNvSpPr>
          <p:nvPr/>
        </p:nvSpPr>
        <p:spPr bwMode="auto">
          <a:xfrm>
            <a:off x="0" y="307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97" name="Rectangle 42"/>
          <p:cNvSpPr>
            <a:spLocks noChangeArrowheads="1"/>
          </p:cNvSpPr>
          <p:nvPr/>
        </p:nvSpPr>
        <p:spPr bwMode="auto">
          <a:xfrm>
            <a:off x="4670425" y="3292475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en-US" altLang="hu-HU" sz="2400">
              <a:latin typeface="Times New Roman" panose="02020603050405020304" pitchFamily="18" charset="0"/>
            </a:endParaRPr>
          </a:p>
        </p:txBody>
      </p:sp>
      <p:sp>
        <p:nvSpPr>
          <p:cNvPr id="3098" name="Rectangle 53"/>
          <p:cNvSpPr>
            <a:spLocks noChangeArrowheads="1"/>
          </p:cNvSpPr>
          <p:nvPr/>
        </p:nvSpPr>
        <p:spPr bwMode="auto">
          <a:xfrm>
            <a:off x="0" y="3187700"/>
            <a:ext cx="29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hu-HU" alt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kumimoji="1" lang="hu-HU" altLang="hu-HU" sz="2400">
              <a:latin typeface="Times New Roman" panose="02020603050405020304" pitchFamily="18" charset="0"/>
            </a:endParaRPr>
          </a:p>
        </p:txBody>
      </p:sp>
      <p:sp>
        <p:nvSpPr>
          <p:cNvPr id="3099" name="Rectangle 52"/>
          <p:cNvSpPr>
            <a:spLocks noChangeArrowheads="1"/>
          </p:cNvSpPr>
          <p:nvPr/>
        </p:nvSpPr>
        <p:spPr bwMode="auto">
          <a:xfrm>
            <a:off x="-1054100" y="3590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100" name="Rectangle 55"/>
          <p:cNvSpPr>
            <a:spLocks noChangeArrowheads="1"/>
          </p:cNvSpPr>
          <p:nvPr/>
        </p:nvSpPr>
        <p:spPr bwMode="auto">
          <a:xfrm>
            <a:off x="0" y="3567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101" name="Rectangle 57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617540" name="Rectangle 68"/>
          <p:cNvSpPr>
            <a:spLocks noChangeArrowheads="1"/>
          </p:cNvSpPr>
          <p:nvPr/>
        </p:nvSpPr>
        <p:spPr bwMode="auto">
          <a:xfrm>
            <a:off x="306388" y="1608138"/>
            <a:ext cx="95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/>
              <a:t>Notation: </a:t>
            </a:r>
          </a:p>
        </p:txBody>
      </p:sp>
      <p:sp>
        <p:nvSpPr>
          <p:cNvPr id="3103" name="Rectangle 7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graphicFrame>
        <p:nvGraphicFramePr>
          <p:cNvPr id="617541" name="Object 69"/>
          <p:cNvGraphicFramePr>
            <a:graphicFrameLocks noChangeAspect="1"/>
          </p:cNvGraphicFramePr>
          <p:nvPr/>
        </p:nvGraphicFramePr>
        <p:xfrm>
          <a:off x="1206500" y="1600200"/>
          <a:ext cx="914400" cy="309563"/>
        </p:xfrm>
        <a:graphic>
          <a:graphicData uri="http://schemas.openxmlformats.org/presentationml/2006/ole">
            <p:oleObj spid="_x0000_s2056" name="Egyenlet" r:id="rId7" imgW="647419" imgH="215806" progId="Equation.3">
              <p:embed/>
            </p:oleObj>
          </a:graphicData>
        </a:graphic>
      </p:graphicFrame>
      <p:sp>
        <p:nvSpPr>
          <p:cNvPr id="617543" name="Rectangle 71"/>
          <p:cNvSpPr>
            <a:spLocks noChangeArrowheads="1"/>
          </p:cNvSpPr>
          <p:nvPr/>
        </p:nvSpPr>
        <p:spPr bwMode="auto">
          <a:xfrm>
            <a:off x="2354263" y="1603375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/>
              <a:t>or </a:t>
            </a:r>
          </a:p>
        </p:txBody>
      </p:sp>
      <p:sp>
        <p:nvSpPr>
          <p:cNvPr id="3105" name="Rectangle 7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graphicFrame>
        <p:nvGraphicFramePr>
          <p:cNvPr id="617544" name="Object 72"/>
          <p:cNvGraphicFramePr>
            <a:graphicFrameLocks noChangeAspect="1"/>
          </p:cNvGraphicFramePr>
          <p:nvPr/>
        </p:nvGraphicFramePr>
        <p:xfrm>
          <a:off x="2901950" y="1579563"/>
          <a:ext cx="1011238" cy="319087"/>
        </p:xfrm>
        <a:graphic>
          <a:graphicData uri="http://schemas.openxmlformats.org/presentationml/2006/ole">
            <p:oleObj spid="_x0000_s2057" name="Egyenlet" r:id="rId8" imgW="698197" imgH="215806" progId="Equation.3">
              <p:embed/>
            </p:oleObj>
          </a:graphicData>
        </a:graphic>
      </p:graphicFrame>
      <p:graphicFrame>
        <p:nvGraphicFramePr>
          <p:cNvPr id="617546" name="Object 74"/>
          <p:cNvGraphicFramePr>
            <a:graphicFrameLocks noChangeAspect="1"/>
          </p:cNvGraphicFramePr>
          <p:nvPr/>
        </p:nvGraphicFramePr>
        <p:xfrm>
          <a:off x="4108450" y="960438"/>
          <a:ext cx="715963" cy="312737"/>
        </p:xfrm>
        <a:graphic>
          <a:graphicData uri="http://schemas.openxmlformats.org/presentationml/2006/ole">
            <p:oleObj spid="_x0000_s2058" name="Egyenlet" r:id="rId9" imgW="583947" imgH="253890" progId="Equation.3">
              <p:embed/>
            </p:oleObj>
          </a:graphicData>
        </a:graphic>
      </p:graphicFrame>
      <p:graphicFrame>
        <p:nvGraphicFramePr>
          <p:cNvPr id="617547" name="Object 75"/>
          <p:cNvGraphicFramePr>
            <a:graphicFrameLocks noChangeAspect="1"/>
          </p:cNvGraphicFramePr>
          <p:nvPr/>
        </p:nvGraphicFramePr>
        <p:xfrm>
          <a:off x="4935538" y="965200"/>
          <a:ext cx="642937" cy="300038"/>
        </p:xfrm>
        <a:graphic>
          <a:graphicData uri="http://schemas.openxmlformats.org/presentationml/2006/ole">
            <p:oleObj spid="_x0000_s2059" name="Egyenlet" r:id="rId10" imgW="520474" imgH="241195" progId="Equation.3">
              <p:embed/>
            </p:oleObj>
          </a:graphicData>
        </a:graphic>
      </p:graphicFrame>
      <p:sp>
        <p:nvSpPr>
          <p:cNvPr id="617548" name="Rectangle 76"/>
          <p:cNvSpPr>
            <a:spLocks noChangeArrowheads="1"/>
          </p:cNvSpPr>
          <p:nvPr/>
        </p:nvSpPr>
        <p:spPr bwMode="auto">
          <a:xfrm>
            <a:off x="311150" y="1966913"/>
            <a:ext cx="46593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hu-HU" b="1"/>
              <a:t>Domain of function</a:t>
            </a:r>
            <a:r>
              <a:rPr kumimoji="1" lang="en-US" altLang="hu-HU"/>
              <a:t>: a subset of the </a:t>
            </a:r>
            <a:r>
              <a:rPr kumimoji="1" lang="en-US" altLang="hu-HU" i="1"/>
              <a:t>xy- </a:t>
            </a:r>
            <a:r>
              <a:rPr kumimoji="1" lang="en-US" altLang="hu-HU"/>
              <a:t>plane. </a:t>
            </a:r>
            <a:r>
              <a:rPr kumimoji="1" lang="en-US" altLang="hu-HU" b="1"/>
              <a:t>Visualization</a:t>
            </a:r>
            <a:r>
              <a:rPr kumimoji="1" lang="en-US" altLang="hu-HU"/>
              <a:t>: in the </a:t>
            </a:r>
            <a:r>
              <a:rPr lang="en-US" altLang="hu-HU"/>
              <a:t>three-dimensional, right-handed Cartesian</a:t>
            </a:r>
            <a:r>
              <a:rPr kumimoji="1" lang="en-US" altLang="hu-HU"/>
              <a:t> coordinate system (point wise)</a:t>
            </a:r>
          </a:p>
        </p:txBody>
      </p:sp>
      <p:graphicFrame>
        <p:nvGraphicFramePr>
          <p:cNvPr id="617549" name="Object 77"/>
          <p:cNvGraphicFramePr>
            <a:graphicFrameLocks noChangeAspect="1"/>
          </p:cNvGraphicFramePr>
          <p:nvPr/>
        </p:nvGraphicFramePr>
        <p:xfrm>
          <a:off x="4906963" y="2292350"/>
          <a:ext cx="944562" cy="244475"/>
        </p:xfrm>
        <a:graphic>
          <a:graphicData uri="http://schemas.openxmlformats.org/presentationml/2006/ole">
            <p:oleObj spid="_x0000_s2060" name="Egyenlet" r:id="rId11" imgW="876300" imgH="228600" progId="Equation.3">
              <p:embed/>
            </p:oleObj>
          </a:graphicData>
        </a:graphic>
      </p:graphicFrame>
      <p:sp>
        <p:nvSpPr>
          <p:cNvPr id="617558" name="Rectangle 86"/>
          <p:cNvSpPr>
            <a:spLocks noChangeArrowheads="1"/>
          </p:cNvSpPr>
          <p:nvPr/>
        </p:nvSpPr>
        <p:spPr bwMode="auto">
          <a:xfrm>
            <a:off x="322263" y="2784475"/>
            <a:ext cx="411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hu-HU" sz="1600"/>
              <a:t>3) </a:t>
            </a:r>
            <a:r>
              <a:rPr kumimoji="1" lang="en-US" altLang="hu-HU" sz="1600" b="1"/>
              <a:t>Real functions with several variables</a:t>
            </a:r>
          </a:p>
          <a:p>
            <a:pPr eaLnBrk="1" hangingPunct="1"/>
            <a:r>
              <a:rPr kumimoji="1" lang="en-US" altLang="hu-HU" sz="1600"/>
              <a:t>  Mapping ordered n-tuples → real number</a:t>
            </a:r>
          </a:p>
        </p:txBody>
      </p:sp>
      <p:sp>
        <p:nvSpPr>
          <p:cNvPr id="617559" name="Rectangle 87"/>
          <p:cNvSpPr>
            <a:spLocks noChangeArrowheads="1"/>
          </p:cNvSpPr>
          <p:nvPr/>
        </p:nvSpPr>
        <p:spPr bwMode="auto">
          <a:xfrm>
            <a:off x="307975" y="3449638"/>
            <a:ext cx="2855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 sz="1600"/>
              <a:t>4) </a:t>
            </a:r>
            <a:r>
              <a:rPr kumimoji="1" lang="en-US" altLang="hu-HU" sz="1600" b="1"/>
              <a:t>Vector –</a:t>
            </a:r>
            <a:r>
              <a:rPr kumimoji="1" lang="hu-HU" altLang="hu-HU" sz="1600" b="1"/>
              <a:t> </a:t>
            </a:r>
            <a:r>
              <a:rPr kumimoji="1" lang="en-US" altLang="hu-HU" sz="1600" b="1"/>
              <a:t>scalar functions</a:t>
            </a:r>
          </a:p>
        </p:txBody>
      </p:sp>
      <p:sp>
        <p:nvSpPr>
          <p:cNvPr id="3109" name="Rectangle 89"/>
          <p:cNvSpPr>
            <a:spLocks noChangeArrowheads="1"/>
          </p:cNvSpPr>
          <p:nvPr/>
        </p:nvSpPr>
        <p:spPr bwMode="auto">
          <a:xfrm>
            <a:off x="0" y="3449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617562" name="Rectangle 90"/>
          <p:cNvSpPr>
            <a:spLocks noChangeArrowheads="1"/>
          </p:cNvSpPr>
          <p:nvPr/>
        </p:nvSpPr>
        <p:spPr bwMode="auto">
          <a:xfrm>
            <a:off x="365125" y="3721100"/>
            <a:ext cx="311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hu-HU"/>
              <a:t>Real number → 3 dimensional vector</a:t>
            </a:r>
          </a:p>
        </p:txBody>
      </p:sp>
      <p:sp>
        <p:nvSpPr>
          <p:cNvPr id="617567" name="Rectangle 95"/>
          <p:cNvSpPr>
            <a:spLocks noChangeArrowheads="1"/>
          </p:cNvSpPr>
          <p:nvPr/>
        </p:nvSpPr>
        <p:spPr bwMode="auto">
          <a:xfrm>
            <a:off x="5284788" y="2928938"/>
            <a:ext cx="2935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 sz="1600"/>
              <a:t>5) </a:t>
            </a:r>
            <a:r>
              <a:rPr kumimoji="1" lang="en-US" altLang="hu-HU" sz="1600" b="1"/>
              <a:t>Vector – vector functions</a:t>
            </a:r>
          </a:p>
        </p:txBody>
      </p:sp>
      <p:pic>
        <p:nvPicPr>
          <p:cNvPr id="617563" name="Picture 9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46725"/>
            <a:ext cx="3532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69" name="Picture 9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388" y="5832475"/>
            <a:ext cx="15954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7570" name="Object 98"/>
          <p:cNvGraphicFramePr>
            <a:graphicFrameLocks noChangeAspect="1"/>
          </p:cNvGraphicFramePr>
          <p:nvPr/>
        </p:nvGraphicFramePr>
        <p:xfrm>
          <a:off x="3605213" y="3992563"/>
          <a:ext cx="2197100" cy="1839912"/>
        </p:xfrm>
        <a:graphic>
          <a:graphicData uri="http://schemas.openxmlformats.org/presentationml/2006/ole">
            <p:oleObj spid="_x0000_s2061" name="Bitkép" r:id="rId14" imgW="3457143" imgH="3362794" progId="PBrush">
              <p:embed/>
            </p:oleObj>
          </a:graphicData>
        </a:graphic>
      </p:graphicFrame>
      <p:pic>
        <p:nvPicPr>
          <p:cNvPr id="617565" name="Picture 9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575" y="5854700"/>
            <a:ext cx="3908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571" name="Rectangle 99"/>
          <p:cNvSpPr>
            <a:spLocks noChangeArrowheads="1"/>
          </p:cNvSpPr>
          <p:nvPr/>
        </p:nvSpPr>
        <p:spPr bwMode="auto">
          <a:xfrm>
            <a:off x="3497263" y="3721100"/>
            <a:ext cx="2911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hu-HU"/>
              <a:t>Real pair → 3 dimensional vector</a:t>
            </a:r>
          </a:p>
        </p:txBody>
      </p:sp>
      <p:sp>
        <p:nvSpPr>
          <p:cNvPr id="617572" name="Rectangle 100"/>
          <p:cNvSpPr>
            <a:spLocks noChangeArrowheads="1"/>
          </p:cNvSpPr>
          <p:nvPr/>
        </p:nvSpPr>
        <p:spPr bwMode="auto">
          <a:xfrm>
            <a:off x="5119688" y="3251200"/>
            <a:ext cx="383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hu-HU"/>
              <a:t>3 dimensional vector</a:t>
            </a:r>
            <a:r>
              <a:rPr kumimoji="1" lang="hu-HU" altLang="hu-HU"/>
              <a:t>s</a:t>
            </a:r>
            <a:r>
              <a:rPr kumimoji="1" lang="en-US" altLang="hu-HU"/>
              <a:t> → 3 dimensional vector</a:t>
            </a:r>
          </a:p>
        </p:txBody>
      </p:sp>
      <p:sp>
        <p:nvSpPr>
          <p:cNvPr id="47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2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11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Courses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using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CAS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BSc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level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1178" y="794321"/>
            <a:ext cx="851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Math2</a:t>
            </a:r>
            <a:r>
              <a:rPr lang="en-US" dirty="0" smtClean="0">
                <a:solidFill>
                  <a:srgbClr val="0033CC"/>
                </a:solidFill>
              </a:rPr>
              <a:t>: application of derivation, integral calculus, applications of integral, functions of two variables</a:t>
            </a:r>
          </a:p>
          <a:p>
            <a:r>
              <a:rPr lang="en-US" i="1" dirty="0" smtClean="0">
                <a:solidFill>
                  <a:srgbClr val="0033CC"/>
                </a:solidFill>
              </a:rPr>
              <a:t>CAS: on few practice classes, visualization, numerical </a:t>
            </a:r>
            <a:r>
              <a:rPr lang="hu-HU" i="1" dirty="0" smtClean="0">
                <a:solidFill>
                  <a:srgbClr val="0033CC"/>
                </a:solidFill>
              </a:rPr>
              <a:t>and </a:t>
            </a:r>
            <a:r>
              <a:rPr lang="hu-HU" i="1" dirty="0" err="1" smtClean="0">
                <a:solidFill>
                  <a:srgbClr val="0033CC"/>
                </a:solidFill>
              </a:rPr>
              <a:t>symbolical</a:t>
            </a:r>
            <a:r>
              <a:rPr lang="hu-HU" i="1" dirty="0" smtClean="0">
                <a:solidFill>
                  <a:srgbClr val="0033CC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calculation</a:t>
            </a:r>
            <a:endParaRPr lang="en-US" i="1" dirty="0">
              <a:solidFill>
                <a:srgbClr val="0033CC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486" y="2329396"/>
            <a:ext cx="8210550" cy="619125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17866" y="1817048"/>
            <a:ext cx="622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 smtClean="0"/>
              <a:t>Example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from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physics</a:t>
            </a:r>
            <a:r>
              <a:rPr lang="hu-HU" sz="1200" b="1" dirty="0" smtClean="0"/>
              <a:t> – </a:t>
            </a:r>
            <a:r>
              <a:rPr lang="hu-HU" sz="1200" b="1" dirty="0" err="1" smtClean="0"/>
              <a:t>application</a:t>
            </a:r>
            <a:r>
              <a:rPr lang="hu-HU" sz="1200" b="1" dirty="0" smtClean="0"/>
              <a:t> of </a:t>
            </a:r>
            <a:r>
              <a:rPr lang="hu-HU" sz="1200" b="1" dirty="0" err="1" smtClean="0"/>
              <a:t>derivatives</a:t>
            </a:r>
            <a:r>
              <a:rPr lang="hu-HU" sz="1200" b="1" dirty="0" smtClean="0"/>
              <a:t> </a:t>
            </a:r>
            <a:endParaRPr lang="hu-HU" sz="1200" b="1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79" y="2799881"/>
            <a:ext cx="2628900" cy="195262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0079" y="3081020"/>
            <a:ext cx="5705475" cy="240982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678388"/>
            <a:ext cx="6553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12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Courses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using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CAS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BSc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level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23339" y="871855"/>
            <a:ext cx="622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/>
              <a:t>A</a:t>
            </a:r>
            <a:r>
              <a:rPr lang="hu-HU" sz="1200" b="1" dirty="0" err="1" smtClean="0"/>
              <a:t>pproximation</a:t>
            </a:r>
            <a:r>
              <a:rPr lang="hu-HU" sz="1200" b="1" dirty="0" smtClean="0"/>
              <a:t>– </a:t>
            </a:r>
            <a:r>
              <a:rPr lang="hu-HU" sz="1200" b="1" dirty="0" err="1" smtClean="0"/>
              <a:t>application</a:t>
            </a:r>
            <a:r>
              <a:rPr lang="hu-HU" sz="1200" b="1" dirty="0" smtClean="0"/>
              <a:t> of </a:t>
            </a:r>
            <a:r>
              <a:rPr lang="hu-HU" sz="1200" b="1" dirty="0" err="1" smtClean="0"/>
              <a:t>derivatives</a:t>
            </a:r>
            <a:r>
              <a:rPr lang="hu-HU" sz="1200" b="1" dirty="0" smtClean="0"/>
              <a:t> </a:t>
            </a:r>
            <a:endParaRPr lang="hu-HU" sz="12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502" y="1249802"/>
            <a:ext cx="7003009" cy="2657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339" y="1632293"/>
            <a:ext cx="5438775" cy="21336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589" y="3726353"/>
            <a:ext cx="5455211" cy="267412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114" y="2404093"/>
            <a:ext cx="2950993" cy="29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13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04091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Courses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using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CAS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BSc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level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67544" y="9138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 smtClean="0"/>
              <a:t>Function</a:t>
            </a:r>
            <a:r>
              <a:rPr lang="hu-HU" sz="1200" b="1" dirty="0" smtClean="0"/>
              <a:t> of </a:t>
            </a:r>
            <a:r>
              <a:rPr lang="hu-HU" sz="1200" b="1" dirty="0" err="1" smtClean="0"/>
              <a:t>two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variables</a:t>
            </a:r>
            <a:r>
              <a:rPr lang="hu-HU" sz="1200" b="1" dirty="0" smtClean="0"/>
              <a:t>: </a:t>
            </a:r>
            <a:endParaRPr lang="hu-HU" sz="12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864362" y="1348259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 smtClean="0"/>
              <a:t>Contours</a:t>
            </a:r>
            <a:r>
              <a:rPr lang="hu-HU" sz="1200" b="1" dirty="0" smtClean="0"/>
              <a:t>, </a:t>
            </a:r>
            <a:r>
              <a:rPr lang="hu-HU" sz="1200" b="1" dirty="0" err="1" smtClean="0"/>
              <a:t>gradient</a:t>
            </a:r>
            <a:r>
              <a:rPr lang="hu-HU" sz="1200" b="1" dirty="0" smtClean="0"/>
              <a:t> and </a:t>
            </a:r>
            <a:r>
              <a:rPr lang="hu-HU" sz="1200" b="1" dirty="0" err="1" smtClean="0"/>
              <a:t>level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curves</a:t>
            </a:r>
            <a:r>
              <a:rPr lang="hu-HU" sz="1200" b="1" dirty="0" smtClean="0"/>
              <a:t>: </a:t>
            </a:r>
            <a:endParaRPr lang="hu-HU" sz="12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93105" y="46531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Limit</a:t>
            </a:r>
            <a:endParaRPr lang="hu-HU" sz="12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1110"/>
            <a:ext cx="2625080" cy="26250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441" y="1395647"/>
            <a:ext cx="1175090" cy="55389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5668" y="2158922"/>
            <a:ext cx="1957388" cy="190023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190" y="2344333"/>
            <a:ext cx="1810469" cy="181046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225" y="1997318"/>
            <a:ext cx="2121024" cy="212102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89" y="4962079"/>
            <a:ext cx="2800611" cy="375268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390" y="5294708"/>
            <a:ext cx="2164963" cy="71457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4943245"/>
            <a:ext cx="3089540" cy="7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0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14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Courses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using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CAS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BSc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level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5158" y="980728"/>
            <a:ext cx="824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Math3</a:t>
            </a:r>
            <a:r>
              <a:rPr lang="en-US" dirty="0" smtClean="0">
                <a:solidFill>
                  <a:srgbClr val="0033CC"/>
                </a:solidFill>
              </a:rPr>
              <a:t>: differential equations, elements of linear algebra</a:t>
            </a:r>
          </a:p>
          <a:p>
            <a:r>
              <a:rPr lang="en-US" i="1" dirty="0" smtClean="0">
                <a:solidFill>
                  <a:srgbClr val="0033CC"/>
                </a:solidFill>
              </a:rPr>
              <a:t>CAS: practice classes in computer lab, visualization, numerical and symbolical calculations</a:t>
            </a:r>
            <a:endParaRPr lang="en-US" i="1" dirty="0">
              <a:solidFill>
                <a:srgbClr val="0033CC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04058"/>
            <a:ext cx="6276975" cy="485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883" y="2389833"/>
            <a:ext cx="6265173" cy="33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5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15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Courses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using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CAS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BSc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level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79372"/>
            <a:ext cx="4979903" cy="224136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651048"/>
            <a:ext cx="2669688" cy="266968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981" y="3379432"/>
            <a:ext cx="2381250" cy="381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71" y="3721985"/>
            <a:ext cx="6317692" cy="256001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6413" y="3621602"/>
            <a:ext cx="2467174" cy="24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16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Courses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using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CAS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BSc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level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7544" y="90872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Solution of linear equation system</a:t>
            </a:r>
            <a:endParaRPr lang="en-US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897051"/>
            <a:ext cx="4687772" cy="171040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99690"/>
            <a:ext cx="3076575" cy="34575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8525" y="2845860"/>
            <a:ext cx="5162550" cy="6096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4175" y="3593297"/>
            <a:ext cx="3629025" cy="245745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5867" y="3582499"/>
            <a:ext cx="2523964" cy="23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8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17</a:t>
            </a:fld>
            <a:endParaRPr lang="hu-HU" altLang="en-US"/>
          </a:p>
        </p:txBody>
      </p:sp>
      <p:sp>
        <p:nvSpPr>
          <p:cNvPr id="10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3326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33CC"/>
                </a:solidFill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</a:rPr>
              <a:t>beginnings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171" y="917244"/>
            <a:ext cx="7369451" cy="47857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96529" y="582590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Stipendium </a:t>
            </a:r>
            <a:r>
              <a:rPr lang="en-US" dirty="0" err="1" smtClean="0">
                <a:solidFill>
                  <a:srgbClr val="0033CC"/>
                </a:solidFill>
              </a:rPr>
              <a:t>Hungaricum</a:t>
            </a:r>
            <a:r>
              <a:rPr lang="en-US" dirty="0" smtClean="0">
                <a:solidFill>
                  <a:srgbClr val="0033CC"/>
                </a:solidFill>
              </a:rPr>
              <a:t> Scholarship </a:t>
            </a:r>
            <a:r>
              <a:rPr lang="en-US" dirty="0" err="1" smtClean="0">
                <a:solidFill>
                  <a:srgbClr val="0033CC"/>
                </a:solidFill>
              </a:rPr>
              <a:t>Programme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bilateral agreement between Hungary and 60 sending countries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1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18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10931"/>
            <a:ext cx="5904656" cy="552799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1619672" y="4221088"/>
            <a:ext cx="1368152" cy="504056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9729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33CC"/>
                </a:solidFill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</a:rPr>
              <a:t>beginnings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19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563799" cy="27363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940" y="3193759"/>
            <a:ext cx="4680520" cy="280039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14409" y="40770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End results after</a:t>
            </a:r>
            <a:r>
              <a:rPr lang="hu-HU" dirty="0" smtClean="0">
                <a:solidFill>
                  <a:srgbClr val="0033CC"/>
                </a:solidFill>
              </a:rPr>
              <a:t/>
            </a:r>
            <a:br>
              <a:rPr lang="hu-HU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3 semester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8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387375" y="980728"/>
            <a:ext cx="878522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Outline</a:t>
            </a:r>
            <a:r>
              <a:rPr lang="hu-HU" dirty="0" smtClean="0">
                <a:solidFill>
                  <a:srgbClr val="0033CC"/>
                </a:solidFill>
              </a:rPr>
              <a:t/>
            </a:r>
            <a:br>
              <a:rPr lang="hu-HU" dirty="0" smtClean="0">
                <a:solidFill>
                  <a:srgbClr val="0033CC"/>
                </a:solidFill>
              </a:rPr>
            </a:br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33CC"/>
                </a:solidFill>
              </a:rPr>
              <a:t>Course</a:t>
            </a:r>
            <a:r>
              <a:rPr lang="hu-HU" dirty="0" smtClean="0">
                <a:solidFill>
                  <a:srgbClr val="0033CC"/>
                </a:solidFill>
              </a:rPr>
              <a:t> of </a:t>
            </a:r>
            <a:r>
              <a:rPr lang="hu-HU" dirty="0" err="1" smtClean="0">
                <a:solidFill>
                  <a:srgbClr val="0033CC"/>
                </a:solidFill>
              </a:rPr>
              <a:t>Mathematics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in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engineering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education</a:t>
            </a:r>
            <a:endParaRPr lang="hu-HU" dirty="0" smtClean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33CC"/>
                </a:solidFill>
              </a:rPr>
              <a:t>CAS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in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the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courses</a:t>
            </a:r>
            <a:r>
              <a:rPr lang="hu-HU" dirty="0" smtClean="0">
                <a:solidFill>
                  <a:srgbClr val="0033CC"/>
                </a:solidFill>
              </a:rPr>
              <a:t> of </a:t>
            </a:r>
            <a:r>
              <a:rPr lang="hu-HU" dirty="0" err="1" smtClean="0">
                <a:solidFill>
                  <a:srgbClr val="0033CC"/>
                </a:solidFill>
              </a:rPr>
              <a:t>Math</a:t>
            </a:r>
            <a:r>
              <a:rPr lang="hu-HU" dirty="0" smtClean="0">
                <a:solidFill>
                  <a:srgbClr val="0033CC"/>
                </a:solidFill>
              </a:rPr>
              <a:t> – </a:t>
            </a:r>
            <a:r>
              <a:rPr lang="hu-HU" dirty="0" err="1" smtClean="0">
                <a:solidFill>
                  <a:srgbClr val="0033CC"/>
                </a:solidFill>
              </a:rPr>
              <a:t>examples</a:t>
            </a:r>
            <a:endParaRPr lang="hu-HU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33CC"/>
                </a:solidFill>
              </a:rPr>
              <a:t>International </a:t>
            </a:r>
            <a:r>
              <a:rPr lang="hu-HU" dirty="0" err="1" smtClean="0">
                <a:solidFill>
                  <a:srgbClr val="0033CC"/>
                </a:solidFill>
              </a:rPr>
              <a:t>students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at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the</a:t>
            </a:r>
            <a:r>
              <a:rPr lang="hu-HU" dirty="0" smtClean="0">
                <a:solidFill>
                  <a:srgbClr val="0033CC"/>
                </a:solidFill>
              </a:rPr>
              <a:t> University Pécs </a:t>
            </a:r>
            <a:r>
              <a:rPr lang="hu-HU" dirty="0" err="1" smtClean="0">
                <a:solidFill>
                  <a:srgbClr val="0033CC"/>
                </a:solidFill>
              </a:rPr>
              <a:t>Faculty</a:t>
            </a:r>
            <a:r>
              <a:rPr lang="hu-HU" dirty="0" smtClean="0">
                <a:solidFill>
                  <a:srgbClr val="0033CC"/>
                </a:solidFill>
              </a:rPr>
              <a:t> of </a:t>
            </a:r>
            <a:r>
              <a:rPr lang="hu-HU" dirty="0" err="1">
                <a:solidFill>
                  <a:srgbClr val="0033CC"/>
                </a:solidFill>
              </a:rPr>
              <a:t>E</a:t>
            </a:r>
            <a:r>
              <a:rPr lang="hu-HU" dirty="0" err="1" smtClean="0">
                <a:solidFill>
                  <a:srgbClr val="0033CC"/>
                </a:solidFill>
              </a:rPr>
              <a:t>ngineering</a:t>
            </a:r>
            <a:r>
              <a:rPr lang="hu-HU" dirty="0" smtClean="0">
                <a:solidFill>
                  <a:srgbClr val="0033CC"/>
                </a:solidFill>
              </a:rPr>
              <a:t> and </a:t>
            </a:r>
            <a:br>
              <a:rPr lang="hu-HU" dirty="0" smtClean="0">
                <a:solidFill>
                  <a:srgbClr val="0033CC"/>
                </a:solidFill>
              </a:rPr>
            </a:br>
            <a:r>
              <a:rPr lang="hu-HU" dirty="0" err="1" smtClean="0">
                <a:solidFill>
                  <a:srgbClr val="0033CC"/>
                </a:solidFill>
              </a:rPr>
              <a:t>Information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>
                <a:solidFill>
                  <a:srgbClr val="0033CC"/>
                </a:solidFill>
              </a:rPr>
              <a:t>T</a:t>
            </a:r>
            <a:r>
              <a:rPr lang="hu-HU" dirty="0" err="1" smtClean="0">
                <a:solidFill>
                  <a:srgbClr val="0033CC"/>
                </a:solidFill>
              </a:rPr>
              <a:t>echnology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endParaRPr lang="en-US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33CC"/>
                </a:solidFill>
              </a:rPr>
              <a:t>Students</a:t>
            </a:r>
            <a:r>
              <a:rPr lang="hu-HU" dirty="0" smtClean="0">
                <a:solidFill>
                  <a:srgbClr val="0033CC"/>
                </a:solidFill>
              </a:rPr>
              <a:t>’ project </a:t>
            </a:r>
            <a:r>
              <a:rPr lang="hu-HU" dirty="0" err="1" smtClean="0">
                <a:solidFill>
                  <a:srgbClr val="0033CC"/>
                </a:solidFill>
              </a:rPr>
              <a:t>works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at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the</a:t>
            </a:r>
            <a:r>
              <a:rPr lang="hu-HU" dirty="0" smtClean="0">
                <a:solidFill>
                  <a:srgbClr val="0033CC"/>
                </a:solidFill>
              </a:rPr>
              <a:t> end of </a:t>
            </a:r>
            <a:r>
              <a:rPr lang="hu-HU" dirty="0" err="1" smtClean="0">
                <a:solidFill>
                  <a:srgbClr val="0033CC"/>
                </a:solidFill>
              </a:rPr>
              <a:t>the</a:t>
            </a:r>
            <a:r>
              <a:rPr lang="hu-HU" dirty="0" smtClean="0">
                <a:solidFill>
                  <a:srgbClr val="0033CC"/>
                </a:solidFill>
              </a:rPr>
              <a:t> 3. </a:t>
            </a:r>
            <a:r>
              <a:rPr lang="hu-HU" dirty="0" err="1" smtClean="0">
                <a:solidFill>
                  <a:srgbClr val="0033CC"/>
                </a:solidFill>
              </a:rPr>
              <a:t>semester</a:t>
            </a: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endParaRPr lang="en-US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Didactical questions</a:t>
            </a:r>
            <a:br>
              <a:rPr lang="en-US" dirty="0" smtClean="0">
                <a:solidFill>
                  <a:srgbClr val="0033CC"/>
                </a:solidFill>
              </a:rPr>
            </a:b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20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442243"/>
            <a:ext cx="821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Presentation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requirement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for</a:t>
            </a:r>
            <a:r>
              <a:rPr lang="hu-HU" sz="2400" b="1" dirty="0" smtClean="0">
                <a:solidFill>
                  <a:srgbClr val="0033CC"/>
                </a:solidFill>
              </a:rPr>
              <a:t>  </a:t>
            </a:r>
            <a:r>
              <a:rPr lang="hu-HU" sz="2400" b="1" dirty="0" err="1" smtClean="0">
                <a:solidFill>
                  <a:srgbClr val="0033CC"/>
                </a:solidFill>
              </a:rPr>
              <a:t>Mathematics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A3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students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" y="1772816"/>
            <a:ext cx="59531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7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21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55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Problem</a:t>
            </a:r>
            <a:r>
              <a:rPr lang="hu-HU" sz="2400" b="1" dirty="0" smtClean="0">
                <a:solidFill>
                  <a:srgbClr val="0033CC"/>
                </a:solidFill>
              </a:rPr>
              <a:t> 1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298" y="1093076"/>
            <a:ext cx="7891403" cy="14988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61082"/>
            <a:ext cx="5057775" cy="37052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2691" y="2774028"/>
            <a:ext cx="4562475" cy="330517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779912" y="332656"/>
            <a:ext cx="505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He </a:t>
            </a:r>
            <a:r>
              <a:rPr lang="hu-HU" b="1" dirty="0" err="1" smtClean="0">
                <a:solidFill>
                  <a:srgbClr val="0070C0"/>
                </a:solidFill>
              </a:rPr>
              <a:t>does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not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use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higher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math</a:t>
            </a:r>
            <a:r>
              <a:rPr lang="hu-HU" b="1" dirty="0" smtClean="0">
                <a:solidFill>
                  <a:srgbClr val="0070C0"/>
                </a:solidFill>
              </a:rPr>
              <a:t>, </a:t>
            </a:r>
            <a:r>
              <a:rPr lang="hu-HU" b="1" dirty="0" err="1" smtClean="0">
                <a:solidFill>
                  <a:srgbClr val="0070C0"/>
                </a:solidFill>
              </a:rPr>
              <a:t>but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he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thinks</a:t>
            </a:r>
            <a:r>
              <a:rPr lang="hu-HU" b="1" dirty="0" smtClean="0">
                <a:solidFill>
                  <a:srgbClr val="0070C0"/>
                </a:solidFill>
              </a:rPr>
              <a:t>.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22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55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Problem</a:t>
            </a:r>
            <a:r>
              <a:rPr lang="hu-HU" sz="2400" b="1" dirty="0" smtClean="0">
                <a:solidFill>
                  <a:srgbClr val="0033CC"/>
                </a:solidFill>
              </a:rPr>
              <a:t> 2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51920" y="332656"/>
            <a:ext cx="498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0070C0"/>
                </a:solidFill>
              </a:rPr>
              <a:t>Elementary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geometry</a:t>
            </a:r>
            <a:r>
              <a:rPr lang="hu-HU" b="1" dirty="0" smtClean="0">
                <a:solidFill>
                  <a:srgbClr val="0070C0"/>
                </a:solidFill>
              </a:rPr>
              <a:t>, minimum of </a:t>
            </a:r>
            <a:r>
              <a:rPr lang="hu-HU" b="1" dirty="0" err="1" smtClean="0">
                <a:solidFill>
                  <a:srgbClr val="0070C0"/>
                </a:solidFill>
              </a:rPr>
              <a:t>function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505825" cy="7239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735925"/>
            <a:ext cx="1894524" cy="3279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849563"/>
            <a:ext cx="2895600" cy="31242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3049" y="1678942"/>
            <a:ext cx="3782523" cy="342188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6758" y="5278226"/>
            <a:ext cx="2486025" cy="65722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98014" y="5396975"/>
            <a:ext cx="2333625" cy="46672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1639" y="5483187"/>
            <a:ext cx="2333625" cy="4191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2537" y="6103675"/>
            <a:ext cx="66389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23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55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Problem</a:t>
            </a:r>
            <a:r>
              <a:rPr lang="hu-HU" sz="2400" b="1" dirty="0" smtClean="0">
                <a:solidFill>
                  <a:srgbClr val="0033CC"/>
                </a:solidFill>
              </a:rPr>
              <a:t> 3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785788" y="418648"/>
            <a:ext cx="61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0070C0"/>
                </a:solidFill>
              </a:rPr>
              <a:t>Simple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physics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problem</a:t>
            </a:r>
            <a:r>
              <a:rPr lang="hu-HU" b="1" dirty="0" smtClean="0">
                <a:solidFill>
                  <a:srgbClr val="0070C0"/>
                </a:solidFill>
              </a:rPr>
              <a:t>, </a:t>
            </a:r>
            <a:r>
              <a:rPr lang="hu-HU" b="1" dirty="0" err="1" smtClean="0">
                <a:solidFill>
                  <a:srgbClr val="0070C0"/>
                </a:solidFill>
              </a:rPr>
              <a:t>step-by-step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problem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solving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321" y="999743"/>
            <a:ext cx="5610225" cy="8858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057" y="2375190"/>
            <a:ext cx="5457825" cy="2286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0714" y="2024648"/>
            <a:ext cx="3003579" cy="291651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17" y="4706932"/>
            <a:ext cx="3314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4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24</a:t>
            </a:fld>
            <a:endParaRPr lang="hu-HU" altLang="en-US"/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55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Problem</a:t>
            </a:r>
            <a:r>
              <a:rPr lang="hu-HU" sz="2400" b="1" dirty="0" smtClean="0">
                <a:solidFill>
                  <a:srgbClr val="0033CC"/>
                </a:solidFill>
              </a:rPr>
              <a:t> 4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067944" y="332656"/>
            <a:ext cx="476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0070C0"/>
                </a:solidFill>
              </a:rPr>
              <a:t>Typical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civil-engineering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problem</a:t>
            </a:r>
            <a:r>
              <a:rPr lang="hu-HU" b="1" dirty="0" smtClean="0">
                <a:solidFill>
                  <a:srgbClr val="0070C0"/>
                </a:solidFill>
              </a:rPr>
              <a:t>, </a:t>
            </a:r>
            <a:br>
              <a:rPr lang="hu-HU" b="1" dirty="0" smtClean="0">
                <a:solidFill>
                  <a:srgbClr val="0070C0"/>
                </a:solidFill>
              </a:rPr>
            </a:br>
            <a:r>
              <a:rPr lang="hu-HU" b="1" dirty="0" err="1" smtClean="0">
                <a:solidFill>
                  <a:srgbClr val="0070C0"/>
                </a:solidFill>
              </a:rPr>
              <a:t>not-mentioned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commands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0676" y="964518"/>
            <a:ext cx="3785047" cy="12479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113" y="765184"/>
            <a:ext cx="3657600" cy="279082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216280"/>
            <a:ext cx="4343400" cy="3371850"/>
          </a:xfrm>
          <a:prstGeom prst="rect">
            <a:avLst/>
          </a:prstGeom>
        </p:spPr>
      </p:pic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66369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9662" y="2212437"/>
            <a:ext cx="3914775" cy="168592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3524" y="3724365"/>
            <a:ext cx="4244220" cy="68990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42665" y="4626016"/>
            <a:ext cx="1943100" cy="13716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8784" y="4598450"/>
            <a:ext cx="1828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1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25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55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Problem</a:t>
            </a:r>
            <a:r>
              <a:rPr lang="hu-HU" sz="2400" b="1" smtClean="0">
                <a:solidFill>
                  <a:srgbClr val="0033CC"/>
                </a:solidFill>
              </a:rPr>
              <a:t> 5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067944" y="332656"/>
            <a:ext cx="476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0070C0"/>
                </a:solidFill>
              </a:rPr>
              <a:t>Maple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application</a:t>
            </a:r>
            <a:r>
              <a:rPr lang="hu-HU" b="1" dirty="0" smtClean="0">
                <a:solidFill>
                  <a:srgbClr val="0070C0"/>
                </a:solidFill>
              </a:rPr>
              <a:t> center, </a:t>
            </a:r>
            <a:r>
              <a:rPr lang="hu-HU" b="1" dirty="0" err="1" smtClean="0">
                <a:solidFill>
                  <a:srgbClr val="0070C0"/>
                </a:solidFill>
              </a:rPr>
              <a:t>reorganizing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93709"/>
            <a:ext cx="8532440" cy="12560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157" y="1623965"/>
            <a:ext cx="1655686" cy="15311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849" y="2177188"/>
            <a:ext cx="4619625" cy="42195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0474" y="3070967"/>
            <a:ext cx="3929510" cy="80116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8208" y="4144357"/>
            <a:ext cx="2095500" cy="20383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740" y="4044969"/>
            <a:ext cx="2049016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1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26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033CC"/>
                </a:solidFill>
              </a:rPr>
              <a:t>Didactical</a:t>
            </a:r>
            <a:r>
              <a:rPr lang="hu-HU" sz="2400" b="1" dirty="0">
                <a:solidFill>
                  <a:srgbClr val="0033CC"/>
                </a:solidFill>
              </a:rPr>
              <a:t> </a:t>
            </a:r>
            <a:r>
              <a:rPr lang="hu-HU" sz="2400" b="1" dirty="0" err="1">
                <a:solidFill>
                  <a:srgbClr val="0033CC"/>
                </a:solidFill>
              </a:rPr>
              <a:t>questions</a:t>
            </a:r>
            <a:r>
              <a:rPr lang="hu-HU" sz="2400" b="1" dirty="0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39552" y="977442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If there is no way to „Learn-by-doing” but „Learn-by-programing math” using CAS brings closer math to the real life.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Lecture: complicated problem solving, prepared worksheet (upload to net)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Practice: well-prepared (not solved!) worksheets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Self-made problem solving: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Simple problem from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Hard to connect engineering problem to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oral presentation is useful – own solution or not</a:t>
            </a:r>
            <a:endParaRPr lang="hu-HU" dirty="0" smtClean="0">
              <a:solidFill>
                <a:srgbClr val="0033CC"/>
              </a:solidFill>
            </a:endParaRPr>
          </a:p>
          <a:p>
            <a:endParaRPr lang="hu-HU" dirty="0" smtClean="0">
              <a:solidFill>
                <a:srgbClr val="0033CC"/>
              </a:solidFill>
            </a:endParaRPr>
          </a:p>
          <a:p>
            <a:r>
              <a:rPr lang="hu-HU" dirty="0" smtClean="0">
                <a:solidFill>
                  <a:srgbClr val="0033CC"/>
                </a:solidFill>
              </a:rPr>
              <a:t>T</a:t>
            </a:r>
            <a:r>
              <a:rPr lang="en-US" dirty="0" smtClean="0">
                <a:solidFill>
                  <a:srgbClr val="0033CC"/>
                </a:solidFill>
              </a:rPr>
              <a:t>he </a:t>
            </a:r>
            <a:r>
              <a:rPr lang="en-US" dirty="0">
                <a:solidFill>
                  <a:srgbClr val="0033CC"/>
                </a:solidFill>
              </a:rPr>
              <a:t>greatest success is that the students have become open to processing unusual </a:t>
            </a:r>
            <a:r>
              <a:rPr lang="en-US" dirty="0" smtClean="0">
                <a:solidFill>
                  <a:srgbClr val="0033CC"/>
                </a:solidFill>
              </a:rPr>
              <a:t>issues</a:t>
            </a:r>
            <a:endParaRPr lang="hu-HU" dirty="0" smtClean="0">
              <a:solidFill>
                <a:srgbClr val="0033CC"/>
              </a:solidFill>
            </a:endParaRPr>
          </a:p>
          <a:p>
            <a:endParaRPr lang="hu-HU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Next step: integration some engineering course (e.g. mechanics) and math course</a:t>
            </a:r>
            <a:r>
              <a:rPr lang="hu-HU" dirty="0" smtClean="0">
                <a:solidFill>
                  <a:srgbClr val="0033CC"/>
                </a:solidFill>
              </a:rPr>
              <a:t>.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hu-HU" dirty="0" smtClean="0">
              <a:solidFill>
                <a:srgbClr val="0033CC"/>
              </a:solidFill>
            </a:endParaRPr>
          </a:p>
          <a:p>
            <a:endParaRPr lang="hu-H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7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7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6635080" cy="576064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Arial Unicode MS" pitchFamily="34" charset="-128"/>
              </a:rPr>
              <a:t>Thank </a:t>
            </a:r>
            <a:r>
              <a:rPr lang="en-US" sz="2800" dirty="0">
                <a:solidFill>
                  <a:srgbClr val="0033CC"/>
                </a:solidFill>
                <a:latin typeface="Arial Unicode MS" pitchFamily="34" charset="-128"/>
              </a:rPr>
              <a:t>you </a:t>
            </a:r>
            <a:r>
              <a:rPr lang="en-US" sz="2800" dirty="0" smtClean="0">
                <a:solidFill>
                  <a:srgbClr val="0033CC"/>
                </a:solidFill>
                <a:latin typeface="Arial Unicode MS" pitchFamily="34" charset="-128"/>
              </a:rPr>
              <a:t>for </a:t>
            </a:r>
            <a:r>
              <a:rPr lang="en-US" sz="2800" dirty="0">
                <a:solidFill>
                  <a:srgbClr val="0033CC"/>
                </a:solidFill>
                <a:latin typeface="Arial Unicode MS" pitchFamily="34" charset="-128"/>
              </a:rPr>
              <a:t>your </a:t>
            </a:r>
            <a:r>
              <a:rPr lang="en-US" sz="2800" dirty="0" smtClean="0">
                <a:solidFill>
                  <a:srgbClr val="0033CC"/>
                </a:solidFill>
                <a:latin typeface="Arial Unicode MS" pitchFamily="34" charset="-128"/>
              </a:rPr>
              <a:t>attention</a:t>
            </a:r>
            <a:endParaRPr lang="en-US" sz="2800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27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4476750" cy="41814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220072" y="2625190"/>
            <a:ext cx="3466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0033CC"/>
                </a:solidFill>
              </a:rPr>
              <a:t>Mathematics</a:t>
            </a:r>
            <a:r>
              <a:rPr lang="hu-HU" dirty="0" smtClean="0">
                <a:solidFill>
                  <a:srgbClr val="0033CC"/>
                </a:solidFill>
              </a:rPr>
              <a:t>, </a:t>
            </a:r>
          </a:p>
          <a:p>
            <a:pPr algn="just"/>
            <a:endParaRPr lang="hu-HU" dirty="0" smtClean="0">
              <a:solidFill>
                <a:srgbClr val="0033CC"/>
              </a:solidFill>
            </a:endParaRPr>
          </a:p>
          <a:p>
            <a:pPr algn="just"/>
            <a:r>
              <a:rPr lang="en-GB" dirty="0">
                <a:solidFill>
                  <a:srgbClr val="0033CC"/>
                </a:solidFill>
              </a:rPr>
              <a:t>Information and </a:t>
            </a:r>
            <a:r>
              <a:rPr lang="hu-HU" dirty="0" smtClean="0">
                <a:solidFill>
                  <a:srgbClr val="0033CC"/>
                </a:solidFill>
              </a:rPr>
              <a:t>c</a:t>
            </a:r>
            <a:r>
              <a:rPr lang="en-GB" dirty="0" err="1" smtClean="0">
                <a:solidFill>
                  <a:srgbClr val="0033CC"/>
                </a:solidFill>
              </a:rPr>
              <a:t>ommunication</a:t>
            </a:r>
            <a:r>
              <a:rPr lang="en-GB" dirty="0" smtClean="0">
                <a:solidFill>
                  <a:srgbClr val="0033CC"/>
                </a:solidFill>
              </a:rPr>
              <a:t> </a:t>
            </a:r>
            <a:r>
              <a:rPr lang="hu-HU" dirty="0">
                <a:solidFill>
                  <a:srgbClr val="0033CC"/>
                </a:solidFill>
              </a:rPr>
              <a:t>t</a:t>
            </a:r>
            <a:r>
              <a:rPr lang="en-GB" dirty="0" err="1" smtClean="0">
                <a:solidFill>
                  <a:srgbClr val="0033CC"/>
                </a:solidFill>
              </a:rPr>
              <a:t>echnologies</a:t>
            </a:r>
            <a:r>
              <a:rPr lang="hu-HU" dirty="0" smtClean="0">
                <a:solidFill>
                  <a:srgbClr val="0033CC"/>
                </a:solidFill>
              </a:rPr>
              <a:t>, </a:t>
            </a:r>
          </a:p>
          <a:p>
            <a:pPr algn="just"/>
            <a:endParaRPr lang="hu-HU" dirty="0" smtClean="0">
              <a:solidFill>
                <a:srgbClr val="0033CC"/>
              </a:solidFill>
            </a:endParaRPr>
          </a:p>
          <a:p>
            <a:pPr algn="just"/>
            <a:r>
              <a:rPr lang="en-GB" dirty="0">
                <a:solidFill>
                  <a:srgbClr val="0033CC"/>
                </a:solidFill>
              </a:rPr>
              <a:t>Engineering and engineering trades</a:t>
            </a:r>
            <a:endParaRPr lang="hu-H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107504" y="188640"/>
            <a:ext cx="8856984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Role</a:t>
            </a:r>
            <a:r>
              <a:rPr lang="hu-HU" sz="2400" b="1" dirty="0" smtClean="0">
                <a:solidFill>
                  <a:srgbClr val="0033CC"/>
                </a:solidFill>
              </a:rPr>
              <a:t> of </a:t>
            </a:r>
            <a:r>
              <a:rPr lang="hu-HU" sz="2400" b="1" dirty="0" err="1" smtClean="0">
                <a:solidFill>
                  <a:srgbClr val="0033CC"/>
                </a:solidFill>
              </a:rPr>
              <a:t>math</a:t>
            </a:r>
            <a:r>
              <a:rPr lang="hu-HU" dirty="0" smtClean="0">
                <a:solidFill>
                  <a:srgbClr val="0033CC"/>
                </a:solidFill>
              </a:rPr>
              <a:t/>
            </a:r>
            <a:br>
              <a:rPr lang="hu-HU" dirty="0" smtClean="0">
                <a:solidFill>
                  <a:srgbClr val="0033CC"/>
                </a:solidFill>
              </a:rPr>
            </a:br>
            <a:endParaRPr lang="hu-HU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i="1" dirty="0" err="1" smtClean="0">
                <a:solidFill>
                  <a:srgbClr val="0033CC"/>
                </a:solidFill>
              </a:rPr>
              <a:t>Elementary</a:t>
            </a:r>
            <a:r>
              <a:rPr lang="hu-HU" i="1" dirty="0" smtClean="0">
                <a:solidFill>
                  <a:srgbClr val="0033CC"/>
                </a:solidFill>
              </a:rPr>
              <a:t> </a:t>
            </a:r>
            <a:r>
              <a:rPr lang="hu-HU" i="1" dirty="0" err="1" smtClean="0">
                <a:solidFill>
                  <a:srgbClr val="0033CC"/>
                </a:solidFill>
              </a:rPr>
              <a:t>education</a:t>
            </a:r>
            <a:r>
              <a:rPr lang="hu-HU" i="1" dirty="0" smtClean="0">
                <a:solidFill>
                  <a:srgbClr val="0033CC"/>
                </a:solidFill>
              </a:rPr>
              <a:t> </a:t>
            </a:r>
            <a:r>
              <a:rPr lang="hu-HU" dirty="0" smtClean="0">
                <a:solidFill>
                  <a:srgbClr val="0033CC"/>
                </a:solidFill>
              </a:rPr>
              <a:t>- game, </a:t>
            </a:r>
            <a:r>
              <a:rPr lang="hu-HU" dirty="0" err="1" smtClean="0">
                <a:solidFill>
                  <a:srgbClr val="0033CC"/>
                </a:solidFill>
              </a:rPr>
              <a:t>counting</a:t>
            </a:r>
            <a:r>
              <a:rPr lang="hu-HU" dirty="0" smtClean="0">
                <a:solidFill>
                  <a:srgbClr val="0033CC"/>
                </a:solidFill>
              </a:rPr>
              <a:t>, </a:t>
            </a:r>
            <a:r>
              <a:rPr lang="hu-HU" dirty="0" err="1" smtClean="0">
                <a:solidFill>
                  <a:srgbClr val="0033CC"/>
                </a:solidFill>
              </a:rPr>
              <a:t>steps</a:t>
            </a:r>
            <a:r>
              <a:rPr lang="hu-HU" dirty="0" smtClean="0">
                <a:solidFill>
                  <a:srgbClr val="0033CC"/>
                </a:solidFill>
              </a:rPr>
              <a:t> of </a:t>
            </a:r>
            <a:r>
              <a:rPr lang="hu-HU" dirty="0" err="1" smtClean="0">
                <a:solidFill>
                  <a:srgbClr val="0033CC"/>
                </a:solidFill>
              </a:rPr>
              <a:t>problem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solving</a:t>
            </a:r>
            <a:r>
              <a:rPr lang="hu-HU" dirty="0" smtClean="0">
                <a:solidFill>
                  <a:srgbClr val="0033CC"/>
                </a:solidFill>
              </a:rPr>
              <a:t>,  </a:t>
            </a:r>
            <a:r>
              <a:rPr lang="hu-HU" dirty="0" err="1" smtClean="0">
                <a:solidFill>
                  <a:srgbClr val="0033CC"/>
                </a:solidFill>
              </a:rPr>
              <a:t>Geogebra</a:t>
            </a:r>
            <a:r>
              <a:rPr lang="hu-HU" dirty="0" smtClean="0">
                <a:solidFill>
                  <a:srgbClr val="0033CC"/>
                </a:solidFill>
              </a:rPr>
              <a:t>, </a:t>
            </a:r>
            <a:r>
              <a:rPr lang="hu-HU" dirty="0" err="1" smtClean="0">
                <a:solidFill>
                  <a:srgbClr val="0033CC"/>
                </a:solidFill>
              </a:rPr>
              <a:t>elementary</a:t>
            </a:r>
            <a:r>
              <a:rPr lang="hu-HU" dirty="0" smtClean="0">
                <a:solidFill>
                  <a:srgbClr val="0033CC"/>
                </a:solidFill>
              </a:rPr>
              <a:t> programing, </a:t>
            </a:r>
            <a:r>
              <a:rPr lang="hu-HU" dirty="0" err="1" smtClean="0">
                <a:solidFill>
                  <a:srgbClr val="0033CC"/>
                </a:solidFill>
              </a:rPr>
              <a:t>creativity</a:t>
            </a:r>
            <a:r>
              <a:rPr lang="hu-HU" dirty="0" smtClean="0">
                <a:solidFill>
                  <a:srgbClr val="0033CC"/>
                </a:solidFill>
              </a:rPr>
              <a:t> (</a:t>
            </a:r>
            <a:r>
              <a:rPr lang="hu-HU" dirty="0" err="1" smtClean="0">
                <a:solidFill>
                  <a:srgbClr val="0033CC"/>
                </a:solidFill>
              </a:rPr>
              <a:t>STEAM</a:t>
            </a:r>
            <a:r>
              <a:rPr lang="hu-HU" dirty="0" smtClean="0">
                <a:solidFill>
                  <a:srgbClr val="0033CC"/>
                </a:solidFill>
              </a:rPr>
              <a:t>), </a:t>
            </a:r>
            <a:r>
              <a:rPr lang="hu-HU" dirty="0" err="1" smtClean="0">
                <a:solidFill>
                  <a:srgbClr val="0033CC"/>
                </a:solidFill>
              </a:rPr>
              <a:t>makes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our</a:t>
            </a:r>
            <a:r>
              <a:rPr lang="hu-HU" dirty="0" smtClean="0">
                <a:solidFill>
                  <a:srgbClr val="0033CC"/>
                </a:solidFill>
              </a:rPr>
              <a:t> life </a:t>
            </a:r>
            <a:r>
              <a:rPr lang="hu-HU" dirty="0" err="1" smtClean="0">
                <a:solidFill>
                  <a:srgbClr val="0033CC"/>
                </a:solidFill>
              </a:rPr>
              <a:t>orderly</a:t>
            </a:r>
            <a:r>
              <a:rPr lang="hu-HU" dirty="0" smtClean="0">
                <a:solidFill>
                  <a:srgbClr val="0033CC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i="1" dirty="0" err="1" smtClean="0">
                <a:solidFill>
                  <a:srgbClr val="0033CC"/>
                </a:solidFill>
              </a:rPr>
              <a:t>High</a:t>
            </a:r>
            <a:r>
              <a:rPr lang="hu-HU" i="1" dirty="0" smtClean="0">
                <a:solidFill>
                  <a:srgbClr val="0033CC"/>
                </a:solidFill>
              </a:rPr>
              <a:t> </a:t>
            </a:r>
            <a:r>
              <a:rPr lang="hu-HU" i="1" dirty="0" err="1" smtClean="0">
                <a:solidFill>
                  <a:srgbClr val="0033CC"/>
                </a:solidFill>
              </a:rPr>
              <a:t>school</a:t>
            </a:r>
            <a:r>
              <a:rPr lang="hu-HU" dirty="0" smtClean="0">
                <a:solidFill>
                  <a:srgbClr val="0033CC"/>
                </a:solidFill>
              </a:rPr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33CC"/>
                </a:solidFill>
              </a:rPr>
              <a:t>for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everybody</a:t>
            </a:r>
            <a:r>
              <a:rPr lang="hu-HU" dirty="0" smtClean="0">
                <a:solidFill>
                  <a:srgbClr val="0033CC"/>
                </a:solidFill>
              </a:rPr>
              <a:t>: </a:t>
            </a:r>
            <a:r>
              <a:rPr lang="hu-HU" dirty="0" err="1" smtClean="0">
                <a:solidFill>
                  <a:srgbClr val="0033CC"/>
                </a:solidFill>
              </a:rPr>
              <a:t>everyday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math</a:t>
            </a:r>
            <a:r>
              <a:rPr lang="hu-HU" dirty="0" smtClean="0">
                <a:solidFill>
                  <a:srgbClr val="0033CC"/>
                </a:solidFill>
              </a:rPr>
              <a:t> (banking, </a:t>
            </a:r>
            <a:r>
              <a:rPr lang="hu-HU" dirty="0" err="1" smtClean="0">
                <a:solidFill>
                  <a:srgbClr val="0033CC"/>
                </a:solidFill>
              </a:rPr>
              <a:t>financial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knowledge</a:t>
            </a:r>
            <a:r>
              <a:rPr lang="hu-HU" dirty="0" smtClean="0">
                <a:solidFill>
                  <a:srgbClr val="0033CC"/>
                </a:solidFill>
              </a:rPr>
              <a:t>), </a:t>
            </a:r>
            <a:r>
              <a:rPr lang="en-US" dirty="0">
                <a:solidFill>
                  <a:srgbClr val="0033CC"/>
                </a:solidFill>
              </a:rPr>
              <a:t>reasoning, creativity, abstract or spatial thinking, critical thinking, problem-solving ability </a:t>
            </a:r>
            <a:r>
              <a:rPr lang="hu-HU" dirty="0" smtClean="0">
                <a:solidFill>
                  <a:srgbClr val="0033CC"/>
                </a:solidFill>
              </a:rPr>
              <a:t>, </a:t>
            </a:r>
          </a:p>
          <a:p>
            <a:pPr algn="just">
              <a:tabLst>
                <a:tab pos="450850" algn="l"/>
              </a:tabLst>
            </a:pPr>
            <a:r>
              <a:rPr lang="hu-HU" dirty="0" smtClean="0">
                <a:solidFill>
                  <a:srgbClr val="0033CC"/>
                </a:solidFill>
              </a:rPr>
              <a:t>		</a:t>
            </a:r>
          </a:p>
          <a:p>
            <a:pPr marL="801688" lvl="1" indent="-344488" defTabSz="8763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33CC"/>
                </a:solidFill>
              </a:rPr>
              <a:t>for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the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future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engineering</a:t>
            </a:r>
            <a:r>
              <a:rPr lang="hu-HU" dirty="0" smtClean="0">
                <a:solidFill>
                  <a:srgbClr val="0033CC"/>
                </a:solidFill>
              </a:rPr>
              <a:t> and </a:t>
            </a:r>
            <a:r>
              <a:rPr lang="hu-HU" dirty="0" err="1" smtClean="0">
                <a:solidFill>
                  <a:srgbClr val="0033CC"/>
                </a:solidFill>
              </a:rPr>
              <a:t>science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students</a:t>
            </a:r>
            <a:r>
              <a:rPr lang="hu-HU" dirty="0" smtClean="0">
                <a:solidFill>
                  <a:srgbClr val="0033CC"/>
                </a:solidFill>
              </a:rPr>
              <a:t>: </a:t>
            </a:r>
            <a:r>
              <a:rPr lang="hu-HU" dirty="0" err="1" smtClean="0">
                <a:solidFill>
                  <a:srgbClr val="0033CC"/>
                </a:solidFill>
              </a:rPr>
              <a:t>math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as</a:t>
            </a:r>
            <a:r>
              <a:rPr lang="hu-HU" dirty="0" smtClean="0">
                <a:solidFill>
                  <a:srgbClr val="0033CC"/>
                </a:solidFill>
              </a:rPr>
              <a:t> a </a:t>
            </a:r>
            <a:r>
              <a:rPr lang="hu-HU" dirty="0" err="1" smtClean="0">
                <a:solidFill>
                  <a:srgbClr val="0033CC"/>
                </a:solidFill>
              </a:rPr>
              <a:t>language</a:t>
            </a:r>
            <a:r>
              <a:rPr lang="hu-HU" dirty="0" smtClean="0">
                <a:solidFill>
                  <a:srgbClr val="0033CC"/>
                </a:solidFill>
              </a:rPr>
              <a:t> of </a:t>
            </a:r>
            <a:r>
              <a:rPr lang="hu-HU" dirty="0" err="1" smtClean="0">
                <a:solidFill>
                  <a:srgbClr val="0033CC"/>
                </a:solidFill>
              </a:rPr>
              <a:t>the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nature</a:t>
            </a:r>
            <a:r>
              <a:rPr lang="hu-HU" dirty="0">
                <a:solidFill>
                  <a:srgbClr val="0033CC"/>
                </a:solidFill>
              </a:rPr>
              <a:t> 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br>
              <a:rPr lang="hu-HU" dirty="0" smtClean="0">
                <a:solidFill>
                  <a:srgbClr val="0033CC"/>
                </a:solidFill>
              </a:rPr>
            </a:br>
            <a:r>
              <a:rPr lang="hu-HU" b="1" dirty="0" err="1" smtClean="0">
                <a:solidFill>
                  <a:srgbClr val="0033CC"/>
                </a:solidFill>
              </a:rPr>
              <a:t>motivation</a:t>
            </a:r>
            <a:r>
              <a:rPr lang="hu-HU" dirty="0">
                <a:solidFill>
                  <a:srgbClr val="0033CC"/>
                </a:solidFill>
              </a:rPr>
              <a:t>: </a:t>
            </a:r>
            <a:r>
              <a:rPr lang="hu-HU" dirty="0" err="1">
                <a:solidFill>
                  <a:srgbClr val="0033CC"/>
                </a:solidFill>
              </a:rPr>
              <a:t>STEAM</a:t>
            </a:r>
            <a:r>
              <a:rPr lang="hu-HU" dirty="0">
                <a:solidFill>
                  <a:srgbClr val="0033CC"/>
                </a:solidFill>
              </a:rPr>
              <a:t> </a:t>
            </a:r>
            <a:r>
              <a:rPr lang="hu-HU" dirty="0" err="1">
                <a:solidFill>
                  <a:srgbClr val="0033CC"/>
                </a:solidFill>
              </a:rPr>
              <a:t>to</a:t>
            </a:r>
            <a:r>
              <a:rPr lang="hu-HU" dirty="0">
                <a:solidFill>
                  <a:srgbClr val="0033CC"/>
                </a:solidFill>
              </a:rPr>
              <a:t> </a:t>
            </a:r>
            <a:r>
              <a:rPr lang="hu-HU" dirty="0" err="1">
                <a:solidFill>
                  <a:srgbClr val="0033CC"/>
                </a:solidFill>
              </a:rPr>
              <a:t>have</a:t>
            </a:r>
            <a:r>
              <a:rPr lang="hu-HU" dirty="0">
                <a:solidFill>
                  <a:srgbClr val="0033CC"/>
                </a:solidFill>
              </a:rPr>
              <a:t> </a:t>
            </a:r>
            <a:r>
              <a:rPr lang="hu-HU" dirty="0" err="1">
                <a:solidFill>
                  <a:srgbClr val="0033CC"/>
                </a:solidFill>
              </a:rPr>
              <a:t>fun</a:t>
            </a:r>
            <a:r>
              <a:rPr lang="hu-HU" dirty="0">
                <a:solidFill>
                  <a:srgbClr val="0033CC"/>
                </a:solidFill>
              </a:rPr>
              <a:t> </a:t>
            </a:r>
            <a:r>
              <a:rPr lang="hu-HU" dirty="0" smtClean="0">
                <a:solidFill>
                  <a:srgbClr val="0033CC"/>
                </a:solidFill>
              </a:rPr>
              <a:t/>
            </a:r>
            <a:br>
              <a:rPr lang="hu-HU" dirty="0" smtClean="0">
                <a:solidFill>
                  <a:srgbClr val="0033CC"/>
                </a:solidFill>
              </a:rPr>
            </a:br>
            <a:r>
              <a:rPr lang="hu-HU" dirty="0" smtClean="0">
                <a:solidFill>
                  <a:srgbClr val="0033CC"/>
                </a:solidFill>
              </a:rPr>
              <a:t>(</a:t>
            </a:r>
            <a:r>
              <a:rPr lang="en-US" i="1" dirty="0">
                <a:solidFill>
                  <a:srgbClr val="0033CC"/>
                </a:solidFill>
              </a:rPr>
              <a:t>Experience Workshop International Math-Art </a:t>
            </a:r>
            <a:r>
              <a:rPr lang="en-US" i="1" dirty="0" smtClean="0">
                <a:solidFill>
                  <a:srgbClr val="0033CC"/>
                </a:solidFill>
              </a:rPr>
              <a:t>Movement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>
                <a:solidFill>
                  <a:srgbClr val="0033CC"/>
                </a:solidFill>
              </a:rPr>
              <a:t>Kristóf Fenyvesi</a:t>
            </a:r>
            <a:r>
              <a:rPr lang="hu-HU" dirty="0" smtClean="0">
                <a:solidFill>
                  <a:srgbClr val="0033CC"/>
                </a:solidFill>
              </a:rPr>
              <a:t>)</a:t>
            </a:r>
            <a:br>
              <a:rPr lang="hu-HU" dirty="0" smtClean="0">
                <a:solidFill>
                  <a:srgbClr val="0033CC"/>
                </a:solidFill>
              </a:rPr>
            </a:b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3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906" y="3980608"/>
            <a:ext cx="3917788" cy="203158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587" y="3908599"/>
            <a:ext cx="3261812" cy="21756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851539" y="607443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33CC"/>
                </a:solidFill>
              </a:rPr>
              <a:t>Workshop</a:t>
            </a:r>
            <a:r>
              <a:rPr lang="hu-HU" dirty="0" smtClean="0">
                <a:solidFill>
                  <a:srgbClr val="0033CC"/>
                </a:solidFill>
              </a:rPr>
              <a:t>, University of Pécs, 24/05/2018</a:t>
            </a:r>
            <a:endParaRPr lang="hu-H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4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033CC"/>
                </a:solidFill>
              </a:rPr>
              <a:t>Role</a:t>
            </a:r>
            <a:r>
              <a:rPr lang="hu-HU" sz="2400" b="1" dirty="0">
                <a:solidFill>
                  <a:srgbClr val="0033CC"/>
                </a:solidFill>
              </a:rPr>
              <a:t> of </a:t>
            </a:r>
            <a:r>
              <a:rPr lang="hu-HU" sz="2400" b="1" dirty="0" err="1" smtClean="0">
                <a:solidFill>
                  <a:srgbClr val="0033CC"/>
                </a:solidFill>
              </a:rPr>
              <a:t>math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engineering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07331" y="992508"/>
            <a:ext cx="87293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033CC"/>
                </a:solidFill>
              </a:rPr>
              <a:t>University </a:t>
            </a:r>
            <a:r>
              <a:rPr lang="hu-HU" i="1" dirty="0" err="1">
                <a:solidFill>
                  <a:srgbClr val="0033CC"/>
                </a:solidFill>
              </a:rPr>
              <a:t>level</a:t>
            </a:r>
            <a:r>
              <a:rPr lang="hu-HU" dirty="0">
                <a:solidFill>
                  <a:srgbClr val="0033CC"/>
                </a:solidFill>
              </a:rPr>
              <a:t>, </a:t>
            </a:r>
            <a:r>
              <a:rPr lang="hu-HU" dirty="0" err="1">
                <a:solidFill>
                  <a:srgbClr val="0033CC"/>
                </a:solidFill>
              </a:rPr>
              <a:t>engineering</a:t>
            </a:r>
            <a:r>
              <a:rPr lang="hu-HU" dirty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education</a:t>
            </a:r>
            <a:endParaRPr lang="hu-HU" dirty="0" smtClean="0">
              <a:solidFill>
                <a:srgbClr val="0033CC"/>
              </a:solidFill>
            </a:endParaRPr>
          </a:p>
          <a:p>
            <a:pPr algn="just"/>
            <a:r>
              <a:rPr lang="hu-HU" dirty="0">
                <a:solidFill>
                  <a:srgbClr val="0033CC"/>
                </a:solidFill>
              </a:rPr>
              <a:t/>
            </a:r>
            <a:br>
              <a:rPr lang="hu-HU" dirty="0">
                <a:solidFill>
                  <a:srgbClr val="0033CC"/>
                </a:solidFill>
              </a:rPr>
            </a:br>
            <a:r>
              <a:rPr lang="en-US" i="1" dirty="0" smtClean="0">
                <a:solidFill>
                  <a:srgbClr val="0033CC"/>
                </a:solidFill>
              </a:rPr>
              <a:t>American </a:t>
            </a:r>
            <a:r>
              <a:rPr lang="en-US" i="1" dirty="0">
                <a:solidFill>
                  <a:srgbClr val="0033CC"/>
                </a:solidFill>
              </a:rPr>
              <a:t>Heritage Dictionary</a:t>
            </a:r>
            <a:r>
              <a:rPr lang="en-US" dirty="0">
                <a:solidFill>
                  <a:srgbClr val="0033CC"/>
                </a:solidFill>
              </a:rPr>
              <a:t> (2009), </a:t>
            </a:r>
            <a:r>
              <a:rPr lang="en-US" b="1" dirty="0">
                <a:solidFill>
                  <a:srgbClr val="0033CC"/>
                </a:solidFill>
              </a:rPr>
              <a:t>engineering</a:t>
            </a:r>
            <a:r>
              <a:rPr lang="en-US" dirty="0">
                <a:solidFill>
                  <a:srgbClr val="0033CC"/>
                </a:solidFill>
              </a:rPr>
              <a:t> is "the application of scientific and mathematical principles to practical ends such as the design, manufacture, and operation of efficient and economical structures, machines, processes, and systems." 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</a:p>
          <a:p>
            <a:pPr algn="just"/>
            <a:endParaRPr lang="hu-HU" dirty="0" smtClean="0">
              <a:solidFill>
                <a:srgbClr val="0033CC"/>
              </a:solidFill>
            </a:endParaRPr>
          </a:p>
          <a:p>
            <a:pPr algn="just"/>
            <a:r>
              <a:rPr lang="en-US" dirty="0" smtClean="0">
                <a:solidFill>
                  <a:srgbClr val="0033CC"/>
                </a:solidFill>
              </a:rPr>
              <a:t>An </a:t>
            </a:r>
            <a:r>
              <a:rPr lang="en-US" dirty="0">
                <a:solidFill>
                  <a:srgbClr val="0033CC"/>
                </a:solidFill>
              </a:rPr>
              <a:t>engineer must be able to use mathematical and scientific understanding to analyze a problem, describe it, talk about it, and successfully find and execute a solution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en-US" i="1" dirty="0">
                <a:solidFill>
                  <a:srgbClr val="0033CC"/>
                </a:solidFill>
              </a:rPr>
              <a:t>Pamela </a:t>
            </a:r>
            <a:r>
              <a:rPr lang="en-US" i="1" dirty="0" err="1" smtClean="0">
                <a:solidFill>
                  <a:srgbClr val="0033CC"/>
                </a:solidFill>
              </a:rPr>
              <a:t>Truesdell</a:t>
            </a:r>
            <a:r>
              <a:rPr lang="hu-HU" i="1" dirty="0" smtClean="0">
                <a:solidFill>
                  <a:srgbClr val="0033CC"/>
                </a:solidFill>
              </a:rPr>
              <a:t> 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en-US" i="1" dirty="0">
                <a:solidFill>
                  <a:srgbClr val="0033CC"/>
                </a:solidFill>
              </a:rPr>
              <a:t>Engineering Essentials for STEM </a:t>
            </a:r>
            <a:r>
              <a:rPr lang="en-US" i="1" dirty="0" smtClean="0">
                <a:solidFill>
                  <a:srgbClr val="0033CC"/>
                </a:solidFill>
              </a:rPr>
              <a:t>Instruction</a:t>
            </a:r>
            <a:endParaRPr lang="hu-HU" i="1" dirty="0" smtClean="0">
              <a:solidFill>
                <a:srgbClr val="0033CC"/>
              </a:solidFill>
            </a:endParaRPr>
          </a:p>
          <a:p>
            <a:pPr algn="just"/>
            <a:endParaRPr lang="hu-HU" dirty="0" smtClean="0">
              <a:solidFill>
                <a:srgbClr val="0033CC"/>
              </a:solidFill>
            </a:endParaRPr>
          </a:p>
          <a:p>
            <a:r>
              <a:rPr lang="hu-HU" dirty="0" err="1" smtClean="0">
                <a:solidFill>
                  <a:srgbClr val="0033CC"/>
                </a:solidFill>
              </a:rPr>
              <a:t>In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briefly</a:t>
            </a:r>
            <a:r>
              <a:rPr lang="hu-HU" dirty="0" smtClean="0">
                <a:solidFill>
                  <a:srgbClr val="0033CC"/>
                </a:solidFill>
              </a:rPr>
              <a:t>: </a:t>
            </a:r>
            <a:r>
              <a:rPr lang="hu-HU" dirty="0" err="1" smtClean="0">
                <a:solidFill>
                  <a:srgbClr val="0033CC"/>
                </a:solidFill>
              </a:rPr>
              <a:t>engineering</a:t>
            </a:r>
            <a:r>
              <a:rPr lang="hu-HU" dirty="0" smtClean="0">
                <a:solidFill>
                  <a:srgbClr val="0033CC"/>
                </a:solidFill>
              </a:rPr>
              <a:t> is </a:t>
            </a:r>
            <a:r>
              <a:rPr lang="en-US" dirty="0" smtClean="0">
                <a:solidFill>
                  <a:srgbClr val="0033CC"/>
                </a:solidFill>
              </a:rPr>
              <a:t>an </a:t>
            </a:r>
            <a:r>
              <a:rPr lang="en-US" b="1" dirty="0">
                <a:solidFill>
                  <a:srgbClr val="0033CC"/>
                </a:solidFill>
              </a:rPr>
              <a:t>application of math and science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</a:p>
          <a:p>
            <a:endParaRPr lang="hu-HU" dirty="0">
              <a:solidFill>
                <a:srgbClr val="0033CC"/>
              </a:solidFill>
            </a:endParaRPr>
          </a:p>
          <a:p>
            <a:r>
              <a:rPr lang="hu-HU" i="1" dirty="0" err="1" smtClean="0">
                <a:solidFill>
                  <a:srgbClr val="0033CC"/>
                </a:solidFill>
              </a:rPr>
              <a:t>Needs</a:t>
            </a:r>
            <a:r>
              <a:rPr lang="hu-HU" i="1" dirty="0" smtClean="0">
                <a:solidFill>
                  <a:srgbClr val="0033CC"/>
                </a:solidFill>
              </a:rPr>
              <a:t>: </a:t>
            </a:r>
            <a:r>
              <a:rPr lang="en-US" i="1" dirty="0" smtClean="0">
                <a:solidFill>
                  <a:srgbClr val="0033CC"/>
                </a:solidFill>
              </a:rPr>
              <a:t>clear </a:t>
            </a:r>
            <a:r>
              <a:rPr lang="en-US" i="1" dirty="0">
                <a:solidFill>
                  <a:srgbClr val="0033CC"/>
                </a:solidFill>
              </a:rPr>
              <a:t>and concise problem </a:t>
            </a:r>
            <a:r>
              <a:rPr lang="en-US" i="1" dirty="0" smtClean="0">
                <a:solidFill>
                  <a:srgbClr val="0033CC"/>
                </a:solidFill>
              </a:rPr>
              <a:t>formulation</a:t>
            </a:r>
            <a:r>
              <a:rPr lang="hu-HU" i="1" dirty="0">
                <a:solidFill>
                  <a:srgbClr val="0033CC"/>
                </a:solidFill>
              </a:rPr>
              <a:t>, </a:t>
            </a:r>
            <a:r>
              <a:rPr lang="hu-HU" i="1" dirty="0" err="1">
                <a:solidFill>
                  <a:srgbClr val="0033CC"/>
                </a:solidFill>
              </a:rPr>
              <a:t>critical</a:t>
            </a:r>
            <a:r>
              <a:rPr lang="hu-HU" i="1" dirty="0">
                <a:solidFill>
                  <a:srgbClr val="0033CC"/>
                </a:solidFill>
              </a:rPr>
              <a:t> </a:t>
            </a:r>
            <a:r>
              <a:rPr lang="hu-HU" i="1" dirty="0" err="1">
                <a:solidFill>
                  <a:srgbClr val="0033CC"/>
                </a:solidFill>
              </a:rPr>
              <a:t>thinking</a:t>
            </a:r>
            <a:r>
              <a:rPr lang="hu-HU" i="1" dirty="0">
                <a:solidFill>
                  <a:srgbClr val="0033CC"/>
                </a:solidFill>
              </a:rPr>
              <a:t> </a:t>
            </a:r>
            <a:r>
              <a:rPr lang="hu-HU" i="1" dirty="0" err="1" smtClean="0">
                <a:solidFill>
                  <a:srgbClr val="0033CC"/>
                </a:solidFill>
              </a:rPr>
              <a:t>skills</a:t>
            </a:r>
            <a:r>
              <a:rPr lang="hu-HU" dirty="0" smtClean="0">
                <a:solidFill>
                  <a:srgbClr val="0033CC"/>
                </a:solidFill>
              </a:rPr>
              <a:t/>
            </a:r>
            <a:br>
              <a:rPr lang="hu-HU" dirty="0" smtClean="0">
                <a:solidFill>
                  <a:srgbClr val="0033CC"/>
                </a:solidFill>
              </a:rPr>
            </a:br>
            <a:endParaRPr lang="hu-HU" dirty="0" smtClean="0">
              <a:solidFill>
                <a:srgbClr val="0033CC"/>
              </a:solidFill>
            </a:endParaRPr>
          </a:p>
          <a:p>
            <a:r>
              <a:rPr lang="hu-HU" dirty="0" err="1">
                <a:solidFill>
                  <a:srgbClr val="0033CC"/>
                </a:solidFill>
              </a:rPr>
              <a:t>Questions</a:t>
            </a:r>
            <a:r>
              <a:rPr lang="hu-HU" dirty="0">
                <a:solidFill>
                  <a:srgbClr val="0033CC"/>
                </a:solidFill>
              </a:rPr>
              <a:t>: </a:t>
            </a:r>
            <a:r>
              <a:rPr lang="hu-HU" dirty="0" err="1">
                <a:solidFill>
                  <a:srgbClr val="0033CC"/>
                </a:solidFill>
              </a:rPr>
              <a:t>how</a:t>
            </a:r>
            <a:r>
              <a:rPr lang="hu-HU" dirty="0">
                <a:solidFill>
                  <a:srgbClr val="0033CC"/>
                </a:solidFill>
              </a:rPr>
              <a:t> – </a:t>
            </a:r>
            <a:r>
              <a:rPr lang="hu-HU" dirty="0" err="1">
                <a:solidFill>
                  <a:srgbClr val="0033CC"/>
                </a:solidFill>
              </a:rPr>
              <a:t>engineers</a:t>
            </a:r>
            <a:r>
              <a:rPr lang="hu-HU" dirty="0">
                <a:solidFill>
                  <a:srgbClr val="0033CC"/>
                </a:solidFill>
              </a:rPr>
              <a:t>, </a:t>
            </a:r>
            <a:r>
              <a:rPr lang="hu-HU" dirty="0" err="1">
                <a:solidFill>
                  <a:srgbClr val="0033CC"/>
                </a:solidFill>
              </a:rPr>
              <a:t>why</a:t>
            </a:r>
            <a:r>
              <a:rPr lang="hu-HU" dirty="0">
                <a:solidFill>
                  <a:srgbClr val="0033CC"/>
                </a:solidFill>
              </a:rPr>
              <a:t> – </a:t>
            </a:r>
            <a:r>
              <a:rPr lang="hu-HU" dirty="0" err="1">
                <a:solidFill>
                  <a:srgbClr val="0033CC"/>
                </a:solidFill>
              </a:rPr>
              <a:t>mathematicians</a:t>
            </a:r>
            <a:r>
              <a:rPr lang="hu-HU" dirty="0">
                <a:solidFill>
                  <a:srgbClr val="0033CC"/>
                </a:solidFill>
              </a:rPr>
              <a:t>  (</a:t>
            </a:r>
            <a:r>
              <a:rPr lang="hu-HU" dirty="0" err="1">
                <a:solidFill>
                  <a:srgbClr val="0033CC"/>
                </a:solidFill>
              </a:rPr>
              <a:t>both</a:t>
            </a:r>
            <a:r>
              <a:rPr lang="hu-HU" dirty="0">
                <a:solidFill>
                  <a:srgbClr val="0033CC"/>
                </a:solidFill>
              </a:rPr>
              <a:t>?)      </a:t>
            </a:r>
            <a:r>
              <a:rPr lang="hu-HU" dirty="0" err="1">
                <a:solidFill>
                  <a:srgbClr val="0033CC"/>
                </a:solidFill>
              </a:rPr>
              <a:t>controversary</a:t>
            </a:r>
            <a:r>
              <a:rPr lang="hu-HU" dirty="0">
                <a:solidFill>
                  <a:srgbClr val="0033CC"/>
                </a:solidFill>
              </a:rPr>
              <a:t> (?)</a:t>
            </a:r>
            <a:br>
              <a:rPr lang="hu-HU" dirty="0">
                <a:solidFill>
                  <a:srgbClr val="0033CC"/>
                </a:solidFill>
              </a:rPr>
            </a:br>
            <a:r>
              <a:rPr lang="hu-HU" dirty="0">
                <a:solidFill>
                  <a:srgbClr val="0033CC"/>
                </a:solidFill>
              </a:rPr>
              <a:t/>
            </a:r>
            <a:br>
              <a:rPr lang="hu-HU" dirty="0">
                <a:solidFill>
                  <a:srgbClr val="0033CC"/>
                </a:solidFill>
              </a:rPr>
            </a:br>
            <a:endParaRPr lang="hu-H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5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5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033CC"/>
                </a:solidFill>
              </a:rPr>
              <a:t>Role</a:t>
            </a:r>
            <a:r>
              <a:rPr lang="hu-HU" sz="2400" b="1" dirty="0">
                <a:solidFill>
                  <a:srgbClr val="0033CC"/>
                </a:solidFill>
              </a:rPr>
              <a:t> of </a:t>
            </a:r>
            <a:r>
              <a:rPr lang="hu-HU" sz="2400" b="1" dirty="0" err="1" smtClean="0">
                <a:solidFill>
                  <a:srgbClr val="0033CC"/>
                </a:solidFill>
              </a:rPr>
              <a:t>math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engineering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2182" y="1196752"/>
            <a:ext cx="87596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33CC"/>
                </a:solidFill>
              </a:rPr>
              <a:t>Specialities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for</a:t>
            </a:r>
            <a:r>
              <a:rPr lang="hu-HU" dirty="0" smtClean="0">
                <a:solidFill>
                  <a:srgbClr val="0033CC"/>
                </a:solidFill>
              </a:rPr>
              <a:t> e</a:t>
            </a:r>
            <a:r>
              <a:rPr lang="en-US" dirty="0" err="1" smtClean="0">
                <a:solidFill>
                  <a:srgbClr val="0033CC"/>
                </a:solidFill>
              </a:rPr>
              <a:t>ngineering</a:t>
            </a:r>
            <a:r>
              <a:rPr lang="en-US" dirty="0" smtClean="0">
                <a:solidFill>
                  <a:srgbClr val="0033CC"/>
                </a:solidFill>
              </a:rPr>
              <a:t> mathematics : </a:t>
            </a:r>
            <a:r>
              <a:rPr lang="hu-HU" dirty="0" smtClean="0">
                <a:solidFill>
                  <a:srgbClr val="0033CC"/>
                </a:solidFill>
              </a:rPr>
              <a:t/>
            </a:r>
            <a:br>
              <a:rPr lang="hu-HU" dirty="0" smtClean="0">
                <a:solidFill>
                  <a:srgbClr val="0033CC"/>
                </a:solidFill>
              </a:rPr>
            </a:br>
            <a:endParaRPr lang="en-US" dirty="0" smtClean="0">
              <a:solidFill>
                <a:srgbClr val="0033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Pure math, but with </a:t>
            </a:r>
            <a:r>
              <a:rPr lang="en-US" b="1" dirty="0" smtClean="0">
                <a:solidFill>
                  <a:srgbClr val="0033CC"/>
                </a:solidFill>
              </a:rPr>
              <a:t>simple engineering problem </a:t>
            </a:r>
            <a:r>
              <a:rPr lang="en-US" dirty="0" smtClean="0">
                <a:solidFill>
                  <a:srgbClr val="0033CC"/>
                </a:solidFill>
              </a:rPr>
              <a:t>at starting point (short CAS presentation)</a:t>
            </a:r>
            <a:endParaRPr lang="hu-HU" dirty="0">
              <a:solidFill>
                <a:srgbClr val="0033CC"/>
              </a:solidFill>
            </a:endParaRPr>
          </a:p>
          <a:p>
            <a:pPr algn="just"/>
            <a:endParaRPr lang="en-US" dirty="0" smtClean="0">
              <a:solidFill>
                <a:srgbClr val="0033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Theoretical explanation (definition</a:t>
            </a:r>
            <a:r>
              <a:rPr lang="hu-HU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, theorem</a:t>
            </a:r>
            <a:r>
              <a:rPr lang="hu-HU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 with or without proof</a:t>
            </a:r>
            <a:r>
              <a:rPr lang="hu-HU" dirty="0" smtClean="0">
                <a:solidFill>
                  <a:srgbClr val="0033CC"/>
                </a:solidFill>
              </a:rPr>
              <a:t>) </a:t>
            </a:r>
            <a:br>
              <a:rPr lang="hu-HU" dirty="0" smtClean="0">
                <a:solidFill>
                  <a:srgbClr val="0033CC"/>
                </a:solidFill>
              </a:rPr>
            </a:br>
            <a:r>
              <a:rPr lang="hu-HU" dirty="0" smtClean="0">
                <a:solidFill>
                  <a:srgbClr val="0033CC"/>
                </a:solidFill>
              </a:rPr>
              <a:t>(more and more </a:t>
            </a:r>
            <a:r>
              <a:rPr lang="en-US" dirty="0" smtClean="0">
                <a:solidFill>
                  <a:srgbClr val="0033CC"/>
                </a:solidFill>
              </a:rPr>
              <a:t>important</a:t>
            </a:r>
            <a:r>
              <a:rPr lang="hu-HU" dirty="0" smtClean="0">
                <a:solidFill>
                  <a:srgbClr val="0033CC"/>
                </a:solidFill>
              </a:rPr>
              <a:t>)  </a:t>
            </a:r>
            <a:r>
              <a:rPr lang="en-US" dirty="0" smtClean="0">
                <a:solidFill>
                  <a:srgbClr val="0033CC"/>
                </a:solidFill>
              </a:rPr>
              <a:t>black </a:t>
            </a:r>
            <a:r>
              <a:rPr lang="en-US" dirty="0" err="1" smtClean="0">
                <a:solidFill>
                  <a:srgbClr val="0033CC"/>
                </a:solidFill>
              </a:rPr>
              <a:t>bo</a:t>
            </a:r>
            <a:r>
              <a:rPr lang="hu-HU" dirty="0" smtClean="0">
                <a:solidFill>
                  <a:srgbClr val="0033CC"/>
                </a:solidFill>
              </a:rPr>
              <a:t>x 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hu-HU" dirty="0" smtClean="0">
                <a:solidFill>
                  <a:srgbClr val="0033CC"/>
                </a:solidFill>
              </a:rPr>
              <a:t>       </a:t>
            </a:r>
            <a:r>
              <a:rPr lang="en-US" dirty="0" smtClean="0">
                <a:solidFill>
                  <a:srgbClr val="0033CC"/>
                </a:solidFill>
              </a:rPr>
              <a:t>white box</a:t>
            </a:r>
          </a:p>
          <a:p>
            <a:pPr algn="just"/>
            <a:endParaRPr lang="en-US" dirty="0" smtClean="0">
              <a:solidFill>
                <a:srgbClr val="0033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Simple example and application using paper and p</a:t>
            </a:r>
            <a:r>
              <a:rPr lang="hu-HU" dirty="0" smtClean="0">
                <a:solidFill>
                  <a:srgbClr val="0033CC"/>
                </a:solidFill>
              </a:rPr>
              <a:t>e</a:t>
            </a:r>
            <a:r>
              <a:rPr lang="en-US" dirty="0" err="1" smtClean="0">
                <a:solidFill>
                  <a:srgbClr val="0033CC"/>
                </a:solidFill>
              </a:rPr>
              <a:t>ncil</a:t>
            </a:r>
            <a:r>
              <a:rPr lang="en-US" dirty="0" smtClean="0">
                <a:solidFill>
                  <a:srgbClr val="0033CC"/>
                </a:solidFill>
              </a:rPr>
              <a:t> only</a:t>
            </a:r>
            <a:endParaRPr lang="hu-HU" dirty="0" smtClean="0">
              <a:solidFill>
                <a:srgbClr val="0033CC"/>
              </a:solidFill>
            </a:endParaRPr>
          </a:p>
          <a:p>
            <a:pPr algn="just"/>
            <a:endParaRPr lang="en-US" dirty="0" smtClean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3CC"/>
                </a:solidFill>
              </a:rPr>
              <a:t>Complicated problem</a:t>
            </a:r>
            <a:r>
              <a:rPr lang="hu-HU" b="1" dirty="0" smtClean="0">
                <a:solidFill>
                  <a:srgbClr val="0033CC"/>
                </a:solidFill>
              </a:rPr>
              <a:t> </a:t>
            </a:r>
            <a:r>
              <a:rPr lang="en-US" b="1" dirty="0" smtClean="0">
                <a:solidFill>
                  <a:srgbClr val="0033CC"/>
                </a:solidFill>
              </a:rPr>
              <a:t>solving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hu-HU" dirty="0" smtClean="0">
                <a:solidFill>
                  <a:srgbClr val="0033CC"/>
                </a:solidFill>
              </a:rPr>
              <a:t/>
            </a:r>
            <a:br>
              <a:rPr lang="hu-HU" dirty="0" smtClean="0">
                <a:solidFill>
                  <a:srgbClr val="0033CC"/>
                </a:solidFill>
              </a:rPr>
            </a:br>
            <a:r>
              <a:rPr lang="hu-HU" dirty="0" smtClean="0">
                <a:solidFill>
                  <a:srgbClr val="0033CC"/>
                </a:solidFill>
              </a:rPr>
              <a:t/>
            </a:r>
            <a:br>
              <a:rPr lang="hu-HU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engineering problem – translation into math – translation into CAS  - discussion – feedback in practice</a:t>
            </a:r>
            <a:br>
              <a:rPr lang="en-US" dirty="0" smtClean="0">
                <a:solidFill>
                  <a:srgbClr val="0033CC"/>
                </a:solidFill>
              </a:rPr>
            </a:b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4499992" y="3068960"/>
            <a:ext cx="360040" cy="0"/>
          </a:xfrm>
          <a:prstGeom prst="straightConnector1">
            <a:avLst/>
          </a:prstGeom>
          <a:ln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60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6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33CC"/>
                </a:solidFill>
              </a:rPr>
              <a:t>Flow </a:t>
            </a:r>
            <a:r>
              <a:rPr lang="hu-HU" sz="2400" b="1" dirty="0" err="1" smtClean="0">
                <a:solidFill>
                  <a:srgbClr val="0033CC"/>
                </a:solidFill>
              </a:rPr>
              <a:t>chart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>
                <a:solidFill>
                  <a:srgbClr val="0033CC"/>
                </a:solidFill>
              </a:rPr>
              <a:t>of </a:t>
            </a:r>
            <a:r>
              <a:rPr lang="hu-HU" sz="2400" b="1" dirty="0" err="1" smtClean="0">
                <a:solidFill>
                  <a:srgbClr val="0033CC"/>
                </a:solidFill>
              </a:rPr>
              <a:t>math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engineering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86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7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Courses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using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CAS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BSc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level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89930" y="908720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Engineering mathematics</a:t>
            </a:r>
            <a:r>
              <a:rPr lang="hu-HU" dirty="0" smtClean="0">
                <a:solidFill>
                  <a:srgbClr val="0033CC"/>
                </a:solidFill>
              </a:rPr>
              <a:t> (</a:t>
            </a:r>
            <a:r>
              <a:rPr lang="hu-HU" dirty="0" err="1" smtClean="0">
                <a:solidFill>
                  <a:srgbClr val="0033CC"/>
                </a:solidFill>
              </a:rPr>
              <a:t>in</a:t>
            </a:r>
            <a:r>
              <a:rPr lang="hu-HU" dirty="0" smtClean="0">
                <a:solidFill>
                  <a:srgbClr val="0033CC"/>
                </a:solidFill>
              </a:rPr>
              <a:t> English and </a:t>
            </a:r>
            <a:r>
              <a:rPr lang="hu-HU" dirty="0" err="1" smtClean="0">
                <a:solidFill>
                  <a:srgbClr val="0033CC"/>
                </a:solidFill>
              </a:rPr>
              <a:t>in</a:t>
            </a:r>
            <a:r>
              <a:rPr lang="hu-HU" dirty="0" smtClean="0">
                <a:solidFill>
                  <a:srgbClr val="0033CC"/>
                </a:solidFill>
              </a:rPr>
              <a:t> </a:t>
            </a:r>
            <a:r>
              <a:rPr lang="hu-HU" dirty="0" err="1" smtClean="0">
                <a:solidFill>
                  <a:srgbClr val="0033CC"/>
                </a:solidFill>
              </a:rPr>
              <a:t>Hungarian</a:t>
            </a:r>
            <a:r>
              <a:rPr lang="hu-HU" dirty="0" smtClean="0">
                <a:solidFill>
                  <a:srgbClr val="0033CC"/>
                </a:solidFill>
              </a:rPr>
              <a:t>)</a:t>
            </a: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(electrical-, civil-, computer science engineering)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7544" y="1844824"/>
            <a:ext cx="824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Math1</a:t>
            </a:r>
            <a:r>
              <a:rPr lang="en-US" dirty="0" smtClean="0">
                <a:solidFill>
                  <a:srgbClr val="0033CC"/>
                </a:solidFill>
              </a:rPr>
              <a:t>: sets of numbers, vectors and operations with vectors, functions, sequences, limit and continuity, differential calculus of functions in one variable</a:t>
            </a:r>
          </a:p>
          <a:p>
            <a:r>
              <a:rPr lang="en-US" i="1" dirty="0" smtClean="0">
                <a:solidFill>
                  <a:srgbClr val="0033CC"/>
                </a:solidFill>
              </a:rPr>
              <a:t>CAS: only on lectures, visualization </a:t>
            </a:r>
            <a:endParaRPr lang="en-US" i="1" dirty="0">
              <a:solidFill>
                <a:srgbClr val="0033CC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634" y="2993454"/>
            <a:ext cx="6248400" cy="25622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2269" y="3195541"/>
            <a:ext cx="2775461" cy="23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6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5613-C57F-4855-9E16-B2D3C9DA07CE}" type="slidenum">
              <a:rPr lang="hu-HU" altLang="en-US" smtClean="0"/>
              <a:pPr/>
              <a:t>8</a:t>
            </a:fld>
            <a:endParaRPr lang="hu-HU" altLang="en-US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4073" y="22181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0033CC"/>
                </a:solidFill>
              </a:rPr>
              <a:t>Courses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using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CAS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in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BSc</a:t>
            </a:r>
            <a:r>
              <a:rPr lang="hu-HU" sz="2400" b="1" dirty="0" smtClean="0">
                <a:solidFill>
                  <a:srgbClr val="0033CC"/>
                </a:solidFill>
              </a:rPr>
              <a:t> </a:t>
            </a:r>
            <a:r>
              <a:rPr lang="hu-HU" sz="2400" b="1" dirty="0" err="1" smtClean="0">
                <a:solidFill>
                  <a:srgbClr val="0033CC"/>
                </a:solidFill>
              </a:rPr>
              <a:t>level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3785" y="232654"/>
            <a:ext cx="3034680" cy="303468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073" y="705220"/>
            <a:ext cx="4381500" cy="25431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783" y="3299803"/>
            <a:ext cx="3269937" cy="297893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3785" y="3314581"/>
            <a:ext cx="3019028" cy="315765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8343" y="3481542"/>
            <a:ext cx="2838450" cy="409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2203" y="5484788"/>
            <a:ext cx="27146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3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403" name="Rectangle 51"/>
          <p:cNvSpPr>
            <a:spLocks noChangeArrowheads="1"/>
          </p:cNvSpPr>
          <p:nvPr/>
        </p:nvSpPr>
        <p:spPr bwMode="auto">
          <a:xfrm>
            <a:off x="452438" y="2725738"/>
            <a:ext cx="32527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hu-HU" b="1"/>
              <a:t>Methods for representing functions:</a:t>
            </a:r>
          </a:p>
          <a:p>
            <a:pPr eaLnBrk="1" hangingPunct="1"/>
            <a:endParaRPr kumimoji="1" lang="en-US" altLang="hu-HU" b="1"/>
          </a:p>
          <a:p>
            <a:pPr eaLnBrk="1" hangingPunct="1"/>
            <a:r>
              <a:rPr kumimoji="1" lang="en-US" altLang="hu-HU"/>
              <a:t>a.)</a:t>
            </a:r>
            <a:r>
              <a:rPr kumimoji="1" lang="en-US" altLang="hu-HU" b="1"/>
              <a:t>  </a:t>
            </a:r>
            <a:r>
              <a:rPr kumimoji="1" lang="en-US" altLang="hu-HU"/>
              <a:t>With</a:t>
            </a:r>
            <a:r>
              <a:rPr kumimoji="1" lang="hu-HU" altLang="hu-HU"/>
              <a:t> a</a:t>
            </a:r>
            <a:r>
              <a:rPr kumimoji="1" lang="en-US" altLang="hu-HU"/>
              <a:t> formula</a:t>
            </a:r>
          </a:p>
          <a:p>
            <a:pPr eaLnBrk="1" hangingPunct="1"/>
            <a:endParaRPr kumimoji="1" lang="en-US" altLang="hu-HU"/>
          </a:p>
          <a:p>
            <a:pPr eaLnBrk="1" hangingPunct="1"/>
            <a:endParaRPr kumimoji="1" lang="en-US" altLang="hu-HU"/>
          </a:p>
          <a:p>
            <a:pPr eaLnBrk="1" hangingPunct="1"/>
            <a:r>
              <a:rPr kumimoji="1" lang="en-US" altLang="hu-HU"/>
              <a:t>b.)  With instructions</a:t>
            </a:r>
          </a:p>
          <a:p>
            <a:pPr eaLnBrk="1" hangingPunct="1"/>
            <a:endParaRPr kumimoji="1" lang="en-US" altLang="hu-HU"/>
          </a:p>
          <a:p>
            <a:pPr eaLnBrk="1" hangingPunct="1"/>
            <a:r>
              <a:rPr kumimoji="1" lang="en-US" altLang="hu-HU"/>
              <a:t>c.) With </a:t>
            </a:r>
            <a:r>
              <a:rPr kumimoji="1" lang="hu-HU" altLang="hu-HU"/>
              <a:t>a </a:t>
            </a:r>
            <a:r>
              <a:rPr kumimoji="1" lang="en-US" altLang="hu-HU"/>
              <a:t>table</a:t>
            </a:r>
          </a:p>
          <a:p>
            <a:pPr eaLnBrk="1" hangingPunct="1"/>
            <a:endParaRPr kumimoji="1" lang="en-US" altLang="hu-HU"/>
          </a:p>
          <a:p>
            <a:pPr eaLnBrk="1" hangingPunct="1"/>
            <a:endParaRPr kumimoji="1" lang="en-US" altLang="hu-HU"/>
          </a:p>
          <a:p>
            <a:pPr eaLnBrk="1" hangingPunct="1"/>
            <a:endParaRPr kumimoji="1" lang="en-US" altLang="hu-HU"/>
          </a:p>
          <a:p>
            <a:pPr eaLnBrk="1" hangingPunct="1"/>
            <a:endParaRPr kumimoji="1" lang="en-US" altLang="hu-HU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Grouping of functions</a:t>
            </a:r>
            <a:r>
              <a:rPr lang="en-US" sz="3600" dirty="0" smtClean="0">
                <a:solidFill>
                  <a:srgbClr val="6600FF"/>
                </a:solidFill>
              </a:rPr>
              <a:t> </a:t>
            </a:r>
            <a:r>
              <a:rPr lang="en-US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dirty="0" smtClean="0">
              <a:solidFill>
                <a:srgbClr val="6600FF"/>
              </a:solidFill>
            </a:endParaRP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963613"/>
            <a:ext cx="8343900" cy="428625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n-US" altLang="hu-HU" sz="1600" b="1" smtClean="0"/>
              <a:t>1</a:t>
            </a:r>
            <a:r>
              <a:rPr lang="en-US" altLang="hu-HU" sz="1600" smtClean="0"/>
              <a:t>. </a:t>
            </a:r>
            <a:r>
              <a:rPr lang="en-US" altLang="hu-HU" sz="1600" b="1" smtClean="0"/>
              <a:t>Real functions with one variable</a:t>
            </a:r>
            <a:endParaRPr lang="en-US" altLang="hu-HU" sz="1600" smtClean="0"/>
          </a:p>
        </p:txBody>
      </p:sp>
      <p:graphicFrame>
        <p:nvGraphicFramePr>
          <p:cNvPr id="612453" name="Group 101"/>
          <p:cNvGraphicFramePr>
            <a:graphicFrameLocks noGrp="1"/>
          </p:cNvGraphicFramePr>
          <p:nvPr>
            <p:ph sz="quarter" idx="2"/>
          </p:nvPr>
        </p:nvGraphicFramePr>
        <p:xfrm>
          <a:off x="876300" y="4749800"/>
          <a:ext cx="3098800" cy="741363"/>
        </p:xfrm>
        <a:graphic>
          <a:graphicData uri="http://schemas.openxmlformats.org/drawingml/2006/table">
            <a:tbl>
              <a:tblPr/>
              <a:tblGrid>
                <a:gridCol w="515938"/>
                <a:gridCol w="517525"/>
                <a:gridCol w="515937"/>
                <a:gridCol w="515938"/>
                <a:gridCol w="517525"/>
                <a:gridCol w="5159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87" name="Rectangle 7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89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92" name="Rectangle 12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93" name="Rectangle 13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94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95" name="Rectangle 33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096" name="Rectangle 40"/>
          <p:cNvSpPr>
            <a:spLocks noChangeArrowheads="1"/>
          </p:cNvSpPr>
          <p:nvPr/>
        </p:nvSpPr>
        <p:spPr bwMode="auto">
          <a:xfrm>
            <a:off x="0" y="307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graphicFrame>
        <p:nvGraphicFramePr>
          <p:cNvPr id="612391" name="Object 39"/>
          <p:cNvGraphicFramePr>
            <a:graphicFrameLocks noChangeAspect="1"/>
          </p:cNvGraphicFramePr>
          <p:nvPr/>
        </p:nvGraphicFramePr>
        <p:xfrm>
          <a:off x="4933950" y="981075"/>
          <a:ext cx="842963" cy="384175"/>
        </p:xfrm>
        <a:graphic>
          <a:graphicData uri="http://schemas.openxmlformats.org/presentationml/2006/ole">
            <p:oleObj spid="_x0000_s1035" name="Egyenlet" r:id="rId3" imgW="533169" imgH="241195" progId="Equation.3">
              <p:embed/>
            </p:oleObj>
          </a:graphicData>
        </a:graphic>
      </p:graphicFrame>
      <p:sp>
        <p:nvSpPr>
          <p:cNvPr id="2097" name="Rectangle 41"/>
          <p:cNvSpPr>
            <a:spLocks noChangeArrowheads="1"/>
          </p:cNvSpPr>
          <p:nvPr/>
        </p:nvSpPr>
        <p:spPr bwMode="auto">
          <a:xfrm>
            <a:off x="4670425" y="3292475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en-US" altLang="hu-HU" sz="2400">
              <a:latin typeface="Times New Roman" panose="02020603050405020304" pitchFamily="18" charset="0"/>
            </a:endParaRPr>
          </a:p>
        </p:txBody>
      </p:sp>
      <p:graphicFrame>
        <p:nvGraphicFramePr>
          <p:cNvPr id="612390" name="Object 38"/>
          <p:cNvGraphicFramePr>
            <a:graphicFrameLocks noChangeAspect="1"/>
          </p:cNvGraphicFramePr>
          <p:nvPr/>
        </p:nvGraphicFramePr>
        <p:xfrm>
          <a:off x="6580188" y="995363"/>
          <a:ext cx="749300" cy="349250"/>
        </p:xfrm>
        <a:graphic>
          <a:graphicData uri="http://schemas.openxmlformats.org/presentationml/2006/ole">
            <p:oleObj spid="_x0000_s1036" name="Egyenlet" r:id="rId4" imgW="520474" imgH="241195" progId="Equation.3">
              <p:embed/>
            </p:oleObj>
          </a:graphicData>
        </a:graphic>
      </p:graphicFrame>
      <p:sp>
        <p:nvSpPr>
          <p:cNvPr id="612398" name="Rectangle 46"/>
          <p:cNvSpPr>
            <a:spLocks noChangeArrowheads="1"/>
          </p:cNvSpPr>
          <p:nvPr/>
        </p:nvSpPr>
        <p:spPr bwMode="auto">
          <a:xfrm>
            <a:off x="469900" y="1382713"/>
            <a:ext cx="87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kumimoji="1" lang="en-US" alt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hu-HU" sz="2400">
              <a:latin typeface="Times New Roman" panose="02020603050405020304" pitchFamily="18" charset="0"/>
            </a:endParaRPr>
          </a:p>
        </p:txBody>
      </p:sp>
      <p:graphicFrame>
        <p:nvGraphicFramePr>
          <p:cNvPr id="612397" name="Object 45"/>
          <p:cNvGraphicFramePr>
            <a:graphicFrameLocks noChangeAspect="1"/>
          </p:cNvGraphicFramePr>
          <p:nvPr/>
        </p:nvGraphicFramePr>
        <p:xfrm>
          <a:off x="1279525" y="1381125"/>
          <a:ext cx="1027113" cy="298450"/>
        </p:xfrm>
        <a:graphic>
          <a:graphicData uri="http://schemas.openxmlformats.org/presentationml/2006/ole">
            <p:oleObj spid="_x0000_s1037" name="Egyenlet" r:id="rId5" imgW="710891" imgH="203112" progId="Equation.3">
              <p:embed/>
            </p:oleObj>
          </a:graphicData>
        </a:graphic>
      </p:graphicFrame>
      <p:graphicFrame>
        <p:nvGraphicFramePr>
          <p:cNvPr id="612396" name="Object 44"/>
          <p:cNvGraphicFramePr>
            <a:graphicFrameLocks noChangeAspect="1"/>
          </p:cNvGraphicFramePr>
          <p:nvPr/>
        </p:nvGraphicFramePr>
        <p:xfrm>
          <a:off x="2439988" y="1323975"/>
          <a:ext cx="749300" cy="327025"/>
        </p:xfrm>
        <a:graphic>
          <a:graphicData uri="http://schemas.openxmlformats.org/presentationml/2006/ole">
            <p:oleObj spid="_x0000_s1038" name="Egyenlet" r:id="rId6" imgW="469696" imgH="203112" progId="Equation.3">
              <p:embed/>
            </p:oleObj>
          </a:graphicData>
        </a:graphic>
      </p:graphicFrame>
      <p:sp>
        <p:nvSpPr>
          <p:cNvPr id="612400" name="Rectangle 48"/>
          <p:cNvSpPr>
            <a:spLocks noChangeArrowheads="1"/>
          </p:cNvSpPr>
          <p:nvPr/>
        </p:nvSpPr>
        <p:spPr bwMode="auto">
          <a:xfrm>
            <a:off x="3505200" y="1365250"/>
            <a:ext cx="631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hu-HU" altLang="hu-HU">
                <a:latin typeface="Times New Roman" panose="02020603050405020304" pitchFamily="18" charset="0"/>
              </a:rPr>
              <a:t>or</a:t>
            </a:r>
            <a:endParaRPr kumimoji="1" lang="en-US" altLang="hu-HU" sz="2400">
              <a:latin typeface="Times New Roman" panose="02020603050405020304" pitchFamily="18" charset="0"/>
            </a:endParaRPr>
          </a:p>
        </p:txBody>
      </p:sp>
      <p:graphicFrame>
        <p:nvGraphicFramePr>
          <p:cNvPr id="612395" name="Object 43"/>
          <p:cNvGraphicFramePr>
            <a:graphicFrameLocks noChangeAspect="1"/>
          </p:cNvGraphicFramePr>
          <p:nvPr/>
        </p:nvGraphicFramePr>
        <p:xfrm>
          <a:off x="3981450" y="1389063"/>
          <a:ext cx="1016000" cy="296862"/>
        </p:xfrm>
        <a:graphic>
          <a:graphicData uri="http://schemas.openxmlformats.org/presentationml/2006/ole">
            <p:oleObj spid="_x0000_s1039" name="Egyenlet" r:id="rId7" imgW="710891" imgH="203112" progId="Equation.3">
              <p:embed/>
            </p:oleObj>
          </a:graphicData>
        </a:graphic>
      </p:graphicFrame>
      <p:graphicFrame>
        <p:nvGraphicFramePr>
          <p:cNvPr id="612394" name="Object 42"/>
          <p:cNvGraphicFramePr>
            <a:graphicFrameLocks noChangeAspect="1"/>
          </p:cNvGraphicFramePr>
          <p:nvPr/>
        </p:nvGraphicFramePr>
        <p:xfrm>
          <a:off x="5162550" y="1368425"/>
          <a:ext cx="798513" cy="303213"/>
        </p:xfrm>
        <a:graphic>
          <a:graphicData uri="http://schemas.openxmlformats.org/presentationml/2006/ole">
            <p:oleObj spid="_x0000_s1040" name="Egyenlet" r:id="rId8" imgW="596900" imgH="228600" progId="Equation.3">
              <p:embed/>
            </p:oleObj>
          </a:graphicData>
        </a:graphic>
      </p:graphicFrame>
      <p:sp>
        <p:nvSpPr>
          <p:cNvPr id="612402" name="Rectangle 50"/>
          <p:cNvSpPr>
            <a:spLocks noChangeArrowheads="1"/>
          </p:cNvSpPr>
          <p:nvPr/>
        </p:nvSpPr>
        <p:spPr bwMode="auto">
          <a:xfrm>
            <a:off x="460375" y="1698625"/>
            <a:ext cx="8301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When function f(x)=x</a:t>
            </a:r>
            <a:r>
              <a:rPr kumimoji="1" lang="en-US" altLang="hu-HU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is considered, sometimes its domain is not specified. </a:t>
            </a:r>
            <a:endParaRPr kumimoji="1" lang="en-US" altLang="hu-HU" sz="1600">
              <a:latin typeface="Times New Roman" panose="02020603050405020304" pitchFamily="18" charset="0"/>
            </a:endParaRPr>
          </a:p>
          <a:p>
            <a:r>
              <a:rPr kumimoji="1" lang="en-US" alt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Than  </a:t>
            </a:r>
            <a:r>
              <a:rPr kumimoji="1" lang="en-US" altLang="hu-H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hu-HU" sz="1600" i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is the largest set of the real numbers for which the expression is defined correctly.</a:t>
            </a:r>
            <a:endParaRPr kumimoji="1" lang="en-US" altLang="hu-HU" sz="1600">
              <a:latin typeface="Times New Roman" panose="02020603050405020304" pitchFamily="18" charset="0"/>
            </a:endParaRPr>
          </a:p>
        </p:txBody>
      </p:sp>
      <p:sp>
        <p:nvSpPr>
          <p:cNvPr id="612404" name="Rectangle 52"/>
          <p:cNvSpPr>
            <a:spLocks noChangeArrowheads="1"/>
          </p:cNvSpPr>
          <p:nvPr/>
        </p:nvSpPr>
        <p:spPr bwMode="auto">
          <a:xfrm>
            <a:off x="450850" y="2344738"/>
            <a:ext cx="8002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hu-HU" sz="1600" b="1">
                <a:solidFill>
                  <a:srgbClr val="FF0000"/>
                </a:solidFill>
              </a:rPr>
              <a:t>Definition:</a:t>
            </a:r>
            <a:r>
              <a:rPr kumimoji="1" lang="en-US" altLang="hu-HU" sz="1600"/>
              <a:t> The set of all points </a:t>
            </a:r>
            <a:r>
              <a:rPr kumimoji="1" lang="en-US" altLang="hu-HU" sz="1600" i="1"/>
              <a:t>(x;f(x))</a:t>
            </a:r>
            <a:r>
              <a:rPr kumimoji="1" lang="en-US" altLang="hu-HU" sz="1600"/>
              <a:t> on the plane is called the graph of the function.</a:t>
            </a:r>
          </a:p>
        </p:txBody>
      </p:sp>
      <p:sp>
        <p:nvSpPr>
          <p:cNvPr id="2102" name="Rectangle 55"/>
          <p:cNvSpPr>
            <a:spLocks noChangeArrowheads="1"/>
          </p:cNvSpPr>
          <p:nvPr/>
        </p:nvSpPr>
        <p:spPr bwMode="auto">
          <a:xfrm>
            <a:off x="0" y="300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graphicFrame>
        <p:nvGraphicFramePr>
          <p:cNvPr id="612405" name="Object 53"/>
          <p:cNvGraphicFramePr>
            <a:graphicFrameLocks noChangeAspect="1"/>
          </p:cNvGraphicFramePr>
          <p:nvPr/>
        </p:nvGraphicFramePr>
        <p:xfrm>
          <a:off x="3192463" y="3035300"/>
          <a:ext cx="1011237" cy="476250"/>
        </p:xfrm>
        <a:graphic>
          <a:graphicData uri="http://schemas.openxmlformats.org/presentationml/2006/ole">
            <p:oleObj spid="_x0000_s1041" name="Egyenlet" r:id="rId9" imgW="825500" imgH="393700" progId="Equation.3">
              <p:embed/>
            </p:oleObj>
          </a:graphicData>
        </a:graphic>
      </p:graphicFrame>
      <p:sp>
        <p:nvSpPr>
          <p:cNvPr id="2103" name="Rectangle 62"/>
          <p:cNvSpPr>
            <a:spLocks noChangeArrowheads="1"/>
          </p:cNvSpPr>
          <p:nvPr/>
        </p:nvSpPr>
        <p:spPr bwMode="auto">
          <a:xfrm>
            <a:off x="0" y="3541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graphicFrame>
        <p:nvGraphicFramePr>
          <p:cNvPr id="612413" name="Object 61"/>
          <p:cNvGraphicFramePr>
            <a:graphicFrameLocks noChangeAspect="1"/>
          </p:cNvGraphicFramePr>
          <p:nvPr/>
        </p:nvGraphicFramePr>
        <p:xfrm>
          <a:off x="2100263" y="3157538"/>
          <a:ext cx="979487" cy="284162"/>
        </p:xfrm>
        <a:graphic>
          <a:graphicData uri="http://schemas.openxmlformats.org/presentationml/2006/ole">
            <p:oleObj spid="_x0000_s1042" name="Egyenlet" r:id="rId10" imgW="710891" imgH="203112" progId="Equation.3">
              <p:embed/>
            </p:oleObj>
          </a:graphicData>
        </a:graphic>
      </p:graphicFrame>
      <p:sp>
        <p:nvSpPr>
          <p:cNvPr id="2104" name="Rectangle 6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graphicFrame>
        <p:nvGraphicFramePr>
          <p:cNvPr id="612415" name="Object 63"/>
          <p:cNvGraphicFramePr>
            <a:graphicFrameLocks noChangeAspect="1"/>
          </p:cNvGraphicFramePr>
          <p:nvPr/>
        </p:nvGraphicFramePr>
        <p:xfrm>
          <a:off x="2503488" y="3684588"/>
          <a:ext cx="1876425" cy="571500"/>
        </p:xfrm>
        <a:graphic>
          <a:graphicData uri="http://schemas.openxmlformats.org/presentationml/2006/ole">
            <p:oleObj spid="_x0000_s1043" name="Egyenlet" r:id="rId11" imgW="1498600" imgH="457200" progId="Equation.3">
              <p:embed/>
            </p:oleObj>
          </a:graphicData>
        </a:graphic>
      </p:graphicFrame>
      <p:pic>
        <p:nvPicPr>
          <p:cNvPr id="612451" name="Picture 9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6625" y="2709863"/>
            <a:ext cx="2963863" cy="1414462"/>
          </a:xfrm>
          <a:noFill/>
        </p:spPr>
      </p:pic>
      <p:sp>
        <p:nvSpPr>
          <p:cNvPr id="612454" name="Text Box 102"/>
          <p:cNvSpPr txBox="1">
            <a:spLocks noChangeArrowheads="1"/>
          </p:cNvSpPr>
          <p:nvPr/>
        </p:nvSpPr>
        <p:spPr bwMode="auto">
          <a:xfrm rot="10800000" flipV="1">
            <a:off x="4546600" y="3097213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u-HU"/>
              <a:t>d.) Graphically</a:t>
            </a:r>
          </a:p>
        </p:txBody>
      </p:sp>
      <p:sp>
        <p:nvSpPr>
          <p:cNvPr id="612455" name="Text Box 103"/>
          <p:cNvSpPr txBox="1">
            <a:spLocks noChangeArrowheads="1"/>
          </p:cNvSpPr>
          <p:nvPr/>
        </p:nvSpPr>
        <p:spPr bwMode="auto">
          <a:xfrm>
            <a:off x="4557713" y="4403725"/>
            <a:ext cx="1765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u-HU"/>
              <a:t>e.) Parametrically</a:t>
            </a:r>
          </a:p>
        </p:txBody>
      </p:sp>
      <p:pic>
        <p:nvPicPr>
          <p:cNvPr id="612456" name="Picture 10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063" y="4695825"/>
            <a:ext cx="771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457" name="Picture 10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356225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458" name="Picture 10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1275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459" name="Picture 10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460750"/>
            <a:ext cx="1000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Élőláb hely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hu-HU" altLang="en-US" sz="1000" b="0" dirty="0" err="1" smtClean="0">
                <a:solidFill>
                  <a:srgbClr val="0033CC"/>
                </a:solidFill>
              </a:rPr>
              <a:t>CADGME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 </a:t>
            </a:r>
            <a:r>
              <a:rPr lang="hu-HU" altLang="en-US" sz="1000" b="0" dirty="0" err="1" smtClean="0">
                <a:solidFill>
                  <a:srgbClr val="0033CC"/>
                </a:solidFill>
              </a:rPr>
              <a:t>Coimbra</a:t>
            </a:r>
            <a:r>
              <a:rPr lang="hu-HU" altLang="en-US" sz="1000" b="0" dirty="0" smtClean="0">
                <a:solidFill>
                  <a:srgbClr val="0033CC"/>
                </a:solidFill>
              </a:rPr>
              <a:t>, 2018</a:t>
            </a:r>
            <a:endParaRPr lang="hu-HU" altLang="en-US" sz="1000" b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8102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4927</TotalTime>
  <Words>764</Words>
  <Application>Microsoft Office PowerPoint</Application>
  <PresentationFormat>Diavetítés a képernyőre (4:3 oldalarány)</PresentationFormat>
  <Paragraphs>201</Paragraphs>
  <Slides>27</Slides>
  <Notes>1</Notes>
  <HiddenSlides>0</HiddenSlides>
  <MMClips>0</MMClips>
  <ScaleCrop>false</ScaleCrop>
  <HeadingPairs>
    <vt:vector size="8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27</vt:i4>
      </vt:variant>
      <vt:variant>
        <vt:lpstr>Egyéni diasorok</vt:lpstr>
      </vt:variant>
      <vt:variant>
        <vt:i4>1</vt:i4>
      </vt:variant>
    </vt:vector>
  </HeadingPairs>
  <TitlesOfParts>
    <vt:vector size="31" baseType="lpstr">
      <vt:lpstr>Sarkos</vt:lpstr>
      <vt:lpstr>Egyenlet</vt:lpstr>
      <vt:lpstr>Bitkép</vt:lpstr>
      <vt:lpstr>Computer algebra systems (CAS) as a bridge between Mathematics and Engineering</vt:lpstr>
      <vt:lpstr>2. dia</vt:lpstr>
      <vt:lpstr>3. dia</vt:lpstr>
      <vt:lpstr>4. dia</vt:lpstr>
      <vt:lpstr>5. dia</vt:lpstr>
      <vt:lpstr>6. dia</vt:lpstr>
      <vt:lpstr>7. dia</vt:lpstr>
      <vt:lpstr>8. dia</vt:lpstr>
      <vt:lpstr>Grouping of functions  </vt:lpstr>
      <vt:lpstr>Grouping of functions  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Thank you for your attention</vt:lpstr>
      <vt:lpstr>Egyéni diasor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Multimédiás eszközök használata gépészmérnökök matematika oktatásában</dc:title>
  <dc:creator>HAMORI-PERJESI</dc:creator>
  <cp:lastModifiedBy>PerjesiKati</cp:lastModifiedBy>
  <cp:revision>314</cp:revision>
  <dcterms:created xsi:type="dcterms:W3CDTF">2001-02-28T10:32:28Z</dcterms:created>
  <dcterms:modified xsi:type="dcterms:W3CDTF">2018-06-25T22:30:43Z</dcterms:modified>
</cp:coreProperties>
</file>