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90" r:id="rId3"/>
    <p:sldId id="257" r:id="rId4"/>
    <p:sldId id="304" r:id="rId5"/>
    <p:sldId id="291" r:id="rId6"/>
    <p:sldId id="285" r:id="rId7"/>
    <p:sldId id="286" r:id="rId8"/>
    <p:sldId id="283" r:id="rId9"/>
    <p:sldId id="284" r:id="rId10"/>
    <p:sldId id="287" r:id="rId11"/>
    <p:sldId id="288" r:id="rId12"/>
    <p:sldId id="292" r:id="rId13"/>
    <p:sldId id="271" r:id="rId14"/>
    <p:sldId id="293" r:id="rId15"/>
    <p:sldId id="294" r:id="rId16"/>
    <p:sldId id="265" r:id="rId17"/>
    <p:sldId id="305" r:id="rId18"/>
    <p:sldId id="266" r:id="rId19"/>
    <p:sldId id="267" r:id="rId20"/>
    <p:sldId id="296" r:id="rId21"/>
    <p:sldId id="306" r:id="rId22"/>
    <p:sldId id="300" r:id="rId23"/>
    <p:sldId id="301" r:id="rId24"/>
    <p:sldId id="298" r:id="rId25"/>
    <p:sldId id="302" r:id="rId26"/>
    <p:sldId id="299" r:id="rId27"/>
    <p:sldId id="297" r:id="rId28"/>
    <p:sldId id="277" r:id="rId29"/>
    <p:sldId id="303" r:id="rId30"/>
    <p:sldId id="280" r:id="rId3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18" autoAdjust="0"/>
  </p:normalViewPr>
  <p:slideViewPr>
    <p:cSldViewPr>
      <p:cViewPr varScale="1">
        <p:scale>
          <a:sx n="64" d="100"/>
          <a:sy n="64" d="100"/>
        </p:scale>
        <p:origin x="75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noFill/>
              <a:ln w="19050">
                <a:solidFill>
                  <a:schemeClr val="lt1"/>
                </a:solidFill>
              </a:ln>
              <a:effectLst/>
            </c:spPr>
            <c:extLst>
              <c:ext xmlns:c16="http://schemas.microsoft.com/office/drawing/2014/chart" uri="{C3380CC4-5D6E-409C-BE32-E72D297353CC}">
                <c16:uniqueId val="{00000001-5E2D-4E40-9F4C-4126D5B5E9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2D-4E40-9F4C-4126D5B5E9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2D-4E40-9F4C-4126D5B5E9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E2D-4E40-9F4C-4126D5B5E98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5CF-4FA8-8CFC-E6AFBA32894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5CF-4FA8-8CFC-E6AFBA328943}"/>
              </c:ext>
            </c:extLst>
          </c:dPt>
          <c:cat>
            <c:strLit>
              <c:ptCount val="6"/>
              <c:pt idx="1">
                <c:v>Not in school, and I did not use it</c:v>
              </c:pt>
              <c:pt idx="2">
                <c:v>Not in school, but I used it</c:v>
              </c:pt>
              <c:pt idx="3">
                <c:v>The kids used it</c:v>
              </c:pt>
              <c:pt idx="4">
                <c:v>We have in school and I used it</c:v>
              </c:pt>
              <c:pt idx="5">
                <c:v>We have in school, but I did not use it</c:v>
              </c:pt>
            </c:strLit>
          </c:cat>
          <c:val>
            <c:numLit>
              <c:formatCode>General</c:formatCode>
              <c:ptCount val="6"/>
              <c:pt idx="0">
                <c:v>0</c:v>
              </c:pt>
              <c:pt idx="1">
                <c:v>10</c:v>
              </c:pt>
              <c:pt idx="2">
                <c:v>1</c:v>
              </c:pt>
              <c:pt idx="3">
                <c:v>51</c:v>
              </c:pt>
              <c:pt idx="4">
                <c:v>6</c:v>
              </c:pt>
              <c:pt idx="5">
                <c:v>2</c:v>
              </c:pt>
            </c:numLit>
          </c:val>
          <c:extLst>
            <c:ext xmlns:c16="http://schemas.microsoft.com/office/drawing/2014/chart" uri="{C3380CC4-5D6E-409C-BE32-E72D297353CC}">
              <c16:uniqueId val="{00000008-5E2D-4E40-9F4C-4126D5B5E981}"/>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delete val="1"/>
      </c:legendEntry>
      <c:layout>
        <c:manualLayout>
          <c:xMode val="edge"/>
          <c:yMode val="edge"/>
          <c:x val="0.64732070381432949"/>
          <c:y val="9.1192294868437079E-2"/>
          <c:w val="0.34405956610011806"/>
          <c:h val="0.85518340732908382"/>
        </c:manualLayout>
      </c:layout>
      <c:overlay val="0"/>
      <c:spPr>
        <a:noFill/>
        <a:ln>
          <a:noFill/>
        </a:ln>
        <a:effectLst/>
      </c:spPr>
      <c:txPr>
        <a:bodyPr rot="0" spcFirstLastPara="1" vertOverflow="ellipsis" vert="horz" wrap="square" anchor="ctr" anchorCtr="1"/>
        <a:lstStyle/>
        <a:p>
          <a:pPr rtl="0">
            <a:defRPr sz="24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noFill/>
              <a:ln w="19050">
                <a:solidFill>
                  <a:schemeClr val="lt1"/>
                </a:solidFill>
              </a:ln>
              <a:effectLst/>
            </c:spPr>
            <c:extLst>
              <c:ext xmlns:c16="http://schemas.microsoft.com/office/drawing/2014/chart" uri="{C3380CC4-5D6E-409C-BE32-E72D297353CC}">
                <c16:uniqueId val="{00000001-1F5A-47E5-9734-64FA798BB1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F5A-47E5-9734-64FA798BB1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5A-47E5-9734-64FA798BB1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5A-47E5-9734-64FA798BB14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E33-44CA-9C04-1581A8A53BF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E33-44CA-9C04-1581A8A53BF5}"/>
              </c:ext>
            </c:extLst>
          </c:dPt>
          <c:cat>
            <c:strLit>
              <c:ptCount val="6"/>
              <c:pt idx="1">
                <c:v>Not in school, and I did not use it</c:v>
              </c:pt>
              <c:pt idx="2">
                <c:v>Not in school, but I used it</c:v>
              </c:pt>
              <c:pt idx="3">
                <c:v>The kids used it</c:v>
              </c:pt>
              <c:pt idx="4">
                <c:v>We have in school and I used it</c:v>
              </c:pt>
              <c:pt idx="5">
                <c:v>We have in school, but I did not use it</c:v>
              </c:pt>
            </c:strLit>
          </c:cat>
          <c:val>
            <c:numLit>
              <c:formatCode>General</c:formatCode>
              <c:ptCount val="6"/>
              <c:pt idx="0">
                <c:v>0</c:v>
              </c:pt>
              <c:pt idx="1">
                <c:v>3</c:v>
              </c:pt>
              <c:pt idx="2">
                <c:v>4</c:v>
              </c:pt>
              <c:pt idx="3">
                <c:v>56</c:v>
              </c:pt>
              <c:pt idx="4">
                <c:v>5</c:v>
              </c:pt>
              <c:pt idx="5">
                <c:v>2</c:v>
              </c:pt>
            </c:numLit>
          </c:val>
          <c:extLst>
            <c:ext xmlns:c16="http://schemas.microsoft.com/office/drawing/2014/chart" uri="{C3380CC4-5D6E-409C-BE32-E72D297353CC}">
              <c16:uniqueId val="{00000008-1F5A-47E5-9734-64FA798BB143}"/>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delete val="1"/>
      </c:legendEntry>
      <c:layout/>
      <c:overlay val="0"/>
      <c:spPr>
        <a:noFill/>
        <a:ln>
          <a:noFill/>
        </a:ln>
        <a:effectLst/>
      </c:spPr>
      <c:txPr>
        <a:bodyPr rot="0" spcFirstLastPara="1" vertOverflow="ellipsis" vert="horz" wrap="square" anchor="ctr" anchorCtr="1"/>
        <a:lstStyle/>
        <a:p>
          <a:pPr rtl="0">
            <a:defRPr sz="24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365CA0-9E7F-4160-AE01-613C574A097A}" type="datetimeFigureOut">
              <a:rPr lang="hu-HU" smtClean="0"/>
              <a:t>2018. 06. 28.</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F0A293-1BE0-422E-A86F-AD7705A0E46A}" type="slidenum">
              <a:rPr lang="hu-HU" smtClean="0"/>
              <a:t>‹#›</a:t>
            </a:fld>
            <a:endParaRPr lang="hu-HU"/>
          </a:p>
        </p:txBody>
      </p:sp>
    </p:spTree>
    <p:extLst>
      <p:ext uri="{BB962C8B-B14F-4D97-AF65-F5344CB8AC3E}">
        <p14:creationId xmlns:p14="http://schemas.microsoft.com/office/powerpoint/2010/main" val="111701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400" dirty="0" smtClean="0"/>
              <a:t>In </a:t>
            </a:r>
            <a:r>
              <a:rPr lang="hu-HU" sz="1400" dirty="0" err="1" smtClean="0"/>
              <a:t>spite</a:t>
            </a:r>
            <a:r>
              <a:rPr lang="hu-HU" sz="1400" dirty="0" smtClean="0"/>
              <a:t> of </a:t>
            </a:r>
            <a:r>
              <a:rPr lang="hu-HU" sz="1400" dirty="0" err="1" smtClean="0"/>
              <a:t>many</a:t>
            </a:r>
            <a:r>
              <a:rPr lang="hu-HU" sz="1400" dirty="0" smtClean="0"/>
              <a:t> </a:t>
            </a:r>
            <a:r>
              <a:rPr lang="hu-HU" sz="1400" dirty="0" err="1" smtClean="0"/>
              <a:t>previous</a:t>
            </a:r>
            <a:r>
              <a:rPr lang="hu-HU" sz="1400" dirty="0" smtClean="0"/>
              <a:t> </a:t>
            </a:r>
            <a:r>
              <a:rPr lang="hu-HU" sz="1400" dirty="0" err="1" smtClean="0"/>
              <a:t>lecturer</a:t>
            </a:r>
            <a:r>
              <a:rPr lang="hu-HU" sz="1400" dirty="0" smtClean="0"/>
              <a:t> I </a:t>
            </a:r>
            <a:r>
              <a:rPr lang="hu-HU" sz="1400" dirty="0" err="1" smtClean="0"/>
              <a:t>will</a:t>
            </a:r>
            <a:r>
              <a:rPr lang="hu-HU" sz="1400" dirty="0" smtClean="0"/>
              <a:t> </a:t>
            </a:r>
            <a:r>
              <a:rPr lang="hu-HU" sz="1400" dirty="0" err="1" smtClean="0"/>
              <a:t>not</a:t>
            </a:r>
            <a:r>
              <a:rPr lang="hu-HU" sz="1400" dirty="0" smtClean="0"/>
              <a:t> </a:t>
            </a:r>
            <a:r>
              <a:rPr lang="hu-HU" sz="1400" dirty="0" err="1" smtClean="0"/>
              <a:t>talk</a:t>
            </a:r>
            <a:r>
              <a:rPr lang="hu-HU" sz="1400" dirty="0" smtClean="0"/>
              <a:t> </a:t>
            </a:r>
            <a:r>
              <a:rPr lang="hu-HU" sz="1400" dirty="0" err="1" smtClean="0"/>
              <a:t>about</a:t>
            </a:r>
            <a:r>
              <a:rPr lang="hu-HU" sz="1400" dirty="0" smtClean="0"/>
              <a:t> </a:t>
            </a:r>
            <a:r>
              <a:rPr lang="hu-HU" sz="1400" dirty="0" err="1" smtClean="0"/>
              <a:t>digital</a:t>
            </a:r>
            <a:r>
              <a:rPr lang="hu-HU" sz="1400" dirty="0" smtClean="0"/>
              <a:t> </a:t>
            </a:r>
            <a:r>
              <a:rPr lang="hu-HU" sz="1400" dirty="0" err="1" smtClean="0"/>
              <a:t>teaching</a:t>
            </a:r>
            <a:r>
              <a:rPr lang="hu-HU" sz="1400" dirty="0" smtClean="0"/>
              <a:t> </a:t>
            </a:r>
            <a:r>
              <a:rPr lang="hu-HU" sz="1400" dirty="0" err="1" smtClean="0"/>
              <a:t>tools</a:t>
            </a:r>
            <a:r>
              <a:rPr lang="hu-HU" sz="1400" dirty="0" smtClean="0"/>
              <a:t> </a:t>
            </a:r>
            <a:r>
              <a:rPr lang="hu-HU" sz="1400" dirty="0" err="1" smtClean="0"/>
              <a:t>or</a:t>
            </a:r>
            <a:r>
              <a:rPr lang="hu-HU" sz="1400" dirty="0" smtClean="0"/>
              <a:t> </a:t>
            </a:r>
            <a:r>
              <a:rPr lang="hu-HU" sz="1400" dirty="0" err="1" smtClean="0"/>
              <a:t>better</a:t>
            </a:r>
            <a:r>
              <a:rPr lang="hu-HU" sz="1400" baseline="0" dirty="0" smtClean="0"/>
              <a:t> </a:t>
            </a:r>
            <a:r>
              <a:rPr lang="hu-HU" sz="1400" baseline="0" dirty="0" err="1" smtClean="0"/>
              <a:t>to</a:t>
            </a:r>
            <a:r>
              <a:rPr lang="hu-HU" sz="1400" baseline="0" dirty="0" smtClean="0"/>
              <a:t> </a:t>
            </a:r>
            <a:r>
              <a:rPr lang="hu-HU" sz="1400" baseline="0" dirty="0" err="1" smtClean="0"/>
              <a:t>say</a:t>
            </a:r>
            <a:r>
              <a:rPr lang="hu-HU" sz="1400" baseline="0" dirty="0" smtClean="0"/>
              <a:t> </a:t>
            </a:r>
            <a:r>
              <a:rPr lang="hu-HU" sz="1400" baseline="0" dirty="0" err="1" smtClean="0"/>
              <a:t>that</a:t>
            </a:r>
            <a:r>
              <a:rPr lang="hu-HU" sz="1400" baseline="0" dirty="0" smtClean="0"/>
              <a:t> I </a:t>
            </a:r>
            <a:r>
              <a:rPr lang="hu-HU" sz="1400" baseline="0" dirty="0" err="1" smtClean="0"/>
              <a:t>will</a:t>
            </a:r>
            <a:r>
              <a:rPr lang="hu-HU" sz="1400" baseline="0" dirty="0" smtClean="0"/>
              <a:t> </a:t>
            </a:r>
            <a:r>
              <a:rPr lang="hu-HU" sz="1400" baseline="0" dirty="0" err="1" smtClean="0"/>
              <a:t>only</a:t>
            </a:r>
            <a:r>
              <a:rPr lang="hu-HU" sz="1400" baseline="0" dirty="0" smtClean="0"/>
              <a:t>  </a:t>
            </a:r>
            <a:r>
              <a:rPr lang="hu-HU" sz="1400" baseline="0" dirty="0" err="1" smtClean="0"/>
              <a:t>touch</a:t>
            </a:r>
            <a:r>
              <a:rPr lang="hu-HU" sz="1400" baseline="0" dirty="0" smtClean="0"/>
              <a:t> of </a:t>
            </a:r>
            <a:r>
              <a:rPr lang="hu-HU" sz="1400" baseline="0" dirty="0" err="1" smtClean="0"/>
              <a:t>them</a:t>
            </a:r>
            <a:r>
              <a:rPr lang="hu-HU" sz="1400" baseline="0" dirty="0" smtClean="0"/>
              <a:t>.</a:t>
            </a:r>
            <a:endParaRPr lang="hu-HU" sz="1400" dirty="0"/>
          </a:p>
        </p:txBody>
      </p:sp>
      <p:sp>
        <p:nvSpPr>
          <p:cNvPr id="4" name="Dia számának helye 3"/>
          <p:cNvSpPr>
            <a:spLocks noGrp="1"/>
          </p:cNvSpPr>
          <p:nvPr>
            <p:ph type="sldNum" sz="quarter" idx="10"/>
          </p:nvPr>
        </p:nvSpPr>
        <p:spPr/>
        <p:txBody>
          <a:bodyPr/>
          <a:lstStyle/>
          <a:p>
            <a:fld id="{A6F0A293-1BE0-422E-A86F-AD7705A0E46A}" type="slidenum">
              <a:rPr lang="hu-HU" smtClean="0"/>
              <a:t>1</a:t>
            </a:fld>
            <a:endParaRPr lang="hu-HU"/>
          </a:p>
        </p:txBody>
      </p:sp>
    </p:spTree>
    <p:extLst>
      <p:ext uri="{BB962C8B-B14F-4D97-AF65-F5344CB8AC3E}">
        <p14:creationId xmlns:p14="http://schemas.microsoft.com/office/powerpoint/2010/main" val="572340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12</a:t>
            </a:fld>
            <a:endParaRPr lang="hu-HU"/>
          </a:p>
        </p:txBody>
      </p:sp>
    </p:spTree>
    <p:extLst>
      <p:ext uri="{BB962C8B-B14F-4D97-AF65-F5344CB8AC3E}">
        <p14:creationId xmlns:p14="http://schemas.microsoft.com/office/powerpoint/2010/main" val="118271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You</a:t>
            </a:r>
            <a:r>
              <a:rPr lang="hu-HU" dirty="0" smtClean="0"/>
              <a:t> </a:t>
            </a:r>
            <a:r>
              <a:rPr lang="hu-HU" dirty="0" err="1" smtClean="0"/>
              <a:t>can</a:t>
            </a:r>
            <a:r>
              <a:rPr lang="hu-HU" dirty="0" smtClean="0"/>
              <a:t> </a:t>
            </a:r>
            <a:r>
              <a:rPr lang="hu-HU" dirty="0" err="1" smtClean="0"/>
              <a:t>met</a:t>
            </a:r>
            <a:r>
              <a:rPr lang="hu-HU" dirty="0" smtClean="0"/>
              <a:t> </a:t>
            </a:r>
            <a:r>
              <a:rPr lang="hu-HU" dirty="0" err="1" smtClean="0"/>
              <a:t>with</a:t>
            </a:r>
            <a:r>
              <a:rPr lang="hu-HU" dirty="0" smtClean="0"/>
              <a:t> </a:t>
            </a:r>
            <a:r>
              <a:rPr lang="hu-HU" dirty="0" err="1" smtClean="0"/>
              <a:t>rulers</a:t>
            </a:r>
            <a:r>
              <a:rPr lang="hu-HU" dirty="0" smtClean="0"/>
              <a:t> in a </a:t>
            </a:r>
            <a:r>
              <a:rPr lang="hu-HU" dirty="0" err="1" smtClean="0"/>
              <a:t>previois</a:t>
            </a:r>
            <a:r>
              <a:rPr lang="hu-HU" dirty="0" smtClean="0"/>
              <a:t> </a:t>
            </a:r>
            <a:r>
              <a:rPr lang="hu-HU" dirty="0" err="1" smtClean="0"/>
              <a:t>lecture</a:t>
            </a:r>
            <a:r>
              <a:rPr lang="hu-HU" dirty="0" smtClean="0"/>
              <a:t> </a:t>
            </a:r>
            <a:r>
              <a:rPr lang="hu-HU" dirty="0" err="1" smtClean="0"/>
              <a:t>too</a:t>
            </a:r>
            <a:r>
              <a:rPr lang="hu-HU" dirty="0" smtClean="0"/>
              <a:t>.</a:t>
            </a:r>
            <a:r>
              <a:rPr lang="hu-HU" baseline="0" dirty="0" smtClean="0"/>
              <a:t> </a:t>
            </a:r>
            <a:r>
              <a:rPr lang="hu-HU" baseline="0" dirty="0" err="1" smtClean="0"/>
              <a:t>But</a:t>
            </a:r>
            <a:r>
              <a:rPr lang="hu-HU" baseline="0" dirty="0" smtClean="0"/>
              <a:t> </a:t>
            </a:r>
            <a:r>
              <a:rPr lang="hu-HU" baseline="0" dirty="0" err="1" smtClean="0"/>
              <a:t>nobody</a:t>
            </a:r>
            <a:r>
              <a:rPr lang="hu-HU" baseline="0" dirty="0" smtClean="0"/>
              <a:t> </a:t>
            </a:r>
            <a:r>
              <a:rPr lang="hu-HU" baseline="0" dirty="0" err="1" smtClean="0"/>
              <a:t>wants</a:t>
            </a:r>
            <a:r>
              <a:rPr lang="hu-HU" baseline="0" dirty="0" smtClean="0"/>
              <a:t> </a:t>
            </a:r>
            <a:r>
              <a:rPr lang="hu-HU" baseline="0" dirty="0" err="1" smtClean="0"/>
              <a:t>to</a:t>
            </a:r>
            <a:r>
              <a:rPr lang="hu-HU" baseline="0" dirty="0" smtClean="0"/>
              <a:t> </a:t>
            </a:r>
            <a:r>
              <a:rPr lang="hu-HU" baseline="0" dirty="0" err="1" smtClean="0"/>
              <a:t>punish</a:t>
            </a:r>
            <a:r>
              <a:rPr lang="hu-HU" baseline="0" dirty="0" smtClean="0"/>
              <a:t> </a:t>
            </a:r>
            <a:r>
              <a:rPr lang="hu-HU" baseline="0" dirty="0" err="1" smtClean="0"/>
              <a:t>with</a:t>
            </a:r>
            <a:r>
              <a:rPr lang="hu-HU" baseline="0" dirty="0" smtClean="0"/>
              <a:t> a </a:t>
            </a:r>
            <a:r>
              <a:rPr lang="hu-HU" baseline="0" dirty="0" err="1" smtClean="0"/>
              <a:t>meter</a:t>
            </a:r>
            <a:r>
              <a:rPr lang="hu-HU" baseline="0" dirty="0" smtClean="0"/>
              <a:t> </a:t>
            </a:r>
            <a:r>
              <a:rPr lang="hu-HU" baseline="0" dirty="0" err="1" smtClean="0"/>
              <a:t>rod</a:t>
            </a:r>
            <a:r>
              <a:rPr lang="hu-HU" baseline="0" dirty="0" smtClean="0"/>
              <a:t>.</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14</a:t>
            </a:fld>
            <a:endParaRPr lang="hu-HU"/>
          </a:p>
        </p:txBody>
      </p:sp>
    </p:spTree>
    <p:extLst>
      <p:ext uri="{BB962C8B-B14F-4D97-AF65-F5344CB8AC3E}">
        <p14:creationId xmlns:p14="http://schemas.microsoft.com/office/powerpoint/2010/main" val="1329368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A6F0A293-1BE0-422E-A86F-AD7705A0E46A}" type="slidenum">
              <a:rPr lang="hu-HU" smtClean="0"/>
              <a:t>16</a:t>
            </a:fld>
            <a:endParaRPr lang="hu-HU"/>
          </a:p>
        </p:txBody>
      </p:sp>
    </p:spTree>
    <p:extLst>
      <p:ext uri="{BB962C8B-B14F-4D97-AF65-F5344CB8AC3E}">
        <p14:creationId xmlns:p14="http://schemas.microsoft.com/office/powerpoint/2010/main" val="275588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A6F0A293-1BE0-422E-A86F-AD7705A0E46A}" type="slidenum">
              <a:rPr lang="hu-HU" smtClean="0"/>
              <a:t>17</a:t>
            </a:fld>
            <a:endParaRPr lang="hu-HU"/>
          </a:p>
        </p:txBody>
      </p:sp>
    </p:spTree>
    <p:extLst>
      <p:ext uri="{BB962C8B-B14F-4D97-AF65-F5344CB8AC3E}">
        <p14:creationId xmlns:p14="http://schemas.microsoft.com/office/powerpoint/2010/main" val="1653070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This</a:t>
            </a:r>
            <a:r>
              <a:rPr lang="hu-HU" dirty="0" smtClean="0"/>
              <a:t> </a:t>
            </a:r>
            <a:r>
              <a:rPr lang="hu-HU" dirty="0" err="1" smtClean="0"/>
              <a:t>was</a:t>
            </a:r>
            <a:r>
              <a:rPr lang="hu-HU" dirty="0" smtClean="0"/>
              <a:t> </a:t>
            </a:r>
            <a:r>
              <a:rPr lang="hu-HU" dirty="0" err="1" smtClean="0"/>
              <a:t>the</a:t>
            </a:r>
            <a:r>
              <a:rPr lang="hu-HU" dirty="0" smtClean="0"/>
              <a:t> </a:t>
            </a:r>
            <a:r>
              <a:rPr lang="hu-HU" dirty="0" err="1" smtClean="0"/>
              <a:t>questionnaire</a:t>
            </a:r>
            <a:r>
              <a:rPr lang="hu-HU" dirty="0" smtClean="0"/>
              <a:t> in a </a:t>
            </a:r>
            <a:r>
              <a:rPr lang="hu-HU" dirty="0" err="1" smtClean="0"/>
              <a:t>nutshell</a:t>
            </a:r>
            <a:r>
              <a:rPr lang="hu-HU" dirty="0" smtClean="0"/>
              <a:t> an we </a:t>
            </a:r>
            <a:r>
              <a:rPr lang="hu-HU" dirty="0" err="1" smtClean="0"/>
              <a:t>waited</a:t>
            </a:r>
            <a:r>
              <a:rPr lang="hu-HU" dirty="0" smtClean="0"/>
              <a:t> </a:t>
            </a:r>
            <a:r>
              <a:rPr lang="hu-HU" dirty="0" err="1" smtClean="0"/>
              <a:t>the</a:t>
            </a:r>
            <a:r>
              <a:rPr lang="hu-HU" dirty="0" smtClean="0"/>
              <a:t> </a:t>
            </a:r>
            <a:r>
              <a:rPr lang="hu-HU" dirty="0" err="1" smtClean="0"/>
              <a:t>answers</a:t>
            </a:r>
            <a:r>
              <a:rPr lang="hu-HU" dirty="0" smtClean="0"/>
              <a:t> </a:t>
            </a:r>
            <a:r>
              <a:rPr lang="hu-HU" dirty="0" err="1" smtClean="0"/>
              <a:t>but</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19</a:t>
            </a:fld>
            <a:endParaRPr lang="hu-HU"/>
          </a:p>
        </p:txBody>
      </p:sp>
    </p:spTree>
    <p:extLst>
      <p:ext uri="{BB962C8B-B14F-4D97-AF65-F5344CB8AC3E}">
        <p14:creationId xmlns:p14="http://schemas.microsoft.com/office/powerpoint/2010/main" val="1563611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We </a:t>
            </a:r>
            <a:r>
              <a:rPr lang="hu-HU" dirty="0" err="1" smtClean="0"/>
              <a:t>are</a:t>
            </a:r>
            <a:r>
              <a:rPr lang="hu-HU" dirty="0" smtClean="0"/>
              <a:t> over </a:t>
            </a:r>
            <a:r>
              <a:rPr lang="hu-HU" dirty="0" err="1" smtClean="0"/>
              <a:t>the</a:t>
            </a:r>
            <a:r>
              <a:rPr lang="hu-HU" dirty="0" smtClean="0"/>
              <a:t> </a:t>
            </a:r>
            <a:r>
              <a:rPr lang="hu-HU" dirty="0" err="1" smtClean="0"/>
              <a:t>two</a:t>
            </a:r>
            <a:r>
              <a:rPr lang="hu-HU" dirty="0" smtClean="0"/>
              <a:t> </a:t>
            </a:r>
            <a:r>
              <a:rPr lang="hu-HU" dirty="0" err="1" smtClean="0"/>
              <a:t>third</a:t>
            </a:r>
            <a:r>
              <a:rPr lang="hu-HU" dirty="0" smtClean="0"/>
              <a:t> of </a:t>
            </a:r>
            <a:r>
              <a:rPr lang="hu-HU" dirty="0" err="1" smtClean="0"/>
              <a:t>my</a:t>
            </a:r>
            <a:r>
              <a:rPr lang="hu-HU" dirty="0" smtClean="0"/>
              <a:t> </a:t>
            </a:r>
            <a:r>
              <a:rPr lang="hu-HU" dirty="0" err="1" smtClean="0"/>
              <a:t>talk</a:t>
            </a:r>
            <a:r>
              <a:rPr lang="hu-HU" dirty="0" smtClean="0"/>
              <a:t> </a:t>
            </a:r>
            <a:r>
              <a:rPr lang="hu-HU" dirty="0" err="1" smtClean="0"/>
              <a:t>so</a:t>
            </a:r>
            <a:r>
              <a:rPr lang="hu-HU" dirty="0" smtClean="0"/>
              <a:t> it is </a:t>
            </a:r>
            <a:r>
              <a:rPr lang="hu-HU" dirty="0" err="1" smtClean="0"/>
              <a:t>time</a:t>
            </a:r>
            <a:r>
              <a:rPr lang="hu-HU" dirty="0" smtClean="0"/>
              <a:t> </a:t>
            </a:r>
            <a:r>
              <a:rPr lang="hu-HU" dirty="0" err="1" smtClean="0"/>
              <a:t>for</a:t>
            </a:r>
            <a:r>
              <a:rPr lang="hu-HU" baseline="0" dirty="0" smtClean="0"/>
              <a:t> a </a:t>
            </a:r>
            <a:r>
              <a:rPr lang="hu-HU" baseline="0" dirty="0" err="1" smtClean="0"/>
              <a:t>refreshment</a:t>
            </a:r>
            <a:r>
              <a:rPr lang="hu-HU" baseline="0" dirty="0" smtClean="0"/>
              <a:t>. </a:t>
            </a:r>
            <a:r>
              <a:rPr lang="hu-HU" dirty="0" smtClean="0"/>
              <a:t> </a:t>
            </a:r>
            <a:r>
              <a:rPr lang="hu-HU" dirty="0" err="1" smtClean="0"/>
              <a:t>Before</a:t>
            </a:r>
            <a:r>
              <a:rPr lang="hu-HU" baseline="0" dirty="0" smtClean="0"/>
              <a:t> </a:t>
            </a:r>
            <a:r>
              <a:rPr lang="hu-HU" baseline="0" dirty="0" err="1" smtClean="0"/>
              <a:t>our</a:t>
            </a:r>
            <a:r>
              <a:rPr lang="hu-HU" baseline="0" dirty="0" smtClean="0"/>
              <a:t> </a:t>
            </a:r>
            <a:r>
              <a:rPr lang="hu-HU" baseline="0" dirty="0" err="1" smtClean="0"/>
              <a:t>statistical</a:t>
            </a:r>
            <a:r>
              <a:rPr lang="hu-HU" baseline="0" dirty="0" smtClean="0"/>
              <a:t> </a:t>
            </a:r>
            <a:r>
              <a:rPr lang="hu-HU" baseline="0" dirty="0" err="1" smtClean="0"/>
              <a:t>results</a:t>
            </a:r>
            <a:r>
              <a:rPr lang="hu-HU" baseline="0" dirty="0" smtClean="0"/>
              <a:t> h</a:t>
            </a:r>
            <a:r>
              <a:rPr lang="hu-HU" dirty="0" smtClean="0"/>
              <a:t>ere it is a </a:t>
            </a:r>
            <a:r>
              <a:rPr lang="hu-HU" dirty="0" err="1" smtClean="0"/>
              <a:t>theoretical</a:t>
            </a:r>
            <a:r>
              <a:rPr lang="hu-HU" baseline="0" dirty="0" smtClean="0"/>
              <a:t> </a:t>
            </a:r>
            <a:r>
              <a:rPr lang="hu-HU" baseline="0" dirty="0" err="1" smtClean="0"/>
              <a:t>background</a:t>
            </a:r>
            <a:r>
              <a:rPr lang="hu-HU" baseline="0" dirty="0" smtClean="0"/>
              <a:t>. I must </a:t>
            </a:r>
            <a:r>
              <a:rPr lang="hu-HU" baseline="0" dirty="0" err="1" smtClean="0"/>
              <a:t>remind</a:t>
            </a:r>
            <a:r>
              <a:rPr lang="hu-HU" baseline="0" dirty="0" smtClean="0"/>
              <a:t> </a:t>
            </a:r>
            <a:r>
              <a:rPr lang="hu-HU" baseline="0" dirty="0" err="1" smtClean="0"/>
              <a:t>you</a:t>
            </a:r>
            <a:r>
              <a:rPr lang="hu-HU" baseline="0" dirty="0" smtClean="0"/>
              <a:t> </a:t>
            </a:r>
            <a:r>
              <a:rPr lang="hu-HU" baseline="0" dirty="0" err="1" smtClean="0"/>
              <a:t>that</a:t>
            </a:r>
            <a:r>
              <a:rPr lang="hu-HU" baseline="0" dirty="0" smtClean="0"/>
              <a:t> we </a:t>
            </a:r>
            <a:r>
              <a:rPr lang="hu-HU" baseline="0" dirty="0" err="1" smtClean="0"/>
              <a:t>are</a:t>
            </a:r>
            <a:r>
              <a:rPr lang="hu-HU" baseline="0" dirty="0" smtClean="0"/>
              <a:t> </a:t>
            </a:r>
            <a:r>
              <a:rPr lang="hu-HU" baseline="0" dirty="0" err="1" smtClean="0"/>
              <a:t>from</a:t>
            </a:r>
            <a:r>
              <a:rPr lang="hu-HU" baseline="0" dirty="0" smtClean="0"/>
              <a:t> Hungary, part of mid </a:t>
            </a:r>
            <a:r>
              <a:rPr lang="hu-HU" baseline="0" dirty="0" err="1" smtClean="0"/>
              <a:t>or</a:t>
            </a:r>
            <a:r>
              <a:rPr lang="hu-HU" baseline="0" dirty="0" smtClean="0"/>
              <a:t> </a:t>
            </a:r>
            <a:r>
              <a:rPr lang="hu-HU" baseline="0" dirty="0" err="1" smtClean="0"/>
              <a:t>eastern</a:t>
            </a:r>
            <a:r>
              <a:rPr lang="hu-HU" baseline="0" dirty="0" smtClean="0"/>
              <a:t> </a:t>
            </a:r>
            <a:r>
              <a:rPr lang="hu-HU" baseline="0" dirty="0" err="1" smtClean="0"/>
              <a:t>europe</a:t>
            </a:r>
            <a:r>
              <a:rPr lang="hu-HU" baseline="0" dirty="0" smtClean="0"/>
              <a:t>.</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20</a:t>
            </a:fld>
            <a:endParaRPr lang="hu-HU"/>
          </a:p>
        </p:txBody>
      </p:sp>
    </p:spTree>
    <p:extLst>
      <p:ext uri="{BB962C8B-B14F-4D97-AF65-F5344CB8AC3E}">
        <p14:creationId xmlns:p14="http://schemas.microsoft.com/office/powerpoint/2010/main" val="4247233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Our</a:t>
            </a:r>
            <a:r>
              <a:rPr lang="hu-HU" dirty="0" smtClean="0"/>
              <a:t> </a:t>
            </a:r>
            <a:r>
              <a:rPr lang="hu-HU" dirty="0" err="1" smtClean="0"/>
              <a:t>fear</a:t>
            </a:r>
            <a:r>
              <a:rPr lang="hu-HU" dirty="0" smtClean="0"/>
              <a:t> </a:t>
            </a:r>
            <a:r>
              <a:rPr lang="hu-HU" dirty="0" err="1" smtClean="0"/>
              <a:t>was</a:t>
            </a:r>
            <a:r>
              <a:rPr lang="hu-HU" dirty="0" smtClean="0"/>
              <a:t> </a:t>
            </a:r>
            <a:r>
              <a:rPr lang="hu-HU" dirty="0" err="1" smtClean="0"/>
              <a:t>justified</a:t>
            </a:r>
            <a:r>
              <a:rPr lang="hu-HU" dirty="0" smtClean="0"/>
              <a:t> </a:t>
            </a:r>
            <a:r>
              <a:rPr lang="hu-HU" dirty="0" err="1" smtClean="0"/>
              <a:t>But</a:t>
            </a:r>
            <a:r>
              <a:rPr lang="hu-HU" dirty="0" smtClean="0"/>
              <a:t> </a:t>
            </a:r>
            <a:r>
              <a:rPr lang="hu-HU" dirty="0" err="1" smtClean="0"/>
              <a:t>every</a:t>
            </a:r>
            <a:r>
              <a:rPr lang="hu-HU" dirty="0" smtClean="0"/>
              <a:t> </a:t>
            </a:r>
            <a:r>
              <a:rPr lang="hu-HU" dirty="0" err="1" smtClean="0"/>
              <a:t>number</a:t>
            </a:r>
            <a:r>
              <a:rPr lang="hu-HU" dirty="0" smtClean="0"/>
              <a:t> </a:t>
            </a:r>
            <a:r>
              <a:rPr lang="hu-HU" dirty="0" err="1" smtClean="0"/>
              <a:t>shold</a:t>
            </a:r>
            <a:r>
              <a:rPr lang="hu-HU" dirty="0" smtClean="0"/>
              <a:t> has </a:t>
            </a:r>
            <a:r>
              <a:rPr lang="hu-HU" dirty="0" err="1" smtClean="0"/>
              <a:t>even</a:t>
            </a:r>
            <a:r>
              <a:rPr lang="hu-HU" dirty="0" smtClean="0"/>
              <a:t> </a:t>
            </a:r>
            <a:r>
              <a:rPr lang="hu-HU" dirty="0" err="1" smtClean="0"/>
              <a:t>chance</a:t>
            </a:r>
            <a:r>
              <a:rPr lang="hu-HU" dirty="0" smtClean="0"/>
              <a:t>.</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21</a:t>
            </a:fld>
            <a:endParaRPr lang="hu-HU"/>
          </a:p>
        </p:txBody>
      </p:sp>
    </p:spTree>
    <p:extLst>
      <p:ext uri="{BB962C8B-B14F-4D97-AF65-F5344CB8AC3E}">
        <p14:creationId xmlns:p14="http://schemas.microsoft.com/office/powerpoint/2010/main" val="372052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Only</a:t>
            </a:r>
            <a:r>
              <a:rPr lang="hu-HU" dirty="0" smtClean="0"/>
              <a:t> </a:t>
            </a:r>
            <a:r>
              <a:rPr lang="hu-HU" dirty="0" err="1" smtClean="0"/>
              <a:t>two</a:t>
            </a:r>
            <a:r>
              <a:rPr lang="hu-HU" baseline="0" dirty="0" smtClean="0"/>
              <a:t> </a:t>
            </a:r>
            <a:r>
              <a:rPr lang="hu-HU" baseline="0" dirty="0" err="1" smtClean="0"/>
              <a:t>tools</a:t>
            </a:r>
            <a:r>
              <a:rPr lang="hu-HU" baseline="0" dirty="0" smtClean="0"/>
              <a:t> </a:t>
            </a:r>
            <a:r>
              <a:rPr lang="hu-HU" baseline="0" dirty="0" err="1" smtClean="0"/>
              <a:t>remained</a:t>
            </a:r>
            <a:r>
              <a:rPr lang="hu-HU" baseline="0" dirty="0" smtClean="0"/>
              <a:t> </a:t>
            </a:r>
            <a:r>
              <a:rPr lang="hu-HU" baseline="0" dirty="0" err="1" smtClean="0"/>
              <a:t>untouched</a:t>
            </a:r>
            <a:r>
              <a:rPr lang="hu-HU" baseline="0" dirty="0" smtClean="0"/>
              <a:t> in </a:t>
            </a:r>
            <a:r>
              <a:rPr lang="hu-HU" baseline="0" dirty="0" err="1" smtClean="0"/>
              <a:t>the</a:t>
            </a:r>
            <a:r>
              <a:rPr lang="hu-HU" baseline="0" dirty="0" smtClean="0"/>
              <a:t> last 50 </a:t>
            </a:r>
            <a:r>
              <a:rPr lang="hu-HU" baseline="0" dirty="0" err="1" smtClean="0"/>
              <a:t>years</a:t>
            </a:r>
            <a:r>
              <a:rPr lang="hu-HU" baseline="0" dirty="0" smtClean="0"/>
              <a:t>.  </a:t>
            </a:r>
            <a:r>
              <a:rPr lang="hu-HU" baseline="0" dirty="0" err="1" smtClean="0"/>
              <a:t>Naturally</a:t>
            </a:r>
            <a:r>
              <a:rPr lang="hu-HU" baseline="0" dirty="0" smtClean="0"/>
              <a:t> </a:t>
            </a:r>
            <a:r>
              <a:rPr lang="hu-HU" baseline="0" dirty="0" err="1" smtClean="0"/>
              <a:t>two</a:t>
            </a:r>
            <a:r>
              <a:rPr lang="hu-HU" baseline="0" dirty="0" smtClean="0"/>
              <a:t> </a:t>
            </a:r>
            <a:r>
              <a:rPr lang="hu-HU" baseline="0" dirty="0" err="1" smtClean="0"/>
              <a:t>simple</a:t>
            </a:r>
            <a:r>
              <a:rPr lang="hu-HU" baseline="0" dirty="0" smtClean="0"/>
              <a:t> </a:t>
            </a:r>
            <a:r>
              <a:rPr lang="hu-HU" baseline="0" dirty="0" err="1" smtClean="0"/>
              <a:t>tools</a:t>
            </a:r>
            <a:r>
              <a:rPr lang="hu-HU" baseline="0" dirty="0" smtClean="0"/>
              <a:t>.</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22</a:t>
            </a:fld>
            <a:endParaRPr lang="hu-HU"/>
          </a:p>
        </p:txBody>
      </p:sp>
    </p:spTree>
    <p:extLst>
      <p:ext uri="{BB962C8B-B14F-4D97-AF65-F5344CB8AC3E}">
        <p14:creationId xmlns:p14="http://schemas.microsoft.com/office/powerpoint/2010/main" val="2150999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23</a:t>
            </a:fld>
            <a:endParaRPr lang="hu-HU"/>
          </a:p>
        </p:txBody>
      </p:sp>
    </p:spTree>
    <p:extLst>
      <p:ext uri="{BB962C8B-B14F-4D97-AF65-F5344CB8AC3E}">
        <p14:creationId xmlns:p14="http://schemas.microsoft.com/office/powerpoint/2010/main" val="2371610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24</a:t>
            </a:fld>
            <a:endParaRPr lang="hu-HU"/>
          </a:p>
        </p:txBody>
      </p:sp>
    </p:spTree>
    <p:extLst>
      <p:ext uri="{BB962C8B-B14F-4D97-AF65-F5344CB8AC3E}">
        <p14:creationId xmlns:p14="http://schemas.microsoft.com/office/powerpoint/2010/main" val="173433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Before</a:t>
            </a:r>
            <a:r>
              <a:rPr lang="hu-HU" dirty="0" smtClean="0"/>
              <a:t> I </a:t>
            </a:r>
            <a:r>
              <a:rPr lang="hu-HU" dirty="0" err="1" smtClean="0"/>
              <a:t>talk</a:t>
            </a:r>
            <a:r>
              <a:rPr lang="hu-HU" dirty="0" smtClean="0"/>
              <a:t> </a:t>
            </a:r>
            <a:r>
              <a:rPr lang="hu-HU" dirty="0" err="1" smtClean="0"/>
              <a:t>anythig</a:t>
            </a:r>
            <a:r>
              <a:rPr lang="hu-HU" dirty="0" smtClean="0"/>
              <a:t> I must </a:t>
            </a:r>
            <a:r>
              <a:rPr lang="hu-HU" dirty="0" err="1" smtClean="0"/>
              <a:t>say</a:t>
            </a:r>
            <a:r>
              <a:rPr lang="hu-HU" dirty="0" smtClean="0"/>
              <a:t> </a:t>
            </a:r>
            <a:r>
              <a:rPr lang="hu-HU" dirty="0" err="1" smtClean="0"/>
              <a:t>some</a:t>
            </a:r>
            <a:r>
              <a:rPr lang="hu-HU" dirty="0" smtClean="0"/>
              <a:t> </a:t>
            </a:r>
            <a:r>
              <a:rPr lang="hu-HU" dirty="0" err="1" smtClean="0"/>
              <a:t>words</a:t>
            </a:r>
            <a:r>
              <a:rPr lang="hu-HU" dirty="0" smtClean="0"/>
              <a:t> </a:t>
            </a:r>
            <a:r>
              <a:rPr lang="hu-HU" dirty="0" err="1" smtClean="0"/>
              <a:t>about</a:t>
            </a:r>
            <a:r>
              <a:rPr lang="hu-HU" dirty="0" smtClean="0"/>
              <a:t> </a:t>
            </a:r>
            <a:r>
              <a:rPr lang="hu-HU" dirty="0" err="1" smtClean="0"/>
              <a:t>the</a:t>
            </a:r>
            <a:r>
              <a:rPr lang="hu-HU" dirty="0" smtClean="0"/>
              <a:t> </a:t>
            </a:r>
            <a:r>
              <a:rPr lang="hu-HU" dirty="0" err="1" smtClean="0"/>
              <a:t>history</a:t>
            </a:r>
            <a:r>
              <a:rPr lang="hu-HU" baseline="0" dirty="0" smtClean="0"/>
              <a:t> </a:t>
            </a:r>
            <a:r>
              <a:rPr lang="hu-HU" baseline="0" dirty="0" err="1" smtClean="0"/>
              <a:t>as</a:t>
            </a:r>
            <a:r>
              <a:rPr lang="hu-HU" baseline="0" dirty="0" smtClean="0"/>
              <a:t> I  </a:t>
            </a:r>
            <a:r>
              <a:rPr lang="hu-HU" baseline="0" dirty="0" err="1" smtClean="0"/>
              <a:t>promised</a:t>
            </a:r>
            <a:r>
              <a:rPr lang="hu-HU" baseline="0" dirty="0" smtClean="0"/>
              <a:t>.</a:t>
            </a:r>
            <a:endParaRPr lang="en-US" dirty="0"/>
          </a:p>
        </p:txBody>
      </p:sp>
      <p:sp>
        <p:nvSpPr>
          <p:cNvPr id="4" name="Dia számának helye 3"/>
          <p:cNvSpPr>
            <a:spLocks noGrp="1"/>
          </p:cNvSpPr>
          <p:nvPr>
            <p:ph type="sldNum" sz="quarter" idx="10"/>
          </p:nvPr>
        </p:nvSpPr>
        <p:spPr/>
        <p:txBody>
          <a:bodyPr/>
          <a:lstStyle/>
          <a:p>
            <a:fld id="{A6F0A293-1BE0-422E-A86F-AD7705A0E46A}" type="slidenum">
              <a:rPr lang="hu-HU" smtClean="0"/>
              <a:t>2</a:t>
            </a:fld>
            <a:endParaRPr lang="hu-HU"/>
          </a:p>
        </p:txBody>
      </p:sp>
    </p:spTree>
    <p:extLst>
      <p:ext uri="{BB962C8B-B14F-4D97-AF65-F5344CB8AC3E}">
        <p14:creationId xmlns:p14="http://schemas.microsoft.com/office/powerpoint/2010/main" val="275259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These</a:t>
            </a:r>
            <a:r>
              <a:rPr lang="hu-HU" dirty="0" smtClean="0"/>
              <a:t> </a:t>
            </a:r>
            <a:r>
              <a:rPr lang="hu-HU" dirty="0" err="1" smtClean="0"/>
              <a:t>tools</a:t>
            </a:r>
            <a:r>
              <a:rPr lang="hu-HU" baseline="0" dirty="0" smtClean="0"/>
              <a:t> </a:t>
            </a:r>
            <a:r>
              <a:rPr lang="hu-HU" baseline="0" dirty="0" err="1" smtClean="0"/>
              <a:t>remained</a:t>
            </a:r>
            <a:r>
              <a:rPr lang="hu-HU" baseline="0" dirty="0" smtClean="0"/>
              <a:t> in </a:t>
            </a:r>
            <a:r>
              <a:rPr lang="hu-HU" baseline="0" dirty="0" err="1" smtClean="0"/>
              <a:t>the</a:t>
            </a:r>
            <a:r>
              <a:rPr lang="hu-HU" baseline="0" dirty="0" smtClean="0"/>
              <a:t> </a:t>
            </a:r>
            <a:r>
              <a:rPr lang="hu-HU" baseline="0" dirty="0" err="1" smtClean="0"/>
              <a:t>practice</a:t>
            </a:r>
            <a:r>
              <a:rPr lang="hu-HU" baseline="0" dirty="0" smtClean="0"/>
              <a:t>, </a:t>
            </a:r>
            <a:r>
              <a:rPr lang="hu-HU" baseline="0" dirty="0" err="1" smtClean="0"/>
              <a:t>but</a:t>
            </a:r>
            <a:r>
              <a:rPr lang="hu-HU" baseline="0" dirty="0" smtClean="0"/>
              <a:t> </a:t>
            </a:r>
            <a:r>
              <a:rPr lang="hu-HU" baseline="0" dirty="0" err="1" smtClean="0"/>
              <a:t>the</a:t>
            </a:r>
            <a:r>
              <a:rPr lang="hu-HU" baseline="0" dirty="0" smtClean="0"/>
              <a:t> </a:t>
            </a:r>
            <a:r>
              <a:rPr lang="hu-HU" baseline="0" dirty="0" err="1" smtClean="0"/>
              <a:t>others</a:t>
            </a:r>
            <a:r>
              <a:rPr lang="hu-HU" baseline="0" dirty="0" smtClean="0"/>
              <a:t> </a:t>
            </a:r>
            <a:r>
              <a:rPr lang="hu-HU" baseline="0" dirty="0" err="1" smtClean="0"/>
              <a:t>are</a:t>
            </a:r>
            <a:r>
              <a:rPr lang="hu-HU" baseline="0" dirty="0" smtClean="0"/>
              <a:t> less </a:t>
            </a:r>
            <a:r>
              <a:rPr lang="hu-HU" baseline="0" dirty="0" err="1" smtClean="0"/>
              <a:t>available</a:t>
            </a:r>
            <a:r>
              <a:rPr lang="hu-HU" baseline="0" dirty="0" smtClean="0"/>
              <a:t>. </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25</a:t>
            </a:fld>
            <a:endParaRPr lang="hu-HU"/>
          </a:p>
        </p:txBody>
      </p:sp>
    </p:spTree>
    <p:extLst>
      <p:ext uri="{BB962C8B-B14F-4D97-AF65-F5344CB8AC3E}">
        <p14:creationId xmlns:p14="http://schemas.microsoft.com/office/powerpoint/2010/main" val="2190028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I </a:t>
            </a:r>
            <a:r>
              <a:rPr lang="hu-HU" dirty="0" err="1" smtClean="0"/>
              <a:t>will</a:t>
            </a:r>
            <a:r>
              <a:rPr lang="hu-HU" dirty="0" smtClean="0"/>
              <a:t> </a:t>
            </a:r>
            <a:r>
              <a:rPr lang="hu-HU" dirty="0" err="1" smtClean="0"/>
              <a:t>not</a:t>
            </a:r>
            <a:r>
              <a:rPr lang="hu-HU" dirty="0" smtClean="0"/>
              <a:t> </a:t>
            </a:r>
            <a:r>
              <a:rPr lang="hu-HU" dirty="0" err="1" smtClean="0"/>
              <a:t>detail</a:t>
            </a:r>
            <a:r>
              <a:rPr lang="hu-HU" dirty="0" smtClean="0"/>
              <a:t> </a:t>
            </a:r>
            <a:r>
              <a:rPr lang="hu-HU" dirty="0" err="1" smtClean="0"/>
              <a:t>avery</a:t>
            </a:r>
            <a:r>
              <a:rPr lang="hu-HU" dirty="0" smtClean="0"/>
              <a:t> </a:t>
            </a:r>
            <a:r>
              <a:rPr lang="hu-HU" dirty="0" err="1" smtClean="0"/>
              <a:t>cohors</a:t>
            </a:r>
            <a:r>
              <a:rPr lang="hu-HU" dirty="0" smtClean="0"/>
              <a:t> and </a:t>
            </a:r>
            <a:r>
              <a:rPr lang="hu-HU" dirty="0" err="1" smtClean="0"/>
              <a:t>every</a:t>
            </a:r>
            <a:r>
              <a:rPr lang="hu-HU" dirty="0" smtClean="0"/>
              <a:t> </a:t>
            </a:r>
            <a:r>
              <a:rPr lang="hu-HU" dirty="0" err="1" smtClean="0"/>
              <a:t>tools</a:t>
            </a:r>
            <a:r>
              <a:rPr lang="hu-HU" dirty="0" smtClean="0"/>
              <a:t>, </a:t>
            </a:r>
            <a:r>
              <a:rPr lang="hu-HU" dirty="0" err="1" smtClean="0"/>
              <a:t>just</a:t>
            </a:r>
            <a:r>
              <a:rPr lang="hu-HU" dirty="0" smtClean="0"/>
              <a:t> I</a:t>
            </a:r>
            <a:r>
              <a:rPr lang="hu-HU" baseline="0" dirty="0" smtClean="0"/>
              <a:t> </a:t>
            </a:r>
            <a:r>
              <a:rPr lang="hu-HU" baseline="0" dirty="0" err="1" smtClean="0"/>
              <a:t>give</a:t>
            </a:r>
            <a:r>
              <a:rPr lang="hu-HU" baseline="0" dirty="0" smtClean="0"/>
              <a:t> a </a:t>
            </a:r>
            <a:r>
              <a:rPr lang="hu-HU" baseline="0" dirty="0" err="1" smtClean="0"/>
              <a:t>short</a:t>
            </a:r>
            <a:r>
              <a:rPr lang="hu-HU" baseline="0" dirty="0" smtClean="0"/>
              <a:t> summary. </a:t>
            </a:r>
            <a:r>
              <a:rPr lang="hu-HU" dirty="0" err="1" smtClean="0"/>
              <a:t>Thanks</a:t>
            </a:r>
            <a:r>
              <a:rPr lang="hu-HU" dirty="0" smtClean="0"/>
              <a:t> </a:t>
            </a:r>
            <a:r>
              <a:rPr lang="hu-HU" dirty="0" err="1" smtClean="0"/>
              <a:t>to</a:t>
            </a:r>
            <a:r>
              <a:rPr lang="hu-HU" dirty="0" smtClean="0"/>
              <a:t> </a:t>
            </a:r>
            <a:r>
              <a:rPr lang="hu-HU" dirty="0" err="1" smtClean="0"/>
              <a:t>the</a:t>
            </a:r>
            <a:r>
              <a:rPr lang="hu-HU" baseline="0" dirty="0" smtClean="0"/>
              <a:t> </a:t>
            </a:r>
            <a:r>
              <a:rPr lang="hu-HU" baseline="0" dirty="0" err="1" smtClean="0"/>
              <a:t>teachers</a:t>
            </a:r>
            <a:r>
              <a:rPr lang="hu-HU" baseline="0" dirty="0" smtClean="0"/>
              <a:t> </a:t>
            </a:r>
            <a:r>
              <a:rPr lang="hu-HU" baseline="0" dirty="0" err="1" smtClean="0"/>
              <a:t>creativity</a:t>
            </a:r>
            <a:r>
              <a:rPr lang="hu-HU" baseline="0" dirty="0" smtClean="0"/>
              <a:t> </a:t>
            </a:r>
            <a:r>
              <a:rPr lang="hu-HU" baseline="0" dirty="0" err="1" smtClean="0"/>
              <a:t>they</a:t>
            </a:r>
            <a:r>
              <a:rPr lang="hu-HU" baseline="0" dirty="0" smtClean="0"/>
              <a:t> </a:t>
            </a:r>
            <a:r>
              <a:rPr lang="hu-HU" baseline="0" dirty="0" err="1" smtClean="0"/>
              <a:t>used</a:t>
            </a:r>
            <a:r>
              <a:rPr lang="hu-HU" baseline="0" dirty="0" smtClean="0"/>
              <a:t> a </a:t>
            </a:r>
            <a:r>
              <a:rPr lang="hu-HU" baseline="0" dirty="0" err="1" smtClean="0"/>
              <a:t>lot</a:t>
            </a:r>
            <a:r>
              <a:rPr lang="hu-HU" baseline="0" dirty="0" smtClean="0"/>
              <a:t> of </a:t>
            </a:r>
            <a:r>
              <a:rPr lang="hu-HU" baseline="0" dirty="0" err="1" smtClean="0"/>
              <a:t>different</a:t>
            </a:r>
            <a:r>
              <a:rPr lang="hu-HU" baseline="0" dirty="0" smtClean="0"/>
              <a:t> </a:t>
            </a:r>
            <a:r>
              <a:rPr lang="hu-HU" baseline="0" dirty="0" err="1" smtClean="0"/>
              <a:t>tools</a:t>
            </a:r>
            <a:r>
              <a:rPr lang="hu-HU" baseline="0" dirty="0" smtClean="0"/>
              <a:t>.</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26</a:t>
            </a:fld>
            <a:endParaRPr lang="hu-HU"/>
          </a:p>
        </p:txBody>
      </p:sp>
    </p:spTree>
    <p:extLst>
      <p:ext uri="{BB962C8B-B14F-4D97-AF65-F5344CB8AC3E}">
        <p14:creationId xmlns:p14="http://schemas.microsoft.com/office/powerpoint/2010/main" val="2317288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A6F0A293-1BE0-422E-A86F-AD7705A0E46A}" type="slidenum">
              <a:rPr lang="hu-HU" smtClean="0"/>
              <a:t>28</a:t>
            </a:fld>
            <a:endParaRPr lang="hu-HU"/>
          </a:p>
        </p:txBody>
      </p:sp>
    </p:spTree>
    <p:extLst>
      <p:ext uri="{BB962C8B-B14F-4D97-AF65-F5344CB8AC3E}">
        <p14:creationId xmlns:p14="http://schemas.microsoft.com/office/powerpoint/2010/main" val="1171228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What</a:t>
            </a:r>
            <a:r>
              <a:rPr lang="hu-HU" dirty="0" smtClean="0"/>
              <a:t> </a:t>
            </a:r>
            <a:r>
              <a:rPr lang="hu-HU" dirty="0" err="1" smtClean="0"/>
              <a:t>could</a:t>
            </a:r>
            <a:r>
              <a:rPr lang="hu-HU" dirty="0" smtClean="0"/>
              <a:t> be </a:t>
            </a:r>
            <a:r>
              <a:rPr lang="hu-HU" dirty="0" err="1" smtClean="0"/>
              <a:t>the</a:t>
            </a:r>
            <a:r>
              <a:rPr lang="hu-HU" dirty="0" smtClean="0"/>
              <a:t> </a:t>
            </a:r>
            <a:r>
              <a:rPr lang="hu-HU" dirty="0" err="1" smtClean="0"/>
              <a:t>reason</a:t>
            </a:r>
            <a:r>
              <a:rPr lang="hu-HU" dirty="0" smtClean="0"/>
              <a:t>? I </a:t>
            </a:r>
            <a:r>
              <a:rPr lang="hu-HU" dirty="0" err="1" smtClean="0"/>
              <a:t>have</a:t>
            </a:r>
            <a:r>
              <a:rPr lang="hu-HU" dirty="0" smtClean="0"/>
              <a:t> no</a:t>
            </a:r>
            <a:r>
              <a:rPr lang="hu-HU" baseline="0" dirty="0" smtClean="0"/>
              <a:t> </a:t>
            </a:r>
            <a:r>
              <a:rPr lang="hu-HU" baseline="0" dirty="0" err="1" smtClean="0"/>
              <a:t>answer</a:t>
            </a:r>
            <a:r>
              <a:rPr lang="hu-HU" baseline="0" dirty="0" smtClean="0"/>
              <a:t>. </a:t>
            </a:r>
            <a:endParaRPr lang="en-US" dirty="0"/>
          </a:p>
        </p:txBody>
      </p:sp>
      <p:sp>
        <p:nvSpPr>
          <p:cNvPr id="4" name="Dia számának helye 3"/>
          <p:cNvSpPr>
            <a:spLocks noGrp="1"/>
          </p:cNvSpPr>
          <p:nvPr>
            <p:ph type="sldNum" sz="quarter" idx="10"/>
          </p:nvPr>
        </p:nvSpPr>
        <p:spPr/>
        <p:txBody>
          <a:bodyPr/>
          <a:lstStyle/>
          <a:p>
            <a:fld id="{A6F0A293-1BE0-422E-A86F-AD7705A0E46A}" type="slidenum">
              <a:rPr lang="hu-HU" smtClean="0"/>
              <a:t>29</a:t>
            </a:fld>
            <a:endParaRPr lang="hu-HU"/>
          </a:p>
        </p:txBody>
      </p:sp>
    </p:spTree>
    <p:extLst>
      <p:ext uri="{BB962C8B-B14F-4D97-AF65-F5344CB8AC3E}">
        <p14:creationId xmlns:p14="http://schemas.microsoft.com/office/powerpoint/2010/main" val="4206897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A6F0A293-1BE0-422E-A86F-AD7705A0E46A}" type="slidenum">
              <a:rPr lang="hu-HU" smtClean="0"/>
              <a:t>30</a:t>
            </a:fld>
            <a:endParaRPr lang="hu-HU"/>
          </a:p>
        </p:txBody>
      </p:sp>
    </p:spTree>
    <p:extLst>
      <p:ext uri="{BB962C8B-B14F-4D97-AF65-F5344CB8AC3E}">
        <p14:creationId xmlns:p14="http://schemas.microsoft.com/office/powerpoint/2010/main" val="366221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Let</a:t>
            </a:r>
            <a:r>
              <a:rPr lang="hu-HU" dirty="0" smtClean="0"/>
              <a:t> </a:t>
            </a:r>
            <a:r>
              <a:rPr lang="hu-HU" dirty="0" err="1" smtClean="0"/>
              <a:t>us</a:t>
            </a:r>
            <a:r>
              <a:rPr lang="hu-HU" dirty="0" smtClean="0"/>
              <a:t> go back </a:t>
            </a:r>
            <a:r>
              <a:rPr lang="hu-HU" dirty="0" err="1" smtClean="0"/>
              <a:t>upproximately</a:t>
            </a:r>
            <a:r>
              <a:rPr lang="hu-HU" dirty="0" smtClean="0"/>
              <a:t> 50 </a:t>
            </a:r>
            <a:r>
              <a:rPr lang="hu-HU" dirty="0" err="1" smtClean="0"/>
              <a:t>years</a:t>
            </a:r>
            <a:r>
              <a:rPr lang="hu-HU" dirty="0" smtClean="0"/>
              <a:t>. A </a:t>
            </a:r>
            <a:r>
              <a:rPr lang="hu-HU" dirty="0" err="1" smtClean="0"/>
              <a:t>famous</a:t>
            </a:r>
            <a:r>
              <a:rPr lang="hu-HU" baseline="0" dirty="0" smtClean="0"/>
              <a:t> </a:t>
            </a:r>
            <a:r>
              <a:rPr lang="hu-HU" baseline="0" dirty="0" err="1" smtClean="0"/>
              <a:t>hungarian</a:t>
            </a:r>
            <a:r>
              <a:rPr lang="hu-HU" baseline="0" dirty="0" smtClean="0"/>
              <a:t> </a:t>
            </a:r>
            <a:r>
              <a:rPr lang="hu-HU" baseline="0" dirty="0" err="1" smtClean="0"/>
              <a:t>guy</a:t>
            </a:r>
            <a:r>
              <a:rPr lang="hu-HU" baseline="0" dirty="0" smtClean="0"/>
              <a:t> </a:t>
            </a:r>
            <a:r>
              <a:rPr lang="hu-HU" baseline="0" dirty="0" err="1" smtClean="0"/>
              <a:t>Tamas</a:t>
            </a:r>
            <a:r>
              <a:rPr lang="hu-HU" baseline="0" dirty="0" smtClean="0"/>
              <a:t> Varga </a:t>
            </a:r>
            <a:r>
              <a:rPr lang="hu-HU" baseline="0" dirty="0" err="1" smtClean="0"/>
              <a:t>create</a:t>
            </a:r>
            <a:r>
              <a:rPr lang="hu-HU" baseline="0" dirty="0" smtClean="0"/>
              <a:t> a „</a:t>
            </a:r>
            <a:r>
              <a:rPr lang="hu-HU" baseline="0" dirty="0" err="1" smtClean="0"/>
              <a:t>new</a:t>
            </a:r>
            <a:r>
              <a:rPr lang="hu-HU" baseline="0" dirty="0" smtClean="0"/>
              <a:t>” </a:t>
            </a:r>
            <a:r>
              <a:rPr lang="hu-HU" baseline="0" dirty="0" err="1" smtClean="0"/>
              <a:t>teaching</a:t>
            </a:r>
            <a:r>
              <a:rPr lang="hu-HU" baseline="0" dirty="0" smtClean="0"/>
              <a:t> </a:t>
            </a:r>
            <a:r>
              <a:rPr lang="hu-HU" baseline="0" dirty="0" err="1" smtClean="0"/>
              <a:t>system</a:t>
            </a:r>
            <a:r>
              <a:rPr lang="hu-HU" baseline="0" dirty="0" smtClean="0"/>
              <a:t> </a:t>
            </a:r>
            <a:r>
              <a:rPr lang="hu-HU" baseline="0" dirty="0" err="1" smtClean="0"/>
              <a:t>the</a:t>
            </a:r>
            <a:r>
              <a:rPr lang="hu-HU" baseline="0" dirty="0" smtClean="0"/>
              <a:t> </a:t>
            </a:r>
            <a:r>
              <a:rPr lang="hu-HU" baseline="0" dirty="0" err="1" smtClean="0"/>
              <a:t>so</a:t>
            </a:r>
            <a:r>
              <a:rPr lang="hu-HU" baseline="0" dirty="0" smtClean="0"/>
              <a:t> </a:t>
            </a:r>
            <a:r>
              <a:rPr lang="hu-HU" baseline="0" dirty="0" err="1" smtClean="0"/>
              <a:t>called</a:t>
            </a:r>
            <a:r>
              <a:rPr lang="hu-HU" baseline="0" dirty="0" smtClean="0"/>
              <a:t> </a:t>
            </a:r>
            <a:r>
              <a:rPr lang="hu-HU" baseline="0" dirty="0" err="1" smtClean="0"/>
              <a:t>complex</a:t>
            </a:r>
            <a:r>
              <a:rPr lang="hu-HU" baseline="0" dirty="0" smtClean="0"/>
              <a:t> </a:t>
            </a:r>
            <a:r>
              <a:rPr lang="hu-HU" baseline="0" dirty="0" err="1" smtClean="0"/>
              <a:t>mathematics</a:t>
            </a:r>
            <a:r>
              <a:rPr lang="hu-HU" baseline="0" dirty="0" smtClean="0"/>
              <a:t> </a:t>
            </a:r>
            <a:r>
              <a:rPr lang="hu-HU" baseline="0" dirty="0" err="1" smtClean="0"/>
              <a:t>education</a:t>
            </a:r>
            <a:r>
              <a:rPr lang="hu-HU" baseline="0" dirty="0" smtClean="0"/>
              <a:t>.  He </a:t>
            </a:r>
            <a:r>
              <a:rPr lang="hu-HU" baseline="0" dirty="0" err="1" smtClean="0"/>
              <a:t>focused</a:t>
            </a:r>
            <a:r>
              <a:rPr lang="hu-HU" baseline="0" dirty="0" smtClean="0"/>
              <a:t> </a:t>
            </a:r>
            <a:r>
              <a:rPr lang="hu-HU" baseline="0" dirty="0" err="1" smtClean="0"/>
              <a:t>on</a:t>
            </a:r>
            <a:r>
              <a:rPr lang="hu-HU" baseline="0" dirty="0" smtClean="0"/>
              <a:t> </a:t>
            </a:r>
            <a:r>
              <a:rPr lang="hu-HU" baseline="0" dirty="0" err="1" smtClean="0"/>
              <a:t>problem</a:t>
            </a:r>
            <a:r>
              <a:rPr lang="hu-HU" baseline="0" dirty="0" smtClean="0"/>
              <a:t> </a:t>
            </a:r>
            <a:r>
              <a:rPr lang="hu-HU" baseline="0" dirty="0" err="1" smtClean="0"/>
              <a:t>solving</a:t>
            </a:r>
            <a:r>
              <a:rPr lang="hu-HU" baseline="0" dirty="0" smtClean="0"/>
              <a:t> and a </a:t>
            </a:r>
            <a:r>
              <a:rPr lang="hu-HU" baseline="0" dirty="0" err="1" smtClean="0"/>
              <a:t>very</a:t>
            </a:r>
            <a:r>
              <a:rPr lang="hu-HU" baseline="0" dirty="0" smtClean="0"/>
              <a:t> </a:t>
            </a:r>
            <a:r>
              <a:rPr lang="hu-HU" baseline="0" dirty="0" err="1" smtClean="0"/>
              <a:t>emhesized</a:t>
            </a:r>
            <a:r>
              <a:rPr lang="hu-HU" baseline="0" dirty="0" smtClean="0"/>
              <a:t> </a:t>
            </a:r>
            <a:r>
              <a:rPr lang="hu-HU" baseline="0" dirty="0" err="1" smtClean="0"/>
              <a:t>use</a:t>
            </a:r>
            <a:r>
              <a:rPr lang="hu-HU" baseline="0" dirty="0" smtClean="0"/>
              <a:t> of </a:t>
            </a:r>
            <a:r>
              <a:rPr lang="hu-HU" baseline="0" dirty="0" err="1" smtClean="0"/>
              <a:t>teaching</a:t>
            </a:r>
            <a:r>
              <a:rPr lang="hu-HU" baseline="0" dirty="0" smtClean="0"/>
              <a:t> </a:t>
            </a:r>
            <a:r>
              <a:rPr lang="hu-HU" baseline="0" dirty="0" err="1" smtClean="0"/>
              <a:t>tools</a:t>
            </a:r>
            <a:r>
              <a:rPr lang="hu-HU" baseline="0" dirty="0" smtClean="0"/>
              <a:t>.  It </a:t>
            </a:r>
            <a:r>
              <a:rPr lang="hu-HU" baseline="0" dirty="0" err="1" smtClean="0"/>
              <a:t>was</a:t>
            </a:r>
            <a:r>
              <a:rPr lang="hu-HU" baseline="0" dirty="0" smtClean="0"/>
              <a:t> </a:t>
            </a:r>
            <a:r>
              <a:rPr lang="hu-HU" baseline="0" dirty="0" err="1" smtClean="0"/>
              <a:t>introduced</a:t>
            </a:r>
            <a:r>
              <a:rPr lang="hu-HU" baseline="0" dirty="0" smtClean="0"/>
              <a:t> in Hungary, and it </a:t>
            </a:r>
            <a:r>
              <a:rPr lang="hu-HU" baseline="0" dirty="0" err="1" smtClean="0"/>
              <a:t>was</a:t>
            </a:r>
            <a:r>
              <a:rPr lang="hu-HU" baseline="0" dirty="0" smtClean="0"/>
              <a:t> a </a:t>
            </a:r>
            <a:r>
              <a:rPr lang="hu-HU" baseline="0" dirty="0" err="1" smtClean="0"/>
              <a:t>success</a:t>
            </a:r>
            <a:r>
              <a:rPr lang="hu-HU" baseline="0" dirty="0" smtClean="0"/>
              <a:t> and a </a:t>
            </a:r>
            <a:r>
              <a:rPr lang="hu-HU" baseline="0" dirty="0" err="1" smtClean="0"/>
              <a:t>fail</a:t>
            </a:r>
            <a:r>
              <a:rPr lang="hu-HU" baseline="0" dirty="0" smtClean="0"/>
              <a:t> </a:t>
            </a:r>
            <a:r>
              <a:rPr lang="hu-HU" baseline="0" dirty="0" err="1" smtClean="0"/>
              <a:t>together</a:t>
            </a:r>
            <a:r>
              <a:rPr lang="hu-HU" baseline="0" dirty="0" smtClean="0"/>
              <a:t>, </a:t>
            </a:r>
            <a:r>
              <a:rPr lang="hu-HU" baseline="0" dirty="0" err="1" smtClean="0"/>
              <a:t>because</a:t>
            </a:r>
            <a:r>
              <a:rPr lang="hu-HU" baseline="0" dirty="0" smtClean="0"/>
              <a:t> </a:t>
            </a:r>
            <a:r>
              <a:rPr lang="hu-HU" baseline="0" dirty="0" err="1" smtClean="0"/>
              <a:t>the</a:t>
            </a:r>
            <a:r>
              <a:rPr lang="hu-HU" baseline="0" dirty="0" smtClean="0"/>
              <a:t> </a:t>
            </a:r>
            <a:r>
              <a:rPr lang="hu-HU" baseline="0" dirty="0" err="1" smtClean="0"/>
              <a:t>children</a:t>
            </a:r>
            <a:r>
              <a:rPr lang="hu-HU" baseline="0" dirty="0" smtClean="0"/>
              <a:t> </a:t>
            </a:r>
            <a:r>
              <a:rPr lang="hu-HU" baseline="0" dirty="0" err="1" smtClean="0"/>
              <a:t>enjoyed</a:t>
            </a:r>
            <a:r>
              <a:rPr lang="hu-HU" baseline="0" dirty="0" smtClean="0"/>
              <a:t> it in </a:t>
            </a:r>
            <a:r>
              <a:rPr lang="hu-HU" baseline="0" dirty="0" err="1" smtClean="0"/>
              <a:t>general</a:t>
            </a:r>
            <a:r>
              <a:rPr lang="hu-HU" baseline="0" dirty="0" smtClean="0"/>
              <a:t> </a:t>
            </a:r>
            <a:r>
              <a:rPr lang="hu-HU" baseline="0" dirty="0" err="1" smtClean="0"/>
              <a:t>sense</a:t>
            </a:r>
            <a:r>
              <a:rPr lang="hu-HU" baseline="0" dirty="0" smtClean="0"/>
              <a:t> </a:t>
            </a:r>
            <a:r>
              <a:rPr lang="hu-HU" baseline="0" dirty="0" err="1" smtClean="0"/>
              <a:t>but</a:t>
            </a:r>
            <a:r>
              <a:rPr lang="hu-HU" baseline="0" dirty="0" smtClean="0"/>
              <a:t> </a:t>
            </a:r>
            <a:r>
              <a:rPr lang="hu-HU" baseline="0" dirty="0" err="1" smtClean="0"/>
              <a:t>the</a:t>
            </a:r>
            <a:r>
              <a:rPr lang="hu-HU" baseline="0" dirty="0" smtClean="0"/>
              <a:t> </a:t>
            </a:r>
            <a:r>
              <a:rPr lang="hu-HU" baseline="0" dirty="0" err="1" smtClean="0"/>
              <a:t>teachers</a:t>
            </a:r>
            <a:r>
              <a:rPr lang="hu-HU" baseline="0" dirty="0" smtClean="0"/>
              <a:t> </a:t>
            </a:r>
            <a:r>
              <a:rPr lang="hu-HU" baseline="0" dirty="0" err="1" smtClean="0"/>
              <a:t>not</a:t>
            </a:r>
            <a:r>
              <a:rPr lang="hu-HU" baseline="0" dirty="0" smtClean="0"/>
              <a:t>.</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3</a:t>
            </a:fld>
            <a:endParaRPr lang="hu-HU"/>
          </a:p>
        </p:txBody>
      </p:sp>
    </p:spTree>
    <p:extLst>
      <p:ext uri="{BB962C8B-B14F-4D97-AF65-F5344CB8AC3E}">
        <p14:creationId xmlns:p14="http://schemas.microsoft.com/office/powerpoint/2010/main" val="511006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a:t>
            </a:r>
            <a:r>
              <a:rPr lang="hu-HU" dirty="0" err="1" smtClean="0"/>
              <a:t>Hungarian</a:t>
            </a:r>
            <a:r>
              <a:rPr lang="hu-HU" dirty="0" smtClean="0"/>
              <a:t> </a:t>
            </a:r>
            <a:r>
              <a:rPr lang="hu-HU" dirty="0" err="1" smtClean="0"/>
              <a:t>Academy</a:t>
            </a:r>
            <a:r>
              <a:rPr lang="hu-HU" dirty="0" smtClean="0"/>
              <a:t> of Science</a:t>
            </a:r>
            <a:r>
              <a:rPr lang="hu-HU" baseline="0" dirty="0" smtClean="0"/>
              <a:t> </a:t>
            </a:r>
            <a:r>
              <a:rPr lang="hu-HU" baseline="0" dirty="0" err="1" smtClean="0"/>
              <a:t>support</a:t>
            </a:r>
            <a:r>
              <a:rPr lang="hu-HU" baseline="0" dirty="0" smtClean="0"/>
              <a:t> </a:t>
            </a:r>
            <a:r>
              <a:rPr lang="hu-HU" baseline="0" dirty="0" err="1" smtClean="0"/>
              <a:t>groups</a:t>
            </a:r>
            <a:r>
              <a:rPr lang="hu-HU" baseline="0" dirty="0" smtClean="0"/>
              <a:t> </a:t>
            </a:r>
            <a:r>
              <a:rPr lang="hu-HU" baseline="0" dirty="0" err="1" smtClean="0"/>
              <a:t>novadays</a:t>
            </a:r>
            <a:r>
              <a:rPr lang="hu-HU" baseline="0" dirty="0" smtClean="0"/>
              <a:t>, </a:t>
            </a:r>
            <a:r>
              <a:rPr lang="hu-HU" baseline="0" dirty="0" err="1" smtClean="0"/>
              <a:t>who</a:t>
            </a:r>
            <a:r>
              <a:rPr lang="hu-HU" baseline="0" dirty="0" smtClean="0"/>
              <a:t> </a:t>
            </a:r>
            <a:r>
              <a:rPr lang="hu-HU" baseline="0" dirty="0" err="1" smtClean="0"/>
              <a:t>deal</a:t>
            </a:r>
            <a:r>
              <a:rPr lang="hu-HU" baseline="0" dirty="0" smtClean="0"/>
              <a:t> </a:t>
            </a:r>
            <a:r>
              <a:rPr lang="hu-HU" baseline="0" dirty="0" err="1" smtClean="0"/>
              <a:t>with</a:t>
            </a:r>
            <a:r>
              <a:rPr lang="hu-HU" baseline="0" dirty="0" smtClean="0"/>
              <a:t> </a:t>
            </a:r>
            <a:r>
              <a:rPr lang="hu-HU" baseline="0" dirty="0" err="1" smtClean="0"/>
              <a:t>methdology</a:t>
            </a:r>
            <a:r>
              <a:rPr lang="hu-HU" baseline="0" dirty="0" smtClean="0"/>
              <a:t>. </a:t>
            </a:r>
            <a:r>
              <a:rPr lang="hu-HU" baseline="0" dirty="0" err="1" smtClean="0"/>
              <a:t>One</a:t>
            </a:r>
            <a:r>
              <a:rPr lang="hu-HU" baseline="0" dirty="0" smtClean="0"/>
              <a:t> of </a:t>
            </a:r>
            <a:r>
              <a:rPr lang="hu-HU" baseline="0" dirty="0" err="1" smtClean="0"/>
              <a:t>theese</a:t>
            </a:r>
            <a:r>
              <a:rPr lang="hu-HU" baseline="0" dirty="0" smtClean="0"/>
              <a:t> </a:t>
            </a:r>
            <a:r>
              <a:rPr lang="hu-HU" baseline="0" dirty="0" err="1" smtClean="0"/>
              <a:t>groups</a:t>
            </a:r>
            <a:r>
              <a:rPr lang="hu-HU" baseline="0" dirty="0" smtClean="0"/>
              <a:t> is </a:t>
            </a:r>
            <a:r>
              <a:rPr lang="hu-HU" baseline="0" dirty="0" err="1" smtClean="0"/>
              <a:t>the</a:t>
            </a:r>
            <a:r>
              <a:rPr lang="hu-HU" baseline="0" dirty="0" smtClean="0"/>
              <a:t> </a:t>
            </a:r>
            <a:r>
              <a:rPr lang="hu-HU" baseline="0" dirty="0" err="1" smtClean="0"/>
              <a:t>complex</a:t>
            </a:r>
            <a:r>
              <a:rPr lang="hu-HU" baseline="0" dirty="0" smtClean="0"/>
              <a:t> </a:t>
            </a:r>
            <a:r>
              <a:rPr lang="hu-HU" baseline="0" dirty="0" err="1" smtClean="0"/>
              <a:t>mathematics</a:t>
            </a:r>
            <a:r>
              <a:rPr lang="hu-HU" baseline="0" dirty="0" smtClean="0"/>
              <a:t> </a:t>
            </a:r>
            <a:r>
              <a:rPr lang="hu-HU" baseline="0" dirty="0" err="1" smtClean="0"/>
              <a:t>education</a:t>
            </a:r>
            <a:r>
              <a:rPr lang="hu-HU" baseline="0" dirty="0" smtClean="0"/>
              <a:t> </a:t>
            </a:r>
            <a:r>
              <a:rPr lang="hu-HU" baseline="0" dirty="0" err="1" smtClean="0"/>
              <a:t>research</a:t>
            </a:r>
            <a:r>
              <a:rPr lang="hu-HU" baseline="0" dirty="0" smtClean="0"/>
              <a:t> </a:t>
            </a:r>
            <a:r>
              <a:rPr lang="hu-HU" baseline="0" dirty="0" err="1" smtClean="0"/>
              <a:t>group</a:t>
            </a:r>
            <a:r>
              <a:rPr lang="hu-HU" baseline="0" dirty="0" smtClean="0"/>
              <a:t> and </a:t>
            </a:r>
            <a:r>
              <a:rPr lang="hu-HU" baseline="0" dirty="0" err="1" smtClean="0"/>
              <a:t>thanks</a:t>
            </a:r>
            <a:r>
              <a:rPr lang="hu-HU" baseline="0" dirty="0" smtClean="0"/>
              <a:t> god </a:t>
            </a:r>
            <a:r>
              <a:rPr lang="hu-HU" baseline="0" dirty="0" err="1" smtClean="0"/>
              <a:t>some</a:t>
            </a:r>
            <a:r>
              <a:rPr lang="hu-HU" baseline="0" dirty="0" smtClean="0"/>
              <a:t> </a:t>
            </a:r>
            <a:r>
              <a:rPr lang="hu-HU" baseline="0" dirty="0" err="1" smtClean="0"/>
              <a:t>colleagues</a:t>
            </a:r>
            <a:r>
              <a:rPr lang="hu-HU" baseline="0" dirty="0" smtClean="0"/>
              <a:t> </a:t>
            </a:r>
            <a:r>
              <a:rPr lang="hu-HU" baseline="0" dirty="0" err="1" smtClean="0"/>
              <a:t>from</a:t>
            </a:r>
            <a:r>
              <a:rPr lang="hu-HU" baseline="0" dirty="0" smtClean="0"/>
              <a:t> </a:t>
            </a:r>
            <a:r>
              <a:rPr lang="hu-HU" baseline="0" dirty="0" err="1" smtClean="0"/>
              <a:t>the</a:t>
            </a:r>
            <a:r>
              <a:rPr lang="hu-HU" baseline="0" dirty="0" smtClean="0"/>
              <a:t> </a:t>
            </a:r>
            <a:r>
              <a:rPr lang="hu-HU" baseline="0" dirty="0" err="1" smtClean="0"/>
              <a:t>group</a:t>
            </a:r>
            <a:r>
              <a:rPr lang="hu-HU" baseline="0" dirty="0" smtClean="0"/>
              <a:t> </a:t>
            </a:r>
            <a:r>
              <a:rPr lang="hu-HU" baseline="0" dirty="0" err="1" smtClean="0"/>
              <a:t>are</a:t>
            </a:r>
            <a:r>
              <a:rPr lang="hu-HU" baseline="0" dirty="0" smtClean="0"/>
              <a:t> here, </a:t>
            </a:r>
            <a:r>
              <a:rPr lang="hu-HU" baseline="0" dirty="0" err="1" smtClean="0"/>
              <a:t>namely</a:t>
            </a:r>
            <a:r>
              <a:rPr lang="hu-HU" baseline="0" dirty="0" smtClean="0"/>
              <a:t> </a:t>
            </a:r>
            <a:r>
              <a:rPr lang="hu-HU" baseline="0" dirty="0" err="1" smtClean="0"/>
              <a:t>Eleonora</a:t>
            </a:r>
            <a:r>
              <a:rPr lang="hu-HU" baseline="0" dirty="0" smtClean="0"/>
              <a:t> </a:t>
            </a:r>
            <a:r>
              <a:rPr lang="hu-HU" baseline="0" dirty="0" err="1" smtClean="0"/>
              <a:t>Stettner</a:t>
            </a:r>
            <a:r>
              <a:rPr lang="hu-HU" baseline="0" dirty="0" smtClean="0"/>
              <a:t>,, Eszter Kónya and </a:t>
            </a:r>
            <a:r>
              <a:rPr lang="hu-HU" baseline="0" dirty="0" err="1" smtClean="0"/>
              <a:t>Zoltan</a:t>
            </a:r>
            <a:r>
              <a:rPr lang="hu-HU" baseline="0" dirty="0" smtClean="0"/>
              <a:t> </a:t>
            </a:r>
            <a:r>
              <a:rPr lang="hu-HU" baseline="0" dirty="0" err="1" smtClean="0"/>
              <a:t>Kovacs</a:t>
            </a:r>
            <a:r>
              <a:rPr lang="hu-HU" baseline="0" dirty="0" smtClean="0"/>
              <a:t>.   </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6</a:t>
            </a:fld>
            <a:endParaRPr lang="hu-HU"/>
          </a:p>
        </p:txBody>
      </p:sp>
    </p:spTree>
    <p:extLst>
      <p:ext uri="{BB962C8B-B14F-4D97-AF65-F5344CB8AC3E}">
        <p14:creationId xmlns:p14="http://schemas.microsoft.com/office/powerpoint/2010/main" val="2159790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So</a:t>
            </a:r>
            <a:r>
              <a:rPr lang="hu-HU" dirty="0" smtClean="0"/>
              <a:t> </a:t>
            </a:r>
            <a:r>
              <a:rPr lang="hu-HU" dirty="0" err="1" smtClean="0"/>
              <a:t>revitalize</a:t>
            </a:r>
            <a:r>
              <a:rPr lang="hu-HU" dirty="0" smtClean="0"/>
              <a:t> and </a:t>
            </a:r>
            <a:r>
              <a:rPr lang="hu-HU" dirty="0" err="1" smtClean="0"/>
              <a:t>reorganize</a:t>
            </a:r>
            <a:r>
              <a:rPr lang="hu-HU" dirty="0" smtClean="0"/>
              <a:t> </a:t>
            </a:r>
            <a:r>
              <a:rPr lang="hu-HU" dirty="0" err="1" smtClean="0"/>
              <a:t>some</a:t>
            </a:r>
            <a:r>
              <a:rPr lang="hu-HU" baseline="0" dirty="0" err="1" smtClean="0"/>
              <a:t>thing</a:t>
            </a:r>
            <a:r>
              <a:rPr lang="hu-HU" baseline="0" dirty="0" smtClean="0"/>
              <a:t> </a:t>
            </a:r>
            <a:r>
              <a:rPr lang="hu-HU" baseline="0" dirty="0" err="1" smtClean="0"/>
              <a:t>if</a:t>
            </a:r>
            <a:r>
              <a:rPr lang="hu-HU" baseline="0" dirty="0" smtClean="0"/>
              <a:t> </a:t>
            </a:r>
            <a:r>
              <a:rPr lang="hu-HU" baseline="0" dirty="0" err="1" smtClean="0"/>
              <a:t>worth</a:t>
            </a:r>
            <a:r>
              <a:rPr lang="hu-HU" baseline="0" dirty="0" smtClean="0"/>
              <a:t> it</a:t>
            </a:r>
            <a:endParaRPr lang="en-US" dirty="0"/>
          </a:p>
        </p:txBody>
      </p:sp>
      <p:sp>
        <p:nvSpPr>
          <p:cNvPr id="4" name="Dia számának helye 3"/>
          <p:cNvSpPr>
            <a:spLocks noGrp="1"/>
          </p:cNvSpPr>
          <p:nvPr>
            <p:ph type="sldNum" sz="quarter" idx="10"/>
          </p:nvPr>
        </p:nvSpPr>
        <p:spPr/>
        <p:txBody>
          <a:bodyPr/>
          <a:lstStyle/>
          <a:p>
            <a:fld id="{A6F0A293-1BE0-422E-A86F-AD7705A0E46A}" type="slidenum">
              <a:rPr lang="hu-HU" smtClean="0"/>
              <a:t>7</a:t>
            </a:fld>
            <a:endParaRPr lang="hu-HU"/>
          </a:p>
        </p:txBody>
      </p:sp>
    </p:spTree>
    <p:extLst>
      <p:ext uri="{BB962C8B-B14F-4D97-AF65-F5344CB8AC3E}">
        <p14:creationId xmlns:p14="http://schemas.microsoft.com/office/powerpoint/2010/main" val="65708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8</a:t>
            </a:fld>
            <a:endParaRPr lang="hu-HU"/>
          </a:p>
        </p:txBody>
      </p:sp>
    </p:spTree>
    <p:extLst>
      <p:ext uri="{BB962C8B-B14F-4D97-AF65-F5344CB8AC3E}">
        <p14:creationId xmlns:p14="http://schemas.microsoft.com/office/powerpoint/2010/main" val="358997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But</a:t>
            </a:r>
            <a:r>
              <a:rPr lang="hu-HU" dirty="0" smtClean="0"/>
              <a:t> </a:t>
            </a:r>
            <a:r>
              <a:rPr lang="hu-HU" dirty="0" err="1" smtClean="0"/>
              <a:t>theese</a:t>
            </a:r>
            <a:r>
              <a:rPr lang="hu-HU" dirty="0" smtClean="0"/>
              <a:t> </a:t>
            </a:r>
            <a:r>
              <a:rPr lang="hu-HU" dirty="0" err="1" smtClean="0"/>
              <a:t>years</a:t>
            </a:r>
            <a:r>
              <a:rPr lang="hu-HU" dirty="0" smtClean="0"/>
              <a:t> had </a:t>
            </a:r>
            <a:r>
              <a:rPr lang="hu-HU" dirty="0" err="1" smtClean="0"/>
              <a:t>gone</a:t>
            </a:r>
            <a:r>
              <a:rPr lang="hu-HU" dirty="0" smtClean="0"/>
              <a:t> a </a:t>
            </a:r>
            <a:r>
              <a:rPr lang="hu-HU" dirty="0" err="1" smtClean="0"/>
              <a:t>lot</a:t>
            </a:r>
            <a:r>
              <a:rPr lang="hu-HU" dirty="0" smtClean="0"/>
              <a:t> of </a:t>
            </a:r>
            <a:r>
              <a:rPr lang="hu-HU" dirty="0" err="1" smtClean="0"/>
              <a:t>changes</a:t>
            </a:r>
            <a:r>
              <a:rPr lang="hu-HU" dirty="0" smtClean="0"/>
              <a:t> </a:t>
            </a:r>
            <a:r>
              <a:rPr lang="hu-HU" dirty="0" err="1" smtClean="0"/>
              <a:t>swept</a:t>
            </a:r>
            <a:r>
              <a:rPr lang="hu-HU" dirty="0" smtClean="0"/>
              <a:t> </a:t>
            </a:r>
            <a:r>
              <a:rPr lang="hu-HU" dirty="0" err="1" smtClean="0"/>
              <a:t>away</a:t>
            </a:r>
            <a:r>
              <a:rPr lang="hu-HU" dirty="0" smtClean="0"/>
              <a:t>. </a:t>
            </a:r>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9</a:t>
            </a:fld>
            <a:endParaRPr lang="hu-HU"/>
          </a:p>
        </p:txBody>
      </p:sp>
    </p:spTree>
    <p:extLst>
      <p:ext uri="{BB962C8B-B14F-4D97-AF65-F5344CB8AC3E}">
        <p14:creationId xmlns:p14="http://schemas.microsoft.com/office/powerpoint/2010/main" val="242769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smtClean="0"/>
              <a:t>There</a:t>
            </a:r>
            <a:r>
              <a:rPr lang="hu-HU" dirty="0" smtClean="0"/>
              <a:t> is a </a:t>
            </a:r>
            <a:r>
              <a:rPr lang="hu-HU" dirty="0" err="1" smtClean="0"/>
              <a:t>slightly</a:t>
            </a:r>
            <a:r>
              <a:rPr lang="hu-HU" dirty="0" smtClean="0"/>
              <a:t> </a:t>
            </a:r>
            <a:r>
              <a:rPr lang="hu-HU" dirty="0" err="1" smtClean="0"/>
              <a:t>decreasing</a:t>
            </a:r>
            <a:r>
              <a:rPr lang="hu-HU" baseline="0" dirty="0" smtClean="0"/>
              <a:t> </a:t>
            </a:r>
            <a:r>
              <a:rPr lang="hu-HU" baseline="0" dirty="0" err="1" smtClean="0"/>
              <a:t>sign</a:t>
            </a:r>
            <a:r>
              <a:rPr lang="hu-HU" baseline="0" dirty="0" smtClean="0"/>
              <a:t> of </a:t>
            </a:r>
            <a:r>
              <a:rPr lang="hu-HU" baseline="0" dirty="0" err="1" smtClean="0"/>
              <a:t>the</a:t>
            </a:r>
            <a:r>
              <a:rPr lang="hu-HU" baseline="0" dirty="0" smtClean="0"/>
              <a:t> PISA </a:t>
            </a:r>
            <a:r>
              <a:rPr lang="hu-HU" baseline="0" dirty="0" err="1" smtClean="0"/>
              <a:t>results</a:t>
            </a:r>
            <a:r>
              <a:rPr lang="hu-HU"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hu-HU" dirty="0" smtClean="0"/>
              <a:t>In </a:t>
            </a:r>
            <a:r>
              <a:rPr lang="hu-HU" dirty="0" err="1"/>
              <a:t>spite</a:t>
            </a:r>
            <a:r>
              <a:rPr lang="hu-HU" dirty="0"/>
              <a:t> </a:t>
            </a:r>
            <a:r>
              <a:rPr lang="hu-HU" dirty="0" smtClean="0"/>
              <a:t>of </a:t>
            </a:r>
            <a:r>
              <a:rPr lang="hu-HU" dirty="0" err="1" smtClean="0"/>
              <a:t>this</a:t>
            </a:r>
            <a:r>
              <a:rPr lang="hu-HU" dirty="0" smtClean="0"/>
              <a:t> </a:t>
            </a:r>
            <a:r>
              <a:rPr lang="hu-HU" dirty="0" err="1" smtClean="0"/>
              <a:t>the</a:t>
            </a:r>
            <a:r>
              <a:rPr lang="hu-HU" dirty="0" smtClean="0"/>
              <a:t> </a:t>
            </a:r>
            <a:r>
              <a:rPr lang="hu-HU" dirty="0"/>
              <a:t>TIMMS, </a:t>
            </a:r>
            <a:r>
              <a:rPr lang="hu-HU" dirty="0" err="1"/>
              <a:t>where</a:t>
            </a:r>
            <a:r>
              <a:rPr lang="hu-HU" dirty="0"/>
              <a:t> Hungary is in </a:t>
            </a:r>
            <a:r>
              <a:rPr lang="hu-HU" dirty="0" err="1"/>
              <a:t>the</a:t>
            </a:r>
            <a:r>
              <a:rPr lang="hu-HU" dirty="0"/>
              <a:t> </a:t>
            </a:r>
            <a:r>
              <a:rPr lang="hu-HU" dirty="0" err="1"/>
              <a:t>upper</a:t>
            </a:r>
            <a:r>
              <a:rPr lang="hu-HU" dirty="0"/>
              <a:t> </a:t>
            </a:r>
            <a:r>
              <a:rPr lang="hu-HU" dirty="0" err="1"/>
              <a:t>third</a:t>
            </a:r>
            <a:r>
              <a:rPr lang="hu-HU" dirty="0"/>
              <a:t>.</a:t>
            </a:r>
          </a:p>
          <a:p>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10</a:t>
            </a:fld>
            <a:endParaRPr lang="hu-HU"/>
          </a:p>
        </p:txBody>
      </p:sp>
    </p:spTree>
    <p:extLst>
      <p:ext uri="{BB962C8B-B14F-4D97-AF65-F5344CB8AC3E}">
        <p14:creationId xmlns:p14="http://schemas.microsoft.com/office/powerpoint/2010/main" val="1877557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A6F0A293-1BE0-422E-A86F-AD7705A0E46A}" type="slidenum">
              <a:rPr lang="hu-HU" smtClean="0"/>
              <a:t>11</a:t>
            </a:fld>
            <a:endParaRPr lang="hu-HU"/>
          </a:p>
        </p:txBody>
      </p:sp>
    </p:spTree>
    <p:extLst>
      <p:ext uri="{BB962C8B-B14F-4D97-AF65-F5344CB8AC3E}">
        <p14:creationId xmlns:p14="http://schemas.microsoft.com/office/powerpoint/2010/main" val="13876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DC988A64-1077-42EA-94F4-2FC22D2E483F}" type="datetimeFigureOut">
              <a:rPr lang="hu-HU" smtClean="0"/>
              <a:t>2018. 06. 28.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176429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C988A64-1077-42EA-94F4-2FC22D2E483F}" type="datetimeFigureOut">
              <a:rPr lang="hu-HU" smtClean="0"/>
              <a:t>2018. 06. 28.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3918544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C988A64-1077-42EA-94F4-2FC22D2E483F}" type="datetimeFigureOut">
              <a:rPr lang="hu-HU" smtClean="0"/>
              <a:t>2018. 06. 28.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74853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C988A64-1077-42EA-94F4-2FC22D2E483F}" type="datetimeFigureOut">
              <a:rPr lang="hu-HU" smtClean="0"/>
              <a:t>2018. 06. 28.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379401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DC988A64-1077-42EA-94F4-2FC22D2E483F}" type="datetimeFigureOut">
              <a:rPr lang="hu-HU" smtClean="0"/>
              <a:t>2018. 06. 28.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47475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DC988A64-1077-42EA-94F4-2FC22D2E483F}" type="datetimeFigureOut">
              <a:rPr lang="hu-HU" smtClean="0"/>
              <a:t>2018. 06. 28.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1341295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DC988A64-1077-42EA-94F4-2FC22D2E483F}" type="datetimeFigureOut">
              <a:rPr lang="hu-HU" smtClean="0"/>
              <a:t>2018. 06. 28.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214415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DC988A64-1077-42EA-94F4-2FC22D2E483F}" type="datetimeFigureOut">
              <a:rPr lang="hu-HU" smtClean="0"/>
              <a:t>2018. 06. 28.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1085153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C988A64-1077-42EA-94F4-2FC22D2E483F}" type="datetimeFigureOut">
              <a:rPr lang="hu-HU" smtClean="0"/>
              <a:t>2018. 06. 28.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159559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DC988A64-1077-42EA-94F4-2FC22D2E483F}" type="datetimeFigureOut">
              <a:rPr lang="hu-HU" smtClean="0"/>
              <a:t>2018. 06. 28.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2828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DC988A64-1077-42EA-94F4-2FC22D2E483F}" type="datetimeFigureOut">
              <a:rPr lang="hu-HU" smtClean="0"/>
              <a:t>2018. 06. 28.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61EE595-822A-4BF9-A533-7BA5F084B751}" type="slidenum">
              <a:rPr lang="hu-HU" smtClean="0"/>
              <a:t>‹#›</a:t>
            </a:fld>
            <a:endParaRPr lang="hu-HU"/>
          </a:p>
        </p:txBody>
      </p:sp>
    </p:spTree>
    <p:extLst>
      <p:ext uri="{BB962C8B-B14F-4D97-AF65-F5344CB8AC3E}">
        <p14:creationId xmlns:p14="http://schemas.microsoft.com/office/powerpoint/2010/main" val="83477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88A64-1077-42EA-94F4-2FC22D2E483F}" type="datetimeFigureOut">
              <a:rPr lang="hu-HU" smtClean="0"/>
              <a:t>2018. 06. 28.</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EE595-822A-4BF9-A533-7BA5F084B751}" type="slidenum">
              <a:rPr lang="hu-HU" smtClean="0"/>
              <a:t>‹#›</a:t>
            </a:fld>
            <a:endParaRPr lang="hu-HU"/>
          </a:p>
        </p:txBody>
      </p:sp>
    </p:spTree>
    <p:extLst>
      <p:ext uri="{BB962C8B-B14F-4D97-AF65-F5344CB8AC3E}">
        <p14:creationId xmlns:p14="http://schemas.microsoft.com/office/powerpoint/2010/main" val="1251287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svg"/><Relationship Id="rId4" Type="http://schemas.openxmlformats.org/officeDocument/2006/relationships/image" Target="../media/image17.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apcsolÃ³dÃ³ kÃ©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467544" y="4581128"/>
            <a:ext cx="6984776" cy="1631216"/>
          </a:xfrm>
          <a:prstGeom prst="rect">
            <a:avLst/>
          </a:prstGeom>
          <a:noFill/>
        </p:spPr>
        <p:txBody>
          <a:bodyPr wrap="square" rtlCol="0">
            <a:spAutoFit/>
          </a:bodyPr>
          <a:lstStyle/>
          <a:p>
            <a:pPr algn="ctr"/>
            <a:r>
              <a:rPr lang="hu-HU" sz="2800" b="1" u="sng" dirty="0">
                <a:solidFill>
                  <a:schemeClr val="bg1"/>
                </a:solidFill>
              </a:rPr>
              <a:t>Gergely </a:t>
            </a:r>
            <a:r>
              <a:rPr lang="hu-HU" sz="2800" b="1" u="sng" dirty="0" err="1">
                <a:solidFill>
                  <a:schemeClr val="bg1"/>
                </a:solidFill>
              </a:rPr>
              <a:t>Wintsche</a:t>
            </a:r>
            <a:r>
              <a:rPr lang="hu-HU" sz="2800" b="1" dirty="0">
                <a:solidFill>
                  <a:schemeClr val="bg1"/>
                </a:solidFill>
              </a:rPr>
              <a:t>, György Emese</a:t>
            </a:r>
          </a:p>
          <a:p>
            <a:pPr algn="ctr"/>
            <a:r>
              <a:rPr lang="hu-HU" sz="2400" dirty="0">
                <a:solidFill>
                  <a:schemeClr val="bg1"/>
                </a:solidFill>
              </a:rPr>
              <a:t>ELTE, </a:t>
            </a:r>
            <a:r>
              <a:rPr lang="hu-HU" sz="2400" dirty="0" err="1">
                <a:solidFill>
                  <a:schemeClr val="bg1"/>
                </a:solidFill>
              </a:rPr>
              <a:t>Faculty</a:t>
            </a:r>
            <a:r>
              <a:rPr lang="hu-HU" sz="2400" dirty="0">
                <a:solidFill>
                  <a:schemeClr val="bg1"/>
                </a:solidFill>
              </a:rPr>
              <a:t> of Science,      </a:t>
            </a:r>
          </a:p>
          <a:p>
            <a:r>
              <a:rPr lang="hu-HU" sz="2400" dirty="0">
                <a:solidFill>
                  <a:schemeClr val="bg1"/>
                </a:solidFill>
              </a:rPr>
              <a:t>            </a:t>
            </a:r>
            <a:r>
              <a:rPr lang="hu-HU" sz="2400" dirty="0" err="1">
                <a:solidFill>
                  <a:schemeClr val="bg1"/>
                </a:solidFill>
              </a:rPr>
              <a:t>Mathematics</a:t>
            </a:r>
            <a:r>
              <a:rPr lang="hu-HU" sz="2400" dirty="0">
                <a:solidFill>
                  <a:schemeClr val="bg1"/>
                </a:solidFill>
              </a:rPr>
              <a:t> </a:t>
            </a:r>
            <a:r>
              <a:rPr lang="hu-HU" sz="2400" smtClean="0">
                <a:solidFill>
                  <a:schemeClr val="bg1"/>
                </a:solidFill>
              </a:rPr>
              <a:t>Teaching</a:t>
            </a:r>
            <a:r>
              <a:rPr lang="hu-HU" sz="2400" dirty="0" smtClean="0">
                <a:solidFill>
                  <a:schemeClr val="bg1"/>
                </a:solidFill>
              </a:rPr>
              <a:t>  </a:t>
            </a:r>
            <a:r>
              <a:rPr lang="hu-HU" sz="2400" dirty="0">
                <a:solidFill>
                  <a:schemeClr val="bg1"/>
                </a:solidFill>
              </a:rPr>
              <a:t>and </a:t>
            </a:r>
          </a:p>
          <a:p>
            <a:r>
              <a:rPr lang="hu-HU" sz="2400" dirty="0">
                <a:solidFill>
                  <a:schemeClr val="bg1"/>
                </a:solidFill>
              </a:rPr>
              <a:t>                    Education </a:t>
            </a:r>
            <a:r>
              <a:rPr lang="hu-HU" sz="2400" dirty="0" smtClean="0">
                <a:solidFill>
                  <a:schemeClr val="bg1"/>
                </a:solidFill>
              </a:rPr>
              <a:t>Centre</a:t>
            </a:r>
            <a:endParaRPr lang="hu-HU" sz="2400" dirty="0">
              <a:solidFill>
                <a:schemeClr val="bg1"/>
              </a:solidFill>
            </a:endParaRPr>
          </a:p>
        </p:txBody>
      </p:sp>
      <p:sp>
        <p:nvSpPr>
          <p:cNvPr id="5" name="Szövegdoboz 4"/>
          <p:cNvSpPr txBox="1"/>
          <p:nvPr/>
        </p:nvSpPr>
        <p:spPr>
          <a:xfrm>
            <a:off x="4355976" y="1106741"/>
            <a:ext cx="4176464" cy="954107"/>
          </a:xfrm>
          <a:prstGeom prst="rect">
            <a:avLst/>
          </a:prstGeom>
          <a:noFill/>
        </p:spPr>
        <p:txBody>
          <a:bodyPr wrap="square" rtlCol="0">
            <a:spAutoFit/>
          </a:bodyPr>
          <a:lstStyle/>
          <a:p>
            <a:pPr algn="ctr"/>
            <a:r>
              <a:rPr lang="hu-HU" sz="2800" dirty="0" smtClean="0">
                <a:solidFill>
                  <a:schemeClr val="bg1"/>
                </a:solidFill>
              </a:rPr>
              <a:t>29 </a:t>
            </a:r>
            <a:r>
              <a:rPr lang="hu-HU" sz="2800" dirty="0">
                <a:solidFill>
                  <a:schemeClr val="bg1"/>
                </a:solidFill>
              </a:rPr>
              <a:t>of </a:t>
            </a:r>
            <a:r>
              <a:rPr lang="hu-HU" sz="2800" dirty="0" err="1">
                <a:solidFill>
                  <a:schemeClr val="bg1"/>
                </a:solidFill>
              </a:rPr>
              <a:t>June</a:t>
            </a:r>
            <a:r>
              <a:rPr lang="hu-HU" sz="2800" dirty="0">
                <a:solidFill>
                  <a:schemeClr val="bg1"/>
                </a:solidFill>
              </a:rPr>
              <a:t>, 2018, </a:t>
            </a:r>
            <a:br>
              <a:rPr lang="hu-HU" sz="2800" dirty="0">
                <a:solidFill>
                  <a:schemeClr val="bg1"/>
                </a:solidFill>
              </a:rPr>
            </a:br>
            <a:r>
              <a:rPr lang="hu-HU" sz="2800" dirty="0">
                <a:solidFill>
                  <a:schemeClr val="bg1"/>
                </a:solidFill>
              </a:rPr>
              <a:t>CADGME, </a:t>
            </a:r>
            <a:r>
              <a:rPr lang="hu-HU" sz="2800" dirty="0" err="1">
                <a:solidFill>
                  <a:schemeClr val="bg1"/>
                </a:solidFill>
              </a:rPr>
              <a:t>Coimbra</a:t>
            </a:r>
            <a:endParaRPr lang="hu-HU" sz="2800" dirty="0">
              <a:solidFill>
                <a:schemeClr val="bg1"/>
              </a:solidFill>
            </a:endParaRPr>
          </a:p>
        </p:txBody>
      </p:sp>
      <p:pic>
        <p:nvPicPr>
          <p:cNvPr id="9" name="Kép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8333" y="4916200"/>
            <a:ext cx="1296144" cy="1296144"/>
          </a:xfrm>
          <a:prstGeom prst="rect">
            <a:avLst/>
          </a:prstGeom>
        </p:spPr>
      </p:pic>
      <p:sp>
        <p:nvSpPr>
          <p:cNvPr id="2" name="Cím 1"/>
          <p:cNvSpPr>
            <a:spLocks noGrp="1"/>
          </p:cNvSpPr>
          <p:nvPr>
            <p:ph type="ctrTitle"/>
          </p:nvPr>
        </p:nvSpPr>
        <p:spPr>
          <a:xfrm>
            <a:off x="179512" y="2876774"/>
            <a:ext cx="7556376" cy="1104451"/>
          </a:xfrm>
        </p:spPr>
        <p:txBody>
          <a:bodyPr>
            <a:normAutofit fontScale="90000"/>
          </a:bodyPr>
          <a:lstStyle/>
          <a:p>
            <a:r>
              <a:rPr lang="en-GB" b="1" dirty="0"/>
              <a:t>The Changing Usage of Teaching Tools in Hungary</a:t>
            </a:r>
            <a:endParaRPr lang="hu-HU" b="1" dirty="0"/>
          </a:p>
        </p:txBody>
      </p:sp>
      <p:pic>
        <p:nvPicPr>
          <p:cNvPr id="1028" name="Picture 4" descr="Image result for University of Coimbra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5833" y="44624"/>
            <a:ext cx="1676047"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552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b="1" dirty="0">
                <a:solidFill>
                  <a:srgbClr val="C00000"/>
                </a:solidFill>
              </a:rPr>
              <a:t>PISA </a:t>
            </a:r>
            <a:r>
              <a:rPr lang="hu-HU" b="1" dirty="0" err="1" smtClean="0">
                <a:solidFill>
                  <a:srgbClr val="C00000"/>
                </a:solidFill>
              </a:rPr>
              <a:t>results</a:t>
            </a:r>
            <a:r>
              <a:rPr lang="hu-HU" b="1" dirty="0" smtClean="0">
                <a:solidFill>
                  <a:srgbClr val="C00000"/>
                </a:solidFill>
              </a:rPr>
              <a:t> </a:t>
            </a:r>
            <a:r>
              <a:rPr lang="hu-HU" b="1" dirty="0">
                <a:solidFill>
                  <a:srgbClr val="C00000"/>
                </a:solidFill>
              </a:rPr>
              <a:t>in Hungary</a:t>
            </a:r>
          </a:p>
        </p:txBody>
      </p:sp>
      <p:pic>
        <p:nvPicPr>
          <p:cNvPr id="7" name="Picture 2" descr="screen-shot-2016-12-07-at-1-46-28-am">
            <a:extLst>
              <a:ext uri="{FF2B5EF4-FFF2-40B4-BE49-F238E27FC236}">
                <a16:creationId xmlns:a16="http://schemas.microsoft.com/office/drawing/2014/main" id="{B72906DF-22A8-465E-B363-201409283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7638"/>
            <a:ext cx="9121249" cy="519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300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18000" r="-18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b="1" dirty="0" err="1" smtClean="0">
                <a:solidFill>
                  <a:srgbClr val="C00000"/>
                </a:solidFill>
              </a:rPr>
              <a:t>Our</a:t>
            </a:r>
            <a:r>
              <a:rPr lang="hu-HU" b="1" dirty="0" smtClean="0">
                <a:solidFill>
                  <a:srgbClr val="C00000"/>
                </a:solidFill>
              </a:rPr>
              <a:t> </a:t>
            </a:r>
            <a:r>
              <a:rPr lang="hu-HU" b="1" dirty="0">
                <a:solidFill>
                  <a:srgbClr val="C00000"/>
                </a:solidFill>
              </a:rPr>
              <a:t>Basic </a:t>
            </a:r>
            <a:r>
              <a:rPr lang="hu-HU" b="1" dirty="0" err="1">
                <a:solidFill>
                  <a:srgbClr val="C00000"/>
                </a:solidFill>
              </a:rPr>
              <a:t>Question</a:t>
            </a:r>
            <a:endParaRPr lang="hu-HU" b="1" dirty="0">
              <a:solidFill>
                <a:srgbClr val="C00000"/>
              </a:solidFill>
            </a:endParaRPr>
          </a:p>
        </p:txBody>
      </p:sp>
      <p:sp>
        <p:nvSpPr>
          <p:cNvPr id="3" name="Tartalom helye 2"/>
          <p:cNvSpPr>
            <a:spLocks noGrp="1"/>
          </p:cNvSpPr>
          <p:nvPr>
            <p:ph idx="1"/>
          </p:nvPr>
        </p:nvSpPr>
        <p:spPr>
          <a:xfrm>
            <a:off x="323528" y="1600200"/>
            <a:ext cx="8820472" cy="4525963"/>
          </a:xfrm>
        </p:spPr>
        <p:txBody>
          <a:bodyPr>
            <a:noAutofit/>
          </a:bodyPr>
          <a:lstStyle/>
          <a:p>
            <a:pPr marL="0" indent="0">
              <a:buNone/>
            </a:pPr>
            <a:r>
              <a:rPr lang="hu-HU" dirty="0" err="1"/>
              <a:t>Are</a:t>
            </a:r>
            <a:r>
              <a:rPr lang="hu-HU" dirty="0"/>
              <a:t> </a:t>
            </a:r>
            <a:r>
              <a:rPr lang="hu-HU" dirty="0" err="1"/>
              <a:t>there</a:t>
            </a:r>
            <a:r>
              <a:rPr lang="hu-HU" dirty="0"/>
              <a:t> </a:t>
            </a:r>
            <a:r>
              <a:rPr lang="hu-HU" dirty="0" err="1"/>
              <a:t>any</a:t>
            </a:r>
            <a:r>
              <a:rPr lang="hu-HU" dirty="0"/>
              <a:t> </a:t>
            </a:r>
            <a:r>
              <a:rPr lang="hu-HU" dirty="0" err="1"/>
              <a:t>changes</a:t>
            </a:r>
            <a:r>
              <a:rPr lang="hu-HU" dirty="0"/>
              <a:t> in </a:t>
            </a:r>
            <a:r>
              <a:rPr lang="hu-HU" dirty="0" err="1"/>
              <a:t>the</a:t>
            </a:r>
            <a:r>
              <a:rPr lang="hu-HU" dirty="0"/>
              <a:t> </a:t>
            </a:r>
            <a:r>
              <a:rPr lang="hu-HU" dirty="0" err="1"/>
              <a:t>practice</a:t>
            </a:r>
            <a:r>
              <a:rPr lang="hu-HU" dirty="0"/>
              <a:t> of </a:t>
            </a:r>
            <a:r>
              <a:rPr lang="hu-HU" dirty="0" err="1"/>
              <a:t>the</a:t>
            </a:r>
            <a:r>
              <a:rPr lang="hu-HU" dirty="0"/>
              <a:t> </a:t>
            </a:r>
            <a:r>
              <a:rPr lang="hu-HU" dirty="0" err="1"/>
              <a:t>teachers</a:t>
            </a:r>
            <a:r>
              <a:rPr lang="hu-HU" dirty="0"/>
              <a:t> </a:t>
            </a:r>
            <a:r>
              <a:rPr lang="hu-HU" dirty="0" err="1"/>
              <a:t>using</a:t>
            </a:r>
            <a:r>
              <a:rPr lang="hu-HU" dirty="0"/>
              <a:t> </a:t>
            </a:r>
            <a:r>
              <a:rPr lang="hu-HU" dirty="0" err="1"/>
              <a:t>traditional</a:t>
            </a:r>
            <a:r>
              <a:rPr lang="hu-HU" dirty="0"/>
              <a:t> and </a:t>
            </a:r>
            <a:r>
              <a:rPr lang="hu-HU" dirty="0" err="1"/>
              <a:t>other</a:t>
            </a:r>
            <a:r>
              <a:rPr lang="hu-HU" dirty="0"/>
              <a:t> </a:t>
            </a:r>
            <a:r>
              <a:rPr lang="hu-HU" dirty="0" err="1"/>
              <a:t>teaching</a:t>
            </a:r>
            <a:r>
              <a:rPr lang="hu-HU" dirty="0"/>
              <a:t> </a:t>
            </a:r>
            <a:r>
              <a:rPr lang="hu-HU" dirty="0" err="1"/>
              <a:t>tools</a:t>
            </a:r>
            <a:r>
              <a:rPr lang="hu-HU" dirty="0"/>
              <a:t>?</a:t>
            </a:r>
          </a:p>
          <a:p>
            <a:pPr marL="0" indent="0">
              <a:buNone/>
            </a:pPr>
            <a:endParaRPr lang="hu-HU" dirty="0"/>
          </a:p>
          <a:p>
            <a:pPr marL="0" indent="0">
              <a:buNone/>
            </a:pPr>
            <a:r>
              <a:rPr lang="hu-HU" dirty="0"/>
              <a:t>Is </a:t>
            </a:r>
            <a:r>
              <a:rPr lang="hu-HU" dirty="0" err="1"/>
              <a:t>it</a:t>
            </a:r>
            <a:r>
              <a:rPr lang="hu-HU" dirty="0"/>
              <a:t> </a:t>
            </a:r>
            <a:r>
              <a:rPr lang="hu-HU" dirty="0" err="1"/>
              <a:t>measurable</a:t>
            </a:r>
            <a:r>
              <a:rPr lang="hu-HU" dirty="0"/>
              <a:t>?</a:t>
            </a:r>
          </a:p>
          <a:p>
            <a:pPr marL="0" indent="0">
              <a:buNone/>
            </a:pPr>
            <a:endParaRPr lang="hu-HU" dirty="0"/>
          </a:p>
          <a:p>
            <a:pPr marL="0" indent="0">
              <a:buNone/>
            </a:pPr>
            <a:r>
              <a:rPr lang="hu-HU" dirty="0" err="1"/>
              <a:t>We</a:t>
            </a:r>
            <a:r>
              <a:rPr lang="hu-HU" dirty="0"/>
              <a:t> </a:t>
            </a:r>
            <a:r>
              <a:rPr lang="hu-HU" dirty="0" err="1"/>
              <a:t>created</a:t>
            </a:r>
            <a:r>
              <a:rPr lang="hu-HU" dirty="0"/>
              <a:t> a </a:t>
            </a:r>
            <a:r>
              <a:rPr lang="hu-HU" dirty="0" err="1"/>
              <a:t>questionnaire</a:t>
            </a:r>
            <a:r>
              <a:rPr lang="hu-HU" dirty="0"/>
              <a:t>.</a:t>
            </a:r>
          </a:p>
        </p:txBody>
      </p:sp>
    </p:spTree>
    <p:extLst>
      <p:ext uri="{BB962C8B-B14F-4D97-AF65-F5344CB8AC3E}">
        <p14:creationId xmlns:p14="http://schemas.microsoft.com/office/powerpoint/2010/main" val="670586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000" b="-3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b="1" dirty="0">
                <a:solidFill>
                  <a:srgbClr val="C00000"/>
                </a:solidFill>
              </a:rPr>
              <a:t>The </a:t>
            </a:r>
            <a:r>
              <a:rPr lang="hu-HU" b="1" dirty="0" err="1" smtClean="0">
                <a:solidFill>
                  <a:srgbClr val="C00000"/>
                </a:solidFill>
              </a:rPr>
              <a:t>questionaire</a:t>
            </a:r>
            <a:endParaRPr lang="hu-HU" b="1" dirty="0">
              <a:solidFill>
                <a:srgbClr val="C00000"/>
              </a:solidFill>
            </a:endParaRPr>
          </a:p>
        </p:txBody>
      </p:sp>
      <p:sp>
        <p:nvSpPr>
          <p:cNvPr id="3" name="Tartalom helye 2"/>
          <p:cNvSpPr>
            <a:spLocks noGrp="1"/>
          </p:cNvSpPr>
          <p:nvPr>
            <p:ph idx="1"/>
          </p:nvPr>
        </p:nvSpPr>
        <p:spPr>
          <a:xfrm>
            <a:off x="323528" y="1600200"/>
            <a:ext cx="8820472" cy="4525963"/>
          </a:xfrm>
        </p:spPr>
        <p:txBody>
          <a:bodyPr>
            <a:noAutofit/>
          </a:bodyPr>
          <a:lstStyle/>
          <a:p>
            <a:endParaRPr lang="hu-HU" dirty="0"/>
          </a:p>
          <a:p>
            <a:r>
              <a:rPr lang="en-US" dirty="0"/>
              <a:t>1. Which grade do you teach? </a:t>
            </a:r>
            <a:endParaRPr lang="hu-HU" dirty="0"/>
          </a:p>
          <a:p>
            <a:pPr marL="0" indent="0">
              <a:buNone/>
            </a:pPr>
            <a:r>
              <a:rPr lang="hu-HU" dirty="0"/>
              <a:t>        </a:t>
            </a:r>
            <a:r>
              <a:rPr lang="en-US" dirty="0"/>
              <a:t>(You can mark more options.) </a:t>
            </a:r>
          </a:p>
          <a:p>
            <a:r>
              <a:rPr lang="hu-HU" dirty="0"/>
              <a:t>2. </a:t>
            </a:r>
            <a:r>
              <a:rPr lang="hu-HU" dirty="0" err="1" smtClean="0"/>
              <a:t>Age</a:t>
            </a:r>
            <a:r>
              <a:rPr lang="hu-HU" dirty="0" smtClean="0"/>
              <a:t> </a:t>
            </a:r>
            <a:endParaRPr lang="hu-HU" dirty="0"/>
          </a:p>
          <a:p>
            <a:r>
              <a:rPr lang="hu-HU" dirty="0"/>
              <a:t>3. </a:t>
            </a:r>
            <a:r>
              <a:rPr lang="hu-HU" dirty="0" err="1"/>
              <a:t>Gender</a:t>
            </a:r>
            <a:r>
              <a:rPr lang="hu-HU" dirty="0"/>
              <a:t> </a:t>
            </a:r>
          </a:p>
          <a:p>
            <a:r>
              <a:rPr lang="en-US" dirty="0"/>
              <a:t>4. How many years do you teach </a:t>
            </a:r>
            <a:r>
              <a:rPr lang="en-US" dirty="0" err="1"/>
              <a:t>maths</a:t>
            </a:r>
            <a:r>
              <a:rPr lang="en-US" dirty="0"/>
              <a:t>?</a:t>
            </a:r>
            <a:endParaRPr lang="hu-HU" dirty="0"/>
          </a:p>
        </p:txBody>
      </p:sp>
    </p:spTree>
    <p:extLst>
      <p:ext uri="{BB962C8B-B14F-4D97-AF65-F5344CB8AC3E}">
        <p14:creationId xmlns:p14="http://schemas.microsoft.com/office/powerpoint/2010/main" val="898739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6000" b="-26000"/>
          </a:stretch>
        </a:blip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251520" y="973778"/>
            <a:ext cx="8640960" cy="5179714"/>
          </a:xfrm>
        </p:spPr>
        <p:txBody>
          <a:bodyPr>
            <a:normAutofit fontScale="92500" lnSpcReduction="10000"/>
          </a:bodyPr>
          <a:lstStyle/>
          <a:p>
            <a:r>
              <a:rPr lang="hu-HU" dirty="0" err="1"/>
              <a:t>Lined</a:t>
            </a:r>
            <a:r>
              <a:rPr lang="hu-HU" dirty="0"/>
              <a:t> </a:t>
            </a:r>
            <a:r>
              <a:rPr lang="hu-HU" dirty="0" err="1"/>
              <a:t>blackboard</a:t>
            </a:r>
            <a:r>
              <a:rPr lang="hu-HU" dirty="0"/>
              <a:t> </a:t>
            </a:r>
          </a:p>
          <a:p>
            <a:r>
              <a:rPr lang="hu-HU" dirty="0" err="1" smtClean="0"/>
              <a:t>Tiled</a:t>
            </a:r>
            <a:r>
              <a:rPr lang="hu-HU" dirty="0" smtClean="0"/>
              <a:t> </a:t>
            </a:r>
            <a:r>
              <a:rPr lang="hu-HU" dirty="0" err="1"/>
              <a:t>blackboard</a:t>
            </a:r>
            <a:r>
              <a:rPr lang="hu-HU" dirty="0"/>
              <a:t> </a:t>
            </a:r>
          </a:p>
          <a:p>
            <a:r>
              <a:rPr lang="hu-HU" dirty="0" err="1"/>
              <a:t>Magnetic</a:t>
            </a:r>
            <a:r>
              <a:rPr lang="hu-HU" dirty="0"/>
              <a:t> </a:t>
            </a:r>
            <a:r>
              <a:rPr lang="hu-HU" dirty="0" err="1"/>
              <a:t>board</a:t>
            </a:r>
            <a:r>
              <a:rPr lang="hu-HU" dirty="0"/>
              <a:t> </a:t>
            </a:r>
          </a:p>
          <a:p>
            <a:r>
              <a:rPr lang="en-US" dirty="0"/>
              <a:t>Printed tables and drawings on the wall </a:t>
            </a:r>
            <a:endParaRPr lang="hu-HU" dirty="0"/>
          </a:p>
          <a:p>
            <a:pPr marL="2160000" indent="0">
              <a:buNone/>
            </a:pPr>
            <a:r>
              <a:rPr lang="hu-HU" sz="3600" b="1" dirty="0" err="1"/>
              <a:t>Possible</a:t>
            </a:r>
            <a:r>
              <a:rPr lang="hu-HU" sz="3600" b="1" dirty="0"/>
              <a:t> </a:t>
            </a:r>
            <a:r>
              <a:rPr lang="hu-HU" sz="3600" b="1" dirty="0" err="1"/>
              <a:t>answers</a:t>
            </a:r>
            <a:endParaRPr lang="hu-HU" sz="3600" b="1" dirty="0"/>
          </a:p>
          <a:p>
            <a:pPr marL="2160000"/>
            <a:r>
              <a:rPr lang="en-US" dirty="0"/>
              <a:t>Not in school, and I did not use it </a:t>
            </a:r>
          </a:p>
          <a:p>
            <a:pPr marL="2160000"/>
            <a:r>
              <a:rPr lang="en-US" dirty="0"/>
              <a:t>We have in school, but I did not use it </a:t>
            </a:r>
          </a:p>
          <a:p>
            <a:pPr marL="2160000"/>
            <a:r>
              <a:rPr lang="en-US" dirty="0" smtClean="0"/>
              <a:t>Not </a:t>
            </a:r>
            <a:r>
              <a:rPr lang="en-US" dirty="0"/>
              <a:t>in school, but I used it </a:t>
            </a:r>
          </a:p>
          <a:p>
            <a:pPr marL="2160000"/>
            <a:r>
              <a:rPr lang="en-US" dirty="0" smtClean="0"/>
              <a:t>We </a:t>
            </a:r>
            <a:r>
              <a:rPr lang="en-US" dirty="0"/>
              <a:t>have in school and I used it </a:t>
            </a:r>
          </a:p>
          <a:p>
            <a:pPr marL="2160000"/>
            <a:r>
              <a:rPr lang="hu-HU" dirty="0"/>
              <a:t>The </a:t>
            </a:r>
            <a:r>
              <a:rPr lang="hu-HU" dirty="0" err="1"/>
              <a:t>kids</a:t>
            </a:r>
            <a:r>
              <a:rPr lang="hu-HU" dirty="0"/>
              <a:t> </a:t>
            </a:r>
            <a:r>
              <a:rPr lang="hu-HU" dirty="0" err="1"/>
              <a:t>used</a:t>
            </a:r>
            <a:r>
              <a:rPr lang="hu-HU" dirty="0"/>
              <a:t> </a:t>
            </a:r>
            <a:r>
              <a:rPr lang="hu-HU" dirty="0" err="1"/>
              <a:t>it</a:t>
            </a:r>
            <a:r>
              <a:rPr lang="hu-HU" dirty="0"/>
              <a:t> </a:t>
            </a:r>
            <a:endParaRPr lang="hu-HU" sz="4400" b="1" dirty="0"/>
          </a:p>
        </p:txBody>
      </p:sp>
      <p:sp>
        <p:nvSpPr>
          <p:cNvPr id="4" name="Cím 1">
            <a:extLst>
              <a:ext uri="{FF2B5EF4-FFF2-40B4-BE49-F238E27FC236}">
                <a16:creationId xmlns:a16="http://schemas.microsoft.com/office/drawing/2014/main" id="{982812EA-6CE1-4366-A1E3-003E16553F09}"/>
              </a:ext>
            </a:extLst>
          </p:cNvPr>
          <p:cNvSpPr>
            <a:spLocks noGrp="1"/>
          </p:cNvSpPr>
          <p:nvPr>
            <p:ph type="title"/>
          </p:nvPr>
        </p:nvSpPr>
        <p:spPr>
          <a:xfrm>
            <a:off x="457200" y="274638"/>
            <a:ext cx="8229600" cy="706090"/>
          </a:xfrm>
        </p:spPr>
        <p:txBody>
          <a:bodyPr>
            <a:normAutofit fontScale="90000"/>
          </a:bodyPr>
          <a:lstStyle/>
          <a:p>
            <a:r>
              <a:rPr lang="hu-HU" b="1" dirty="0">
                <a:solidFill>
                  <a:srgbClr val="C00000"/>
                </a:solidFill>
              </a:rPr>
              <a:t>5-14. </a:t>
            </a:r>
            <a:r>
              <a:rPr lang="hu-HU" b="1" dirty="0" err="1">
                <a:solidFill>
                  <a:srgbClr val="C00000"/>
                </a:solidFill>
              </a:rPr>
              <a:t>Using</a:t>
            </a:r>
            <a:r>
              <a:rPr lang="hu-HU" b="1" dirty="0">
                <a:solidFill>
                  <a:srgbClr val="C00000"/>
                </a:solidFill>
              </a:rPr>
              <a:t> of </a:t>
            </a:r>
            <a:r>
              <a:rPr lang="hu-HU" b="1" dirty="0" err="1">
                <a:solidFill>
                  <a:srgbClr val="C00000"/>
                </a:solidFill>
              </a:rPr>
              <a:t>tools</a:t>
            </a:r>
            <a:r>
              <a:rPr lang="hu-HU" b="1" dirty="0">
                <a:solidFill>
                  <a:srgbClr val="C00000"/>
                </a:solidFill>
              </a:rPr>
              <a:t> </a:t>
            </a:r>
          </a:p>
        </p:txBody>
      </p:sp>
    </p:spTree>
    <p:extLst>
      <p:ext uri="{BB962C8B-B14F-4D97-AF65-F5344CB8AC3E}">
        <p14:creationId xmlns:p14="http://schemas.microsoft.com/office/powerpoint/2010/main" val="3906760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9000" r="-9000"/>
          </a:stretch>
        </a:blip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323528" y="404664"/>
            <a:ext cx="8640960" cy="6192688"/>
          </a:xfrm>
        </p:spPr>
        <p:txBody>
          <a:bodyPr>
            <a:normAutofit/>
          </a:bodyPr>
          <a:lstStyle/>
          <a:p>
            <a:pPr marL="0" indent="0">
              <a:buNone/>
            </a:pPr>
            <a:r>
              <a:rPr lang="hu-HU" dirty="0"/>
              <a:t>6. </a:t>
            </a:r>
            <a:r>
              <a:rPr lang="hu-HU" dirty="0" err="1"/>
              <a:t>Devices</a:t>
            </a:r>
            <a:r>
              <a:rPr lang="hu-HU" dirty="0"/>
              <a:t>, </a:t>
            </a:r>
            <a:r>
              <a:rPr lang="hu-HU" dirty="0" err="1"/>
              <a:t>tablebars</a:t>
            </a:r>
            <a:r>
              <a:rPr lang="hu-HU" dirty="0"/>
              <a:t>, </a:t>
            </a:r>
            <a:r>
              <a:rPr lang="hu-HU" dirty="0" err="1"/>
              <a:t>table</a:t>
            </a:r>
            <a:r>
              <a:rPr lang="hu-HU" dirty="0"/>
              <a:t> </a:t>
            </a:r>
            <a:r>
              <a:rPr lang="hu-HU" dirty="0" err="1"/>
              <a:t>rulers</a:t>
            </a:r>
            <a:r>
              <a:rPr lang="hu-HU" dirty="0"/>
              <a:t> </a:t>
            </a:r>
          </a:p>
          <a:p>
            <a:endParaRPr lang="hu-HU" dirty="0"/>
          </a:p>
          <a:p>
            <a:r>
              <a:rPr lang="hu-HU" dirty="0" err="1"/>
              <a:t>Measuring</a:t>
            </a:r>
            <a:r>
              <a:rPr lang="hu-HU" dirty="0"/>
              <a:t> </a:t>
            </a:r>
            <a:r>
              <a:rPr lang="hu-HU" dirty="0" err="1"/>
              <a:t>rods</a:t>
            </a:r>
            <a:r>
              <a:rPr lang="hu-HU" dirty="0"/>
              <a:t>, </a:t>
            </a:r>
            <a:r>
              <a:rPr lang="hu-HU" dirty="0" err="1" smtClean="0"/>
              <a:t>metering</a:t>
            </a:r>
            <a:r>
              <a:rPr lang="hu-HU" dirty="0" smtClean="0"/>
              <a:t> </a:t>
            </a:r>
            <a:r>
              <a:rPr lang="hu-HU" dirty="0" err="1"/>
              <a:t>devices</a:t>
            </a:r>
            <a:r>
              <a:rPr lang="hu-HU" dirty="0"/>
              <a:t> </a:t>
            </a:r>
          </a:p>
          <a:p>
            <a:r>
              <a:rPr lang="hu-HU" dirty="0" err="1"/>
              <a:t>Weights</a:t>
            </a:r>
            <a:r>
              <a:rPr lang="hu-HU" dirty="0"/>
              <a:t>, </a:t>
            </a:r>
            <a:r>
              <a:rPr lang="hu-HU" dirty="0" err="1"/>
              <a:t>weighing</a:t>
            </a:r>
            <a:r>
              <a:rPr lang="hu-HU" dirty="0"/>
              <a:t> </a:t>
            </a:r>
            <a:r>
              <a:rPr lang="hu-HU" dirty="0" err="1"/>
              <a:t>instruments</a:t>
            </a:r>
            <a:r>
              <a:rPr lang="hu-HU" dirty="0"/>
              <a:t> </a:t>
            </a:r>
          </a:p>
          <a:p>
            <a:r>
              <a:rPr lang="en-US" dirty="0"/>
              <a:t>Measuring pots, volume measuring devices </a:t>
            </a:r>
          </a:p>
          <a:p>
            <a:r>
              <a:rPr lang="hu-HU" dirty="0" err="1"/>
              <a:t>Clock</a:t>
            </a:r>
            <a:r>
              <a:rPr lang="hu-HU" dirty="0"/>
              <a:t>, </a:t>
            </a:r>
            <a:r>
              <a:rPr lang="hu-HU" dirty="0" err="1"/>
              <a:t>timing</a:t>
            </a:r>
            <a:r>
              <a:rPr lang="hu-HU" dirty="0"/>
              <a:t> </a:t>
            </a:r>
            <a:r>
              <a:rPr lang="hu-HU" dirty="0" err="1"/>
              <a:t>devices</a:t>
            </a:r>
            <a:r>
              <a:rPr lang="hu-HU" dirty="0"/>
              <a:t> </a:t>
            </a:r>
            <a:endParaRPr lang="hu-HU" sz="4400" b="1" dirty="0"/>
          </a:p>
        </p:txBody>
      </p:sp>
    </p:spTree>
    <p:extLst>
      <p:ext uri="{BB962C8B-B14F-4D97-AF65-F5344CB8AC3E}">
        <p14:creationId xmlns:p14="http://schemas.microsoft.com/office/powerpoint/2010/main" val="356898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3000" r="-3000"/>
          </a:stretch>
        </a:blip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323528" y="404664"/>
            <a:ext cx="8640960" cy="6192688"/>
          </a:xfrm>
        </p:spPr>
        <p:txBody>
          <a:bodyPr>
            <a:normAutofit/>
          </a:bodyPr>
          <a:lstStyle/>
          <a:p>
            <a:pPr marL="0" indent="0">
              <a:buNone/>
            </a:pPr>
            <a:r>
              <a:rPr lang="hu-HU" dirty="0"/>
              <a:t>7. </a:t>
            </a:r>
            <a:r>
              <a:rPr lang="hu-HU" dirty="0" err="1"/>
              <a:t>Dice</a:t>
            </a:r>
            <a:r>
              <a:rPr lang="hu-HU" dirty="0"/>
              <a:t>, </a:t>
            </a:r>
            <a:r>
              <a:rPr lang="hu-HU" dirty="0" err="1"/>
              <a:t>Dominoes</a:t>
            </a:r>
            <a:r>
              <a:rPr lang="hu-HU" dirty="0"/>
              <a:t> </a:t>
            </a:r>
          </a:p>
          <a:p>
            <a:r>
              <a:rPr lang="en-US" dirty="0"/>
              <a:t>Geometric illustrative bodies (</a:t>
            </a:r>
            <a:r>
              <a:rPr lang="en-US" dirty="0" err="1" smtClean="0"/>
              <a:t>eg</a:t>
            </a:r>
            <a:r>
              <a:rPr lang="hu-HU" dirty="0" smtClean="0"/>
              <a:t>.</a:t>
            </a:r>
            <a:r>
              <a:rPr lang="en-US" dirty="0" smtClean="0"/>
              <a:t> </a:t>
            </a:r>
            <a:r>
              <a:rPr lang="en-US" dirty="0"/>
              <a:t>cubes, bricks, cones, ..) </a:t>
            </a:r>
          </a:p>
          <a:p>
            <a:r>
              <a:rPr lang="hu-HU" dirty="0" err="1"/>
              <a:t>Scales</a:t>
            </a:r>
            <a:r>
              <a:rPr lang="hu-HU" dirty="0"/>
              <a:t> </a:t>
            </a:r>
            <a:r>
              <a:rPr lang="hu-HU" dirty="0" err="1"/>
              <a:t>for</a:t>
            </a:r>
            <a:r>
              <a:rPr lang="hu-HU" dirty="0"/>
              <a:t> </a:t>
            </a:r>
            <a:r>
              <a:rPr lang="hu-HU" dirty="0" err="1"/>
              <a:t>teaching</a:t>
            </a:r>
            <a:r>
              <a:rPr lang="hu-HU" dirty="0"/>
              <a:t> </a:t>
            </a:r>
            <a:r>
              <a:rPr lang="hu-HU" dirty="0" err="1"/>
              <a:t>equations</a:t>
            </a:r>
            <a:r>
              <a:rPr lang="hu-HU" dirty="0"/>
              <a:t> </a:t>
            </a:r>
            <a:endParaRPr lang="hu-HU" sz="4400" b="1" dirty="0"/>
          </a:p>
        </p:txBody>
      </p:sp>
      <p:pic>
        <p:nvPicPr>
          <p:cNvPr id="4" name="Kép 3">
            <a:extLst>
              <a:ext uri="{FF2B5EF4-FFF2-40B4-BE49-F238E27FC236}">
                <a16:creationId xmlns:a16="http://schemas.microsoft.com/office/drawing/2014/main" id="{7FF2511E-3556-4EF9-AE34-7B445A680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5" y="4219575"/>
            <a:ext cx="4143375" cy="2638425"/>
          </a:xfrm>
          <a:prstGeom prst="rect">
            <a:avLst/>
          </a:prstGeom>
        </p:spPr>
      </p:pic>
    </p:spTree>
    <p:extLst>
      <p:ext uri="{BB962C8B-B14F-4D97-AF65-F5344CB8AC3E}">
        <p14:creationId xmlns:p14="http://schemas.microsoft.com/office/powerpoint/2010/main" val="238571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6000" r="-6000"/>
          </a:stretch>
        </a:blipFill>
        <a:effectLst/>
      </p:bgPr>
    </p:bg>
    <p:spTree>
      <p:nvGrpSpPr>
        <p:cNvPr id="1" name=""/>
        <p:cNvGrpSpPr/>
        <p:nvPr/>
      </p:nvGrpSpPr>
      <p:grpSpPr>
        <a:xfrm>
          <a:off x="0" y="0"/>
          <a:ext cx="0" cy="0"/>
          <a:chOff x="0" y="0"/>
          <a:chExt cx="0" cy="0"/>
        </a:xfrm>
      </p:grpSpPr>
      <p:sp>
        <p:nvSpPr>
          <p:cNvPr id="8" name="Tartalom helye 2">
            <a:extLst>
              <a:ext uri="{FF2B5EF4-FFF2-40B4-BE49-F238E27FC236}">
                <a16:creationId xmlns:a16="http://schemas.microsoft.com/office/drawing/2014/main" id="{EC587B10-0F97-401C-8D08-2DC5F9A5FAAC}"/>
              </a:ext>
            </a:extLst>
          </p:cNvPr>
          <p:cNvSpPr>
            <a:spLocks noGrp="1"/>
          </p:cNvSpPr>
          <p:nvPr>
            <p:ph idx="1"/>
          </p:nvPr>
        </p:nvSpPr>
        <p:spPr>
          <a:xfrm>
            <a:off x="323528" y="404664"/>
            <a:ext cx="8640960" cy="6192688"/>
          </a:xfrm>
        </p:spPr>
        <p:txBody>
          <a:bodyPr>
            <a:normAutofit/>
          </a:bodyPr>
          <a:lstStyle/>
          <a:p>
            <a:pPr marL="0" indent="0">
              <a:buNone/>
            </a:pPr>
            <a:r>
              <a:rPr lang="hu-HU" dirty="0"/>
              <a:t>8. </a:t>
            </a:r>
            <a:r>
              <a:rPr lang="hu-HU" dirty="0" err="1"/>
              <a:t>Cuisenaire</a:t>
            </a:r>
            <a:r>
              <a:rPr lang="hu-HU" dirty="0"/>
              <a:t> </a:t>
            </a:r>
            <a:r>
              <a:rPr lang="hu-HU" dirty="0" err="1"/>
              <a:t>Rods</a:t>
            </a:r>
            <a:r>
              <a:rPr lang="hu-HU" dirty="0"/>
              <a:t> </a:t>
            </a:r>
            <a:r>
              <a:rPr lang="hu-HU" dirty="0" smtClean="0"/>
              <a:t>(</a:t>
            </a:r>
            <a:r>
              <a:rPr lang="hu-HU" dirty="0" err="1" smtClean="0"/>
              <a:t>Color</a:t>
            </a:r>
            <a:r>
              <a:rPr lang="hu-HU" dirty="0" smtClean="0"/>
              <a:t> </a:t>
            </a:r>
            <a:r>
              <a:rPr lang="hu-HU" dirty="0" err="1" smtClean="0"/>
              <a:t>rods</a:t>
            </a:r>
            <a:r>
              <a:rPr lang="hu-HU" dirty="0" smtClean="0"/>
              <a:t>)</a:t>
            </a:r>
            <a:endParaRPr lang="hu-HU" dirty="0"/>
          </a:p>
          <a:p>
            <a:pPr marL="0" indent="0">
              <a:buNone/>
            </a:pPr>
            <a:endParaRPr lang="hu-HU" dirty="0" smtClean="0"/>
          </a:p>
          <a:p>
            <a:pPr marL="0" indent="0">
              <a:buNone/>
            </a:pPr>
            <a:endParaRPr lang="hu-HU" dirty="0"/>
          </a:p>
          <a:p>
            <a:pPr marL="0" indent="0">
              <a:buNone/>
            </a:pPr>
            <a:endParaRPr lang="hu-HU" dirty="0" smtClean="0"/>
          </a:p>
          <a:p>
            <a:pPr marL="0" indent="0">
              <a:buNone/>
            </a:pPr>
            <a:r>
              <a:rPr lang="hu-HU" dirty="0" smtClean="0"/>
              <a:t>9</a:t>
            </a:r>
            <a:r>
              <a:rPr lang="hu-HU" dirty="0"/>
              <a:t>. </a:t>
            </a:r>
            <a:r>
              <a:rPr lang="hu-HU" dirty="0" err="1"/>
              <a:t>Logical</a:t>
            </a:r>
            <a:r>
              <a:rPr lang="hu-HU" dirty="0"/>
              <a:t> Kit </a:t>
            </a:r>
          </a:p>
          <a:p>
            <a:pPr marL="0" indent="0">
              <a:buNone/>
            </a:pPr>
            <a:endParaRPr lang="hu-HU" dirty="0" smtClean="0"/>
          </a:p>
          <a:p>
            <a:pPr marL="0" indent="0">
              <a:buNone/>
            </a:pPr>
            <a:endParaRPr lang="hu-HU" dirty="0"/>
          </a:p>
          <a:p>
            <a:pPr marL="0" indent="0">
              <a:buNone/>
            </a:pPr>
            <a:endParaRPr lang="hu-HU" dirty="0" smtClean="0"/>
          </a:p>
          <a:p>
            <a:pPr marL="0" indent="0">
              <a:buNone/>
            </a:pPr>
            <a:r>
              <a:rPr lang="hu-HU" dirty="0" smtClean="0"/>
              <a:t>10</a:t>
            </a:r>
            <a:r>
              <a:rPr lang="hu-HU" dirty="0"/>
              <a:t>. </a:t>
            </a:r>
            <a:r>
              <a:rPr lang="hu-HU" dirty="0" err="1" smtClean="0"/>
              <a:t>Geoboard</a:t>
            </a:r>
            <a:r>
              <a:rPr lang="hu-HU" dirty="0" smtClean="0"/>
              <a:t> </a:t>
            </a:r>
            <a:endParaRPr lang="hu-HU" dirty="0"/>
          </a:p>
          <a:p>
            <a:pPr marL="0" indent="0">
              <a:buNone/>
            </a:pPr>
            <a:r>
              <a:rPr lang="hu-HU" dirty="0" smtClean="0">
                <a:solidFill>
                  <a:srgbClr val="FF0000"/>
                </a:solidFill>
              </a:rPr>
              <a:t> </a:t>
            </a:r>
            <a:endParaRPr lang="hu-HU" sz="4400" b="1" dirty="0">
              <a:solidFill>
                <a:srgbClr val="FF0000"/>
              </a:solidFill>
            </a:endParaRPr>
          </a:p>
        </p:txBody>
      </p:sp>
      <p:pic>
        <p:nvPicPr>
          <p:cNvPr id="7"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4195" y="4941168"/>
            <a:ext cx="1422110" cy="14113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zÃ­nes rud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0"/>
            <a:ext cx="285750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te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6062" y="2262040"/>
            <a:ext cx="2238375"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349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8" name="Tartalom helye 2">
            <a:extLst>
              <a:ext uri="{FF2B5EF4-FFF2-40B4-BE49-F238E27FC236}">
                <a16:creationId xmlns:a16="http://schemas.microsoft.com/office/drawing/2014/main" id="{EC587B10-0F97-401C-8D08-2DC5F9A5FAAC}"/>
              </a:ext>
            </a:extLst>
          </p:cNvPr>
          <p:cNvSpPr>
            <a:spLocks noGrp="1"/>
          </p:cNvSpPr>
          <p:nvPr>
            <p:ph idx="1"/>
          </p:nvPr>
        </p:nvSpPr>
        <p:spPr>
          <a:xfrm>
            <a:off x="323528" y="404664"/>
            <a:ext cx="6132239" cy="6192688"/>
          </a:xfrm>
        </p:spPr>
        <p:txBody>
          <a:bodyPr>
            <a:normAutofit fontScale="92500" lnSpcReduction="20000"/>
          </a:bodyPr>
          <a:lstStyle/>
          <a:p>
            <a:pPr marL="0" indent="0">
              <a:buNone/>
            </a:pPr>
            <a:r>
              <a:rPr lang="hu-HU" dirty="0" smtClean="0"/>
              <a:t>11</a:t>
            </a:r>
            <a:r>
              <a:rPr lang="hu-HU" dirty="0"/>
              <a:t>. </a:t>
            </a:r>
            <a:r>
              <a:rPr lang="hu-HU" dirty="0" err="1"/>
              <a:t>Numerical</a:t>
            </a:r>
            <a:r>
              <a:rPr lang="hu-HU" dirty="0"/>
              <a:t> System </a:t>
            </a:r>
            <a:r>
              <a:rPr lang="hu-HU" dirty="0" err="1"/>
              <a:t>Illustrative</a:t>
            </a:r>
            <a:r>
              <a:rPr lang="hu-HU" dirty="0"/>
              <a:t> </a:t>
            </a:r>
            <a:r>
              <a:rPr lang="hu-HU" dirty="0" err="1"/>
              <a:t>Devices</a:t>
            </a:r>
            <a:r>
              <a:rPr lang="hu-HU" dirty="0"/>
              <a:t> </a:t>
            </a:r>
            <a:endParaRPr lang="hu-HU" dirty="0" smtClean="0"/>
          </a:p>
          <a:p>
            <a:pPr marL="0" indent="0">
              <a:buNone/>
            </a:pPr>
            <a:endParaRPr lang="hu-HU" dirty="0" smtClean="0"/>
          </a:p>
          <a:p>
            <a:pPr marL="0" indent="0">
              <a:buNone/>
            </a:pPr>
            <a:endParaRPr lang="hu-HU" dirty="0"/>
          </a:p>
          <a:p>
            <a:pPr marL="0" indent="0">
              <a:buNone/>
            </a:pPr>
            <a:r>
              <a:rPr lang="en-US" dirty="0"/>
              <a:t>12. Building and modeling sets for solids (or similar) </a:t>
            </a:r>
          </a:p>
          <a:p>
            <a:pPr marL="0" indent="0">
              <a:buNone/>
            </a:pPr>
            <a:endParaRPr lang="hu-HU" dirty="0" smtClean="0"/>
          </a:p>
          <a:p>
            <a:pPr marL="0" indent="0">
              <a:buNone/>
            </a:pPr>
            <a:endParaRPr lang="hu-HU" dirty="0" smtClean="0"/>
          </a:p>
          <a:p>
            <a:pPr marL="0" indent="0">
              <a:buNone/>
            </a:pPr>
            <a:r>
              <a:rPr lang="hu-HU" dirty="0" smtClean="0"/>
              <a:t>13</a:t>
            </a:r>
            <a:r>
              <a:rPr lang="hu-HU" dirty="0"/>
              <a:t>. Lenart </a:t>
            </a:r>
            <a:r>
              <a:rPr lang="hu-HU" dirty="0" err="1"/>
              <a:t>spheres</a:t>
            </a:r>
            <a:r>
              <a:rPr lang="hu-HU" dirty="0"/>
              <a:t> </a:t>
            </a:r>
          </a:p>
          <a:p>
            <a:pPr marL="0" indent="0">
              <a:buNone/>
            </a:pPr>
            <a:endParaRPr lang="hu-HU" dirty="0" smtClean="0"/>
          </a:p>
          <a:p>
            <a:pPr marL="0" indent="0">
              <a:buNone/>
            </a:pPr>
            <a:endParaRPr lang="hu-HU" dirty="0" smtClean="0"/>
          </a:p>
          <a:p>
            <a:pPr marL="0" indent="0">
              <a:buNone/>
            </a:pPr>
            <a:r>
              <a:rPr lang="hu-HU" dirty="0" smtClean="0"/>
              <a:t>14</a:t>
            </a:r>
            <a:r>
              <a:rPr lang="hu-HU" dirty="0"/>
              <a:t>. </a:t>
            </a:r>
            <a:r>
              <a:rPr lang="hu-HU" dirty="0" err="1"/>
              <a:t>Lego</a:t>
            </a:r>
            <a:r>
              <a:rPr lang="hu-HU" dirty="0"/>
              <a:t> </a:t>
            </a:r>
            <a:r>
              <a:rPr lang="hu-HU" dirty="0" err="1"/>
              <a:t>bricks</a:t>
            </a:r>
            <a:r>
              <a:rPr lang="hu-HU" dirty="0"/>
              <a:t> </a:t>
            </a:r>
          </a:p>
          <a:p>
            <a:pPr marL="0" indent="0">
              <a:buNone/>
            </a:pPr>
            <a:r>
              <a:rPr lang="hu-HU" dirty="0" smtClean="0">
                <a:solidFill>
                  <a:srgbClr val="FF0000"/>
                </a:solidFill>
              </a:rPr>
              <a:t> </a:t>
            </a:r>
            <a:endParaRPr lang="hu-HU" sz="4400" b="1" dirty="0">
              <a:solidFill>
                <a:srgbClr val="FF0000"/>
              </a:solidFill>
            </a:endParaRPr>
          </a:p>
        </p:txBody>
      </p:sp>
      <p:pic>
        <p:nvPicPr>
          <p:cNvPr id="9" name="Kép 8">
            <a:extLst>
              <a:ext uri="{FF2B5EF4-FFF2-40B4-BE49-F238E27FC236}">
                <a16:creationId xmlns:a16="http://schemas.microsoft.com/office/drawing/2014/main" id="{FA3D123A-1E99-40BF-9DBD-4D2191639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996952"/>
            <a:ext cx="3024336" cy="2268252"/>
          </a:xfrm>
          <a:prstGeom prst="rect">
            <a:avLst/>
          </a:prstGeom>
        </p:spPr>
      </p:pic>
      <p:pic>
        <p:nvPicPr>
          <p:cNvPr id="2050" name="Picture 2" descr="Image result for szÃ¡mrendszer kÃ©szl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5767" y="22718"/>
            <a:ext cx="2688233" cy="19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29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6000" r="-6000"/>
          </a:stretch>
        </a:blipFill>
        <a:effectLst/>
      </p:bgPr>
    </p:bg>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054EA6E6-2D81-440B-BF28-B9A8250AB0F8}"/>
              </a:ext>
            </a:extLst>
          </p:cNvPr>
          <p:cNvSpPr/>
          <p:nvPr/>
        </p:nvSpPr>
        <p:spPr>
          <a:xfrm>
            <a:off x="323528" y="404664"/>
            <a:ext cx="8496944" cy="3693319"/>
          </a:xfrm>
          <a:prstGeom prst="rect">
            <a:avLst/>
          </a:prstGeom>
        </p:spPr>
        <p:txBody>
          <a:bodyPr wrap="square">
            <a:noAutofit/>
          </a:bodyPr>
          <a:lstStyle/>
          <a:p>
            <a:r>
              <a:rPr lang="en-GB" sz="3200" dirty="0" smtClean="0">
                <a:solidFill>
                  <a:srgbClr val="000000"/>
                </a:solidFill>
              </a:rPr>
              <a:t>The </a:t>
            </a:r>
            <a:r>
              <a:rPr lang="hu-HU" sz="3200" dirty="0" smtClean="0">
                <a:solidFill>
                  <a:srgbClr val="000000"/>
                </a:solidFill>
              </a:rPr>
              <a:t>last</a:t>
            </a:r>
            <a:r>
              <a:rPr lang="en-GB" sz="3200" dirty="0" smtClean="0">
                <a:solidFill>
                  <a:srgbClr val="000000"/>
                </a:solidFill>
              </a:rPr>
              <a:t> four questions were not mandatory, but we had been happy with the answers. </a:t>
            </a:r>
          </a:p>
          <a:p>
            <a:endParaRPr lang="en-GB" sz="3200" dirty="0" smtClean="0">
              <a:solidFill>
                <a:srgbClr val="000000"/>
              </a:solidFill>
            </a:endParaRPr>
          </a:p>
          <a:p>
            <a:r>
              <a:rPr lang="en-GB" sz="3200" dirty="0" smtClean="0">
                <a:solidFill>
                  <a:srgbClr val="000000"/>
                </a:solidFill>
              </a:rPr>
              <a:t>15. Please list any material (non-electronic) tools that you did not find in this listing, but you as a teacher use your lessons for demonstration purposes (for example, </a:t>
            </a:r>
            <a:r>
              <a:rPr lang="en-GB" sz="3200" dirty="0" err="1" smtClean="0">
                <a:solidFill>
                  <a:srgbClr val="000000"/>
                </a:solidFill>
              </a:rPr>
              <a:t>Zometool</a:t>
            </a:r>
            <a:r>
              <a:rPr lang="en-GB" sz="3200" dirty="0" smtClean="0">
                <a:solidFill>
                  <a:srgbClr val="000000"/>
                </a:solidFill>
              </a:rPr>
              <a:t>, </a:t>
            </a:r>
            <a:r>
              <a:rPr lang="en-GB" sz="3200" dirty="0" err="1" smtClean="0">
                <a:solidFill>
                  <a:srgbClr val="000000"/>
                </a:solidFill>
              </a:rPr>
              <a:t>Polyuniverse</a:t>
            </a:r>
            <a:r>
              <a:rPr lang="en-GB" sz="3200" dirty="0" smtClean="0">
                <a:solidFill>
                  <a:srgbClr val="000000"/>
                </a:solidFill>
              </a:rPr>
              <a:t>, </a:t>
            </a:r>
            <a:r>
              <a:rPr lang="en-GB" sz="3200" dirty="0" err="1" smtClean="0">
                <a:solidFill>
                  <a:srgbClr val="000000"/>
                </a:solidFill>
              </a:rPr>
              <a:t>Jomili</a:t>
            </a:r>
            <a:r>
              <a:rPr lang="en-GB" sz="3200" dirty="0" smtClean="0">
                <a:solidFill>
                  <a:srgbClr val="000000"/>
                </a:solidFill>
              </a:rPr>
              <a:t> cubes, 4Dframe, ...). Where did you get to know the device? </a:t>
            </a:r>
            <a:endParaRPr lang="en-GB" sz="3200" dirty="0">
              <a:solidFill>
                <a:srgbClr val="000000"/>
              </a:solidFill>
            </a:endParaRPr>
          </a:p>
        </p:txBody>
      </p:sp>
    </p:spTree>
    <p:extLst>
      <p:ext uri="{BB962C8B-B14F-4D97-AF65-F5344CB8AC3E}">
        <p14:creationId xmlns:p14="http://schemas.microsoft.com/office/powerpoint/2010/main" val="207597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4F7AA5AA-BD81-4E97-B8A3-584DAF264634}"/>
              </a:ext>
            </a:extLst>
          </p:cNvPr>
          <p:cNvSpPr/>
          <p:nvPr/>
        </p:nvSpPr>
        <p:spPr>
          <a:xfrm>
            <a:off x="467544" y="476672"/>
            <a:ext cx="8136904" cy="5016758"/>
          </a:xfrm>
          <a:prstGeom prst="rect">
            <a:avLst/>
          </a:prstGeom>
        </p:spPr>
        <p:txBody>
          <a:bodyPr wrap="square">
            <a:spAutoFit/>
          </a:bodyPr>
          <a:lstStyle/>
          <a:p>
            <a:r>
              <a:rPr lang="en-GB" sz="3200" dirty="0" smtClean="0">
                <a:solidFill>
                  <a:srgbClr val="000000"/>
                </a:solidFill>
              </a:rPr>
              <a:t>16. Please list </a:t>
            </a:r>
            <a:r>
              <a:rPr lang="en-GB" sz="3200" dirty="0" smtClean="0"/>
              <a:t>any non-electronic tools you </a:t>
            </a:r>
            <a:r>
              <a:rPr lang="en-GB" sz="3200" dirty="0" smtClean="0">
                <a:solidFill>
                  <a:srgbClr val="000000"/>
                </a:solidFill>
              </a:rPr>
              <a:t>did not find in this questionnaire, but the kids used them. </a:t>
            </a:r>
          </a:p>
          <a:p>
            <a:endParaRPr lang="en-GB" sz="3200" dirty="0" smtClean="0">
              <a:solidFill>
                <a:srgbClr val="000000"/>
              </a:solidFill>
            </a:endParaRPr>
          </a:p>
          <a:p>
            <a:r>
              <a:rPr lang="en-GB" sz="3200" dirty="0" smtClean="0">
                <a:solidFill>
                  <a:srgbClr val="000000"/>
                </a:solidFill>
              </a:rPr>
              <a:t>17. Please list electronic devices (not software) that you or your </a:t>
            </a:r>
            <a:r>
              <a:rPr lang="hu-HU" sz="3200" dirty="0" err="1" smtClean="0">
                <a:solidFill>
                  <a:srgbClr val="000000"/>
                </a:solidFill>
              </a:rPr>
              <a:t>students</a:t>
            </a:r>
            <a:r>
              <a:rPr lang="en-GB" sz="3200" dirty="0" smtClean="0">
                <a:solidFill>
                  <a:srgbClr val="000000"/>
                </a:solidFill>
              </a:rPr>
              <a:t> used in their lessons.</a:t>
            </a:r>
          </a:p>
          <a:p>
            <a:r>
              <a:rPr lang="en-GB" sz="3200" dirty="0" smtClean="0">
                <a:solidFill>
                  <a:srgbClr val="000000"/>
                </a:solidFill>
              </a:rPr>
              <a:t> </a:t>
            </a:r>
          </a:p>
          <a:p>
            <a:r>
              <a:rPr lang="en-GB" sz="3200" dirty="0" smtClean="0">
                <a:solidFill>
                  <a:srgbClr val="000000"/>
                </a:solidFill>
              </a:rPr>
              <a:t>18. By entering your email address, you agree that we contact you and talk to you and your students about the use of the teaching tools. </a:t>
            </a:r>
            <a:endParaRPr lang="en-GB" sz="3200" dirty="0"/>
          </a:p>
        </p:txBody>
      </p:sp>
    </p:spTree>
    <p:extLst>
      <p:ext uri="{BB962C8B-B14F-4D97-AF65-F5344CB8AC3E}">
        <p14:creationId xmlns:p14="http://schemas.microsoft.com/office/powerpoint/2010/main" val="4175475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7859216" cy="1143000"/>
          </a:xfrm>
        </p:spPr>
        <p:txBody>
          <a:bodyPr>
            <a:noAutofit/>
          </a:bodyPr>
          <a:lstStyle/>
          <a:p>
            <a:r>
              <a:rPr lang="hu-HU" b="1" dirty="0" err="1" smtClean="0">
                <a:solidFill>
                  <a:srgbClr val="C00000"/>
                </a:solidFill>
              </a:rPr>
              <a:t>Content</a:t>
            </a:r>
            <a:endParaRPr lang="en-US" b="1" dirty="0">
              <a:solidFill>
                <a:srgbClr val="C00000"/>
              </a:solidFill>
            </a:endParaRPr>
          </a:p>
        </p:txBody>
      </p:sp>
      <p:sp>
        <p:nvSpPr>
          <p:cNvPr id="3" name="Tartalom helye 2"/>
          <p:cNvSpPr>
            <a:spLocks noGrp="1"/>
          </p:cNvSpPr>
          <p:nvPr>
            <p:ph idx="1"/>
          </p:nvPr>
        </p:nvSpPr>
        <p:spPr>
          <a:xfrm>
            <a:off x="1403648" y="1488893"/>
            <a:ext cx="4608512" cy="4388379"/>
          </a:xfrm>
        </p:spPr>
        <p:txBody>
          <a:bodyPr>
            <a:noAutofit/>
          </a:bodyPr>
          <a:lstStyle/>
          <a:p>
            <a:pPr marL="514350" indent="-514350">
              <a:buFont typeface="+mj-lt"/>
              <a:buAutoNum type="arabicPeriod"/>
            </a:pPr>
            <a:r>
              <a:rPr lang="hu-HU" dirty="0" err="1" smtClean="0"/>
              <a:t>History</a:t>
            </a:r>
            <a:endParaRPr lang="hu-HU" dirty="0" smtClean="0"/>
          </a:p>
          <a:p>
            <a:pPr marL="514350" indent="-514350">
              <a:buFont typeface="+mj-lt"/>
              <a:buAutoNum type="arabicPeriod"/>
            </a:pPr>
            <a:endParaRPr lang="hu-HU" dirty="0"/>
          </a:p>
          <a:p>
            <a:pPr marL="514350" indent="-514350">
              <a:buFont typeface="+mj-lt"/>
              <a:buAutoNum type="arabicPeriod"/>
            </a:pPr>
            <a:r>
              <a:rPr lang="hu-HU" dirty="0" err="1" smtClean="0"/>
              <a:t>Questionnaire</a:t>
            </a:r>
            <a:endParaRPr lang="hu-HU" dirty="0" smtClean="0"/>
          </a:p>
          <a:p>
            <a:pPr marL="514350" indent="-514350">
              <a:buFont typeface="+mj-lt"/>
              <a:buAutoNum type="arabicPeriod"/>
            </a:pPr>
            <a:endParaRPr lang="hu-HU" dirty="0" smtClean="0"/>
          </a:p>
          <a:p>
            <a:pPr marL="514350" indent="-514350">
              <a:buFont typeface="+mj-lt"/>
              <a:buAutoNum type="arabicPeriod"/>
            </a:pPr>
            <a:r>
              <a:rPr lang="hu-HU" dirty="0" smtClean="0"/>
              <a:t>Data</a:t>
            </a:r>
            <a:endParaRPr lang="hu-HU" dirty="0"/>
          </a:p>
          <a:p>
            <a:pPr marL="514350" indent="-514350">
              <a:buFont typeface="+mj-lt"/>
              <a:buAutoNum type="arabicPeriod"/>
            </a:pPr>
            <a:endParaRPr lang="hu-HU" dirty="0"/>
          </a:p>
          <a:p>
            <a:pPr marL="514350" indent="-514350">
              <a:buFont typeface="+mj-lt"/>
              <a:buAutoNum type="arabicPeriod"/>
            </a:pPr>
            <a:r>
              <a:rPr lang="hu-HU" dirty="0" err="1" smtClean="0"/>
              <a:t>Conclusion</a:t>
            </a:r>
            <a:endParaRPr lang="hu-HU" dirty="0"/>
          </a:p>
        </p:txBody>
      </p:sp>
    </p:spTree>
    <p:extLst>
      <p:ext uri="{BB962C8B-B14F-4D97-AF65-F5344CB8AC3E}">
        <p14:creationId xmlns:p14="http://schemas.microsoft.com/office/powerpoint/2010/main" val="342921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ím 1">
            <a:extLst>
              <a:ext uri="{FF2B5EF4-FFF2-40B4-BE49-F238E27FC236}">
                <a16:creationId xmlns:a16="http://schemas.microsoft.com/office/drawing/2014/main" id="{CF1344E7-4FD3-40A2-89FF-87519C432045}"/>
              </a:ext>
            </a:extLst>
          </p:cNvPr>
          <p:cNvSpPr txBox="1">
            <a:spLocks/>
          </p:cNvSpPr>
          <p:nvPr/>
        </p:nvSpPr>
        <p:spPr>
          <a:xfrm>
            <a:off x="457200" y="274638"/>
            <a:ext cx="8229600" cy="70609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b="1" dirty="0" err="1" smtClean="0">
                <a:solidFill>
                  <a:srgbClr val="C00000"/>
                </a:solidFill>
              </a:rPr>
              <a:t>Theoretical</a:t>
            </a:r>
            <a:r>
              <a:rPr lang="hu-HU" b="1" dirty="0" smtClean="0">
                <a:solidFill>
                  <a:srgbClr val="C00000"/>
                </a:solidFill>
              </a:rPr>
              <a:t> </a:t>
            </a:r>
            <a:r>
              <a:rPr lang="hu-HU" b="1" dirty="0" err="1" smtClean="0">
                <a:solidFill>
                  <a:srgbClr val="C00000"/>
                </a:solidFill>
              </a:rPr>
              <a:t>background</a:t>
            </a:r>
            <a:endParaRPr lang="hu-HU" b="1" dirty="0">
              <a:solidFill>
                <a:srgbClr val="C00000"/>
              </a:solidFill>
            </a:endParaRP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0"/>
            <a:ext cx="5746625" cy="6858000"/>
          </a:xfrm>
          <a:prstGeom prst="rect">
            <a:avLst/>
          </a:prstGeom>
        </p:spPr>
      </p:pic>
    </p:spTree>
    <p:extLst>
      <p:ext uri="{BB962C8B-B14F-4D97-AF65-F5344CB8AC3E}">
        <p14:creationId xmlns:p14="http://schemas.microsoft.com/office/powerpoint/2010/main" val="311472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5" name="Téglalap 4">
            <a:extLst>
              <a:ext uri="{FF2B5EF4-FFF2-40B4-BE49-F238E27FC236}">
                <a16:creationId xmlns:a16="http://schemas.microsoft.com/office/drawing/2014/main" id="{021710BF-6D7B-4B90-A5C5-2643C6962993}"/>
              </a:ext>
            </a:extLst>
          </p:cNvPr>
          <p:cNvSpPr/>
          <p:nvPr/>
        </p:nvSpPr>
        <p:spPr>
          <a:xfrm>
            <a:off x="395536" y="1268760"/>
            <a:ext cx="8496944" cy="5400600"/>
          </a:xfrm>
          <a:prstGeom prst="rect">
            <a:avLst/>
          </a:prstGeom>
        </p:spPr>
        <p:txBody>
          <a:bodyPr wrap="square">
            <a:noAutofit/>
          </a:bodyPr>
          <a:lstStyle/>
          <a:p>
            <a:r>
              <a:rPr lang="en-US" sz="3200" dirty="0" smtClean="0">
                <a:solidFill>
                  <a:srgbClr val="000000"/>
                </a:solidFill>
              </a:rPr>
              <a:t>Avoiding the effect of active teachers we circulate the questionnaire only for 43 teachers who were supposed not to teach in a highly ranked schools. </a:t>
            </a:r>
          </a:p>
          <a:p>
            <a:endParaRPr lang="en-US" sz="3200" dirty="0" smtClean="0">
              <a:solidFill>
                <a:srgbClr val="000000"/>
              </a:solidFill>
            </a:endParaRPr>
          </a:p>
          <a:p>
            <a:r>
              <a:rPr lang="en-US" sz="3200" dirty="0" smtClean="0">
                <a:solidFill>
                  <a:srgbClr val="000000"/>
                </a:solidFill>
              </a:rPr>
              <a:t>In the second round we shared the link of the </a:t>
            </a:r>
            <a:r>
              <a:rPr lang="en-US" sz="3200" dirty="0" smtClean="0"/>
              <a:t>questionnaire in the </a:t>
            </a:r>
            <a:r>
              <a:rPr lang="en-US" sz="3200" dirty="0" smtClean="0">
                <a:solidFill>
                  <a:srgbClr val="000000"/>
                </a:solidFill>
              </a:rPr>
              <a:t>list of the </a:t>
            </a:r>
            <a:r>
              <a:rPr lang="en-US" sz="3200" dirty="0" err="1" smtClean="0">
                <a:solidFill>
                  <a:srgbClr val="000000"/>
                </a:solidFill>
              </a:rPr>
              <a:t>Bolyai</a:t>
            </a:r>
            <a:r>
              <a:rPr lang="en-US" sz="3200" dirty="0" smtClean="0">
                <a:solidFill>
                  <a:srgbClr val="000000"/>
                </a:solidFill>
              </a:rPr>
              <a:t> Society (http://www.bolyai.hu/index_en.htm) on the </a:t>
            </a:r>
            <a:r>
              <a:rPr lang="en-US" sz="3200" dirty="0" err="1" smtClean="0">
                <a:solidFill>
                  <a:srgbClr val="000000"/>
                </a:solidFill>
              </a:rPr>
              <a:t>facebook</a:t>
            </a:r>
            <a:r>
              <a:rPr lang="en-US" sz="3200" dirty="0" smtClean="0">
                <a:solidFill>
                  <a:srgbClr val="000000"/>
                </a:solidFill>
              </a:rPr>
              <a:t> and the link was shareable. As a result we got 213 more answers but they were mainly teachers who are member of the Hungarian math teacher society. (43 + 213 = 256 = 2</a:t>
            </a:r>
            <a:r>
              <a:rPr lang="en-US" sz="3200" baseline="30000" dirty="0" smtClean="0">
                <a:solidFill>
                  <a:srgbClr val="000000"/>
                </a:solidFill>
              </a:rPr>
              <a:t>8</a:t>
            </a:r>
            <a:r>
              <a:rPr lang="en-US" sz="3200" dirty="0" smtClean="0">
                <a:solidFill>
                  <a:srgbClr val="000000"/>
                </a:solidFill>
              </a:rPr>
              <a:t>)</a:t>
            </a:r>
            <a:endParaRPr lang="en-US" sz="3200" dirty="0"/>
          </a:p>
        </p:txBody>
      </p:sp>
      <p:sp>
        <p:nvSpPr>
          <p:cNvPr id="6" name="Cím 1">
            <a:extLst>
              <a:ext uri="{FF2B5EF4-FFF2-40B4-BE49-F238E27FC236}">
                <a16:creationId xmlns:a16="http://schemas.microsoft.com/office/drawing/2014/main" id="{CF1344E7-4FD3-40A2-89FF-87519C432045}"/>
              </a:ext>
            </a:extLst>
          </p:cNvPr>
          <p:cNvSpPr txBox="1">
            <a:spLocks/>
          </p:cNvSpPr>
          <p:nvPr/>
        </p:nvSpPr>
        <p:spPr>
          <a:xfrm>
            <a:off x="457200" y="274638"/>
            <a:ext cx="8229600" cy="70609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b="1" dirty="0" err="1" smtClean="0">
                <a:solidFill>
                  <a:srgbClr val="C00000"/>
                </a:solidFill>
              </a:rPr>
              <a:t>Answers</a:t>
            </a:r>
            <a:endParaRPr lang="hu-HU" b="1" dirty="0">
              <a:solidFill>
                <a:srgbClr val="C00000"/>
              </a:solidFill>
            </a:endParaRPr>
          </a:p>
        </p:txBody>
      </p:sp>
    </p:spTree>
    <p:extLst>
      <p:ext uri="{BB962C8B-B14F-4D97-AF65-F5344CB8AC3E}">
        <p14:creationId xmlns:p14="http://schemas.microsoft.com/office/powerpoint/2010/main" val="2623269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8000" r="-8000"/>
          </a:stretch>
        </a:blipFill>
        <a:effectLst/>
      </p:bgPr>
    </p:bg>
    <p:spTree>
      <p:nvGrpSpPr>
        <p:cNvPr id="1" name=""/>
        <p:cNvGrpSpPr/>
        <p:nvPr/>
      </p:nvGrpSpPr>
      <p:grpSpPr>
        <a:xfrm>
          <a:off x="0" y="0"/>
          <a:ext cx="0" cy="0"/>
          <a:chOff x="0" y="0"/>
          <a:chExt cx="0" cy="0"/>
        </a:xfrm>
      </p:grpSpPr>
      <p:sp>
        <p:nvSpPr>
          <p:cNvPr id="5" name="Téglalap 4">
            <a:extLst>
              <a:ext uri="{FF2B5EF4-FFF2-40B4-BE49-F238E27FC236}">
                <a16:creationId xmlns:a16="http://schemas.microsoft.com/office/drawing/2014/main" id="{021710BF-6D7B-4B90-A5C5-2643C6962993}"/>
              </a:ext>
            </a:extLst>
          </p:cNvPr>
          <p:cNvSpPr/>
          <p:nvPr/>
        </p:nvSpPr>
        <p:spPr>
          <a:xfrm>
            <a:off x="395536" y="1268760"/>
            <a:ext cx="8496944" cy="5137547"/>
          </a:xfrm>
          <a:prstGeom prst="rect">
            <a:avLst/>
          </a:prstGeom>
        </p:spPr>
        <p:txBody>
          <a:bodyPr wrap="square">
            <a:noAutofit/>
          </a:bodyPr>
          <a:lstStyle/>
          <a:p>
            <a:r>
              <a:rPr lang="hu-HU" sz="3200" dirty="0">
                <a:solidFill>
                  <a:srgbClr val="000000"/>
                </a:solidFill>
              </a:rPr>
              <a:t>The </a:t>
            </a:r>
            <a:r>
              <a:rPr lang="hu-HU" sz="3200" dirty="0" err="1">
                <a:solidFill>
                  <a:srgbClr val="000000"/>
                </a:solidFill>
              </a:rPr>
              <a:t>basic</a:t>
            </a:r>
            <a:r>
              <a:rPr lang="hu-HU" sz="3200" dirty="0">
                <a:solidFill>
                  <a:srgbClr val="000000"/>
                </a:solidFill>
              </a:rPr>
              <a:t> </a:t>
            </a:r>
            <a:r>
              <a:rPr lang="hu-HU" sz="3200" dirty="0" err="1">
                <a:solidFill>
                  <a:srgbClr val="000000"/>
                </a:solidFill>
              </a:rPr>
              <a:t>tools</a:t>
            </a:r>
            <a:r>
              <a:rPr lang="hu-HU" sz="3200" dirty="0">
                <a:solidFill>
                  <a:srgbClr val="000000"/>
                </a:solidFill>
              </a:rPr>
              <a:t> </a:t>
            </a:r>
            <a:r>
              <a:rPr lang="hu-HU" sz="3200" dirty="0" err="1">
                <a:solidFill>
                  <a:srgbClr val="000000"/>
                </a:solidFill>
              </a:rPr>
              <a:t>are</a:t>
            </a:r>
            <a:r>
              <a:rPr lang="hu-HU" sz="3200" dirty="0">
                <a:solidFill>
                  <a:srgbClr val="000000"/>
                </a:solidFill>
              </a:rPr>
              <a:t> </a:t>
            </a:r>
            <a:r>
              <a:rPr lang="hu-HU" sz="3200" dirty="0" err="1">
                <a:solidFill>
                  <a:srgbClr val="000000"/>
                </a:solidFill>
              </a:rPr>
              <a:t>available</a:t>
            </a:r>
            <a:r>
              <a:rPr lang="hu-HU" sz="3200" dirty="0">
                <a:solidFill>
                  <a:srgbClr val="000000"/>
                </a:solidFill>
              </a:rPr>
              <a:t> in </a:t>
            </a:r>
            <a:r>
              <a:rPr lang="hu-HU" sz="3200" dirty="0" err="1">
                <a:solidFill>
                  <a:srgbClr val="000000"/>
                </a:solidFill>
              </a:rPr>
              <a:t>the</a:t>
            </a:r>
            <a:r>
              <a:rPr lang="hu-HU" sz="3200" dirty="0">
                <a:solidFill>
                  <a:srgbClr val="000000"/>
                </a:solidFill>
              </a:rPr>
              <a:t> </a:t>
            </a:r>
            <a:r>
              <a:rPr lang="hu-HU" sz="3200" dirty="0" err="1">
                <a:solidFill>
                  <a:srgbClr val="000000"/>
                </a:solidFill>
              </a:rPr>
              <a:t>schools</a:t>
            </a:r>
            <a:r>
              <a:rPr lang="hu-HU" sz="3200" dirty="0">
                <a:solidFill>
                  <a:srgbClr val="000000"/>
                </a:solidFill>
              </a:rPr>
              <a:t>. </a:t>
            </a:r>
            <a:endParaRPr lang="hu-HU" sz="3200" dirty="0" smtClean="0">
              <a:solidFill>
                <a:srgbClr val="000000"/>
              </a:solidFill>
            </a:endParaRPr>
          </a:p>
          <a:p>
            <a:r>
              <a:rPr lang="hu-HU" sz="3200" dirty="0" err="1" smtClean="0">
                <a:solidFill>
                  <a:srgbClr val="000000"/>
                </a:solidFill>
              </a:rPr>
              <a:t>For</a:t>
            </a:r>
            <a:r>
              <a:rPr lang="hu-HU" sz="3200" dirty="0" smtClean="0">
                <a:solidFill>
                  <a:srgbClr val="000000"/>
                </a:solidFill>
              </a:rPr>
              <a:t> </a:t>
            </a:r>
            <a:r>
              <a:rPr lang="hu-HU" sz="3200" dirty="0" err="1">
                <a:solidFill>
                  <a:srgbClr val="000000"/>
                </a:solidFill>
              </a:rPr>
              <a:t>example</a:t>
            </a:r>
            <a:r>
              <a:rPr lang="hu-HU" sz="3200" dirty="0">
                <a:solidFill>
                  <a:srgbClr val="000000"/>
                </a:solidFill>
              </a:rPr>
              <a:t> </a:t>
            </a:r>
            <a:r>
              <a:rPr lang="hu-HU" sz="3200" dirty="0" smtClean="0">
                <a:solidFill>
                  <a:srgbClr val="000000"/>
                </a:solidFill>
              </a:rPr>
              <a:t>in </a:t>
            </a:r>
            <a:r>
              <a:rPr lang="hu-HU" sz="3200" dirty="0" err="1" smtClean="0">
                <a:solidFill>
                  <a:srgbClr val="000000"/>
                </a:solidFill>
              </a:rPr>
              <a:t>the</a:t>
            </a:r>
            <a:r>
              <a:rPr lang="hu-HU" sz="3200" dirty="0" smtClean="0">
                <a:solidFill>
                  <a:srgbClr val="000000"/>
                </a:solidFill>
              </a:rPr>
              <a:t> </a:t>
            </a:r>
            <a:r>
              <a:rPr lang="hu-HU" sz="3200" dirty="0" err="1" smtClean="0">
                <a:solidFill>
                  <a:srgbClr val="000000"/>
                </a:solidFill>
              </a:rPr>
              <a:t>elementary</a:t>
            </a:r>
            <a:r>
              <a:rPr lang="hu-HU" sz="3200" dirty="0" smtClean="0">
                <a:solidFill>
                  <a:srgbClr val="000000"/>
                </a:solidFill>
              </a:rPr>
              <a:t> </a:t>
            </a:r>
            <a:r>
              <a:rPr lang="hu-HU" sz="3200" dirty="0" err="1" smtClean="0">
                <a:solidFill>
                  <a:srgbClr val="000000"/>
                </a:solidFill>
              </a:rPr>
              <a:t>schools</a:t>
            </a:r>
            <a:r>
              <a:rPr lang="hu-HU" sz="3200" dirty="0" smtClean="0">
                <a:solidFill>
                  <a:srgbClr val="000000"/>
                </a:solidFill>
              </a:rPr>
              <a:t>.</a:t>
            </a:r>
            <a:endParaRPr lang="hu-HU" sz="3200" dirty="0"/>
          </a:p>
        </p:txBody>
      </p:sp>
      <p:sp>
        <p:nvSpPr>
          <p:cNvPr id="6" name="Cím 1">
            <a:extLst>
              <a:ext uri="{FF2B5EF4-FFF2-40B4-BE49-F238E27FC236}">
                <a16:creationId xmlns:a16="http://schemas.microsoft.com/office/drawing/2014/main" id="{CF1344E7-4FD3-40A2-89FF-87519C432045}"/>
              </a:ext>
            </a:extLst>
          </p:cNvPr>
          <p:cNvSpPr txBox="1">
            <a:spLocks/>
          </p:cNvSpPr>
          <p:nvPr/>
        </p:nvSpPr>
        <p:spPr>
          <a:xfrm>
            <a:off x="457200" y="274638"/>
            <a:ext cx="8229600" cy="70609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b="1" dirty="0" err="1" smtClean="0">
                <a:solidFill>
                  <a:srgbClr val="C00000"/>
                </a:solidFill>
              </a:rPr>
              <a:t>Answers</a:t>
            </a:r>
            <a:endParaRPr lang="hu-HU" b="1" dirty="0">
              <a:solidFill>
                <a:srgbClr val="C00000"/>
              </a:solidFill>
            </a:endParaRPr>
          </a:p>
        </p:txBody>
      </p:sp>
      <p:graphicFrame>
        <p:nvGraphicFramePr>
          <p:cNvPr id="4" name="Táblázat 3"/>
          <p:cNvGraphicFramePr>
            <a:graphicFrameLocks noGrp="1"/>
          </p:cNvGraphicFramePr>
          <p:nvPr>
            <p:extLst>
              <p:ext uri="{D42A27DB-BD31-4B8C-83A1-F6EECF244321}">
                <p14:modId xmlns:p14="http://schemas.microsoft.com/office/powerpoint/2010/main" val="1295530994"/>
              </p:ext>
            </p:extLst>
          </p:nvPr>
        </p:nvGraphicFramePr>
        <p:xfrm>
          <a:off x="525869" y="2529776"/>
          <a:ext cx="8136904" cy="4129412"/>
        </p:xfrm>
        <a:graphic>
          <a:graphicData uri="http://schemas.openxmlformats.org/drawingml/2006/table">
            <a:tbl>
              <a:tblPr firstRow="1" bandRow="1">
                <a:tableStyleId>{21E4AEA4-8DFA-4A89-87EB-49C32662AFE0}</a:tableStyleId>
              </a:tblPr>
              <a:tblGrid>
                <a:gridCol w="5040560">
                  <a:extLst>
                    <a:ext uri="{9D8B030D-6E8A-4147-A177-3AD203B41FA5}">
                      <a16:colId xmlns:a16="http://schemas.microsoft.com/office/drawing/2014/main" val="2918794046"/>
                    </a:ext>
                  </a:extLst>
                </a:gridCol>
                <a:gridCol w="1805927">
                  <a:extLst>
                    <a:ext uri="{9D8B030D-6E8A-4147-A177-3AD203B41FA5}">
                      <a16:colId xmlns:a16="http://schemas.microsoft.com/office/drawing/2014/main" val="3411500588"/>
                    </a:ext>
                  </a:extLst>
                </a:gridCol>
                <a:gridCol w="1290417">
                  <a:extLst>
                    <a:ext uri="{9D8B030D-6E8A-4147-A177-3AD203B41FA5}">
                      <a16:colId xmlns:a16="http://schemas.microsoft.com/office/drawing/2014/main" val="599551196"/>
                    </a:ext>
                  </a:extLst>
                </a:gridCol>
              </a:tblGrid>
              <a:tr h="457412">
                <a:tc>
                  <a:txBody>
                    <a:bodyPr/>
                    <a:lstStyle/>
                    <a:p>
                      <a:r>
                        <a:rPr lang="hu-HU" sz="2400" dirty="0" err="1" smtClean="0"/>
                        <a:t>Color</a:t>
                      </a:r>
                      <a:r>
                        <a:rPr lang="hu-HU" sz="2400" dirty="0" smtClean="0"/>
                        <a:t> </a:t>
                      </a:r>
                      <a:r>
                        <a:rPr lang="hu-HU" sz="2400" dirty="0" err="1" smtClean="0"/>
                        <a:t>rods</a:t>
                      </a:r>
                      <a:endParaRPr lang="hu-HU" sz="2400" dirty="0"/>
                    </a:p>
                  </a:txBody>
                  <a:tcPr/>
                </a:tc>
                <a:tc>
                  <a:txBody>
                    <a:bodyPr/>
                    <a:lstStyle/>
                    <a:p>
                      <a:r>
                        <a:rPr lang="hu-HU" sz="2400" dirty="0" err="1" smtClean="0"/>
                        <a:t>Frequency</a:t>
                      </a:r>
                      <a:endParaRPr lang="hu-HU" sz="2400" dirty="0"/>
                    </a:p>
                  </a:txBody>
                  <a:tcPr/>
                </a:tc>
                <a:tc>
                  <a:txBody>
                    <a:bodyPr/>
                    <a:lstStyle/>
                    <a:p>
                      <a:r>
                        <a:rPr lang="hu-HU" sz="2400" dirty="0" smtClean="0"/>
                        <a:t>Percent</a:t>
                      </a:r>
                      <a:endParaRPr lang="hu-HU" sz="2400" dirty="0"/>
                    </a:p>
                  </a:txBody>
                  <a:tcPr/>
                </a:tc>
                <a:extLst>
                  <a:ext uri="{0D108BD9-81ED-4DB2-BD59-A6C34878D82A}">
                    <a16:rowId xmlns:a16="http://schemas.microsoft.com/office/drawing/2014/main" val="4077030281"/>
                  </a:ext>
                </a:extLst>
              </a:tr>
              <a:tr h="612000">
                <a:tc>
                  <a:txBody>
                    <a:bodyPr/>
                    <a:lstStyle/>
                    <a:p>
                      <a:r>
                        <a:rPr lang="en-US" sz="2400" dirty="0" smtClean="0"/>
                        <a:t>Not in school, and I did not use </a:t>
                      </a:r>
                      <a:r>
                        <a:rPr lang="hu-HU" sz="2400" dirty="0" smtClean="0"/>
                        <a:t>it</a:t>
                      </a:r>
                      <a:r>
                        <a:rPr lang="en-US" sz="2400" dirty="0" smtClean="0"/>
                        <a:t>	</a:t>
                      </a:r>
                      <a:endParaRPr lang="hu-HU" sz="2400" dirty="0"/>
                    </a:p>
                  </a:txBody>
                  <a:tcPr anchor="ctr"/>
                </a:tc>
                <a:tc>
                  <a:txBody>
                    <a:bodyPr/>
                    <a:lstStyle/>
                    <a:p>
                      <a:pPr algn="ctr"/>
                      <a:r>
                        <a:rPr lang="en-US" sz="2400" dirty="0" smtClean="0"/>
                        <a:t>10</a:t>
                      </a:r>
                      <a:endParaRPr lang="hu-H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14,3</a:t>
                      </a:r>
                      <a:endParaRPr lang="hu-HU" sz="2400" dirty="0"/>
                    </a:p>
                  </a:txBody>
                  <a:tcPr anchor="ctr"/>
                </a:tc>
                <a:extLst>
                  <a:ext uri="{0D108BD9-81ED-4DB2-BD59-A6C34878D82A}">
                    <a16:rowId xmlns:a16="http://schemas.microsoft.com/office/drawing/2014/main" val="894041380"/>
                  </a:ext>
                </a:extLst>
              </a:tr>
              <a:tr h="612000">
                <a:tc>
                  <a:txBody>
                    <a:bodyPr/>
                    <a:lstStyle/>
                    <a:p>
                      <a:r>
                        <a:rPr lang="en-US" sz="2400" dirty="0" smtClean="0"/>
                        <a:t>Not in school, but I used it	</a:t>
                      </a:r>
                      <a:endParaRPr lang="hu-HU" sz="2400" dirty="0"/>
                    </a:p>
                  </a:txBody>
                  <a:tcPr anchor="ctr"/>
                </a:tc>
                <a:tc>
                  <a:txBody>
                    <a:bodyPr/>
                    <a:lstStyle/>
                    <a:p>
                      <a:pPr algn="ctr"/>
                      <a:r>
                        <a:rPr lang="en-US" sz="2400" dirty="0" smtClean="0"/>
                        <a:t>1</a:t>
                      </a:r>
                      <a:endParaRPr lang="hu-H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1,4</a:t>
                      </a:r>
                      <a:endParaRPr lang="hu-HU" sz="2400" dirty="0"/>
                    </a:p>
                  </a:txBody>
                  <a:tcPr anchor="ctr"/>
                </a:tc>
                <a:extLst>
                  <a:ext uri="{0D108BD9-81ED-4DB2-BD59-A6C34878D82A}">
                    <a16:rowId xmlns:a16="http://schemas.microsoft.com/office/drawing/2014/main" val="2148703587"/>
                  </a:ext>
                </a:extLst>
              </a:tr>
              <a:tr h="612000">
                <a:tc>
                  <a:txBody>
                    <a:bodyPr/>
                    <a:lstStyle/>
                    <a:p>
                      <a:r>
                        <a:rPr lang="en-US" sz="2400" dirty="0" smtClean="0"/>
                        <a:t>The kids used it		</a:t>
                      </a:r>
                      <a:endParaRPr lang="hu-HU" sz="2400" dirty="0"/>
                    </a:p>
                  </a:txBody>
                  <a:tcPr anchor="ctr"/>
                </a:tc>
                <a:tc>
                  <a:txBody>
                    <a:bodyPr/>
                    <a:lstStyle/>
                    <a:p>
                      <a:pPr algn="ctr"/>
                      <a:r>
                        <a:rPr lang="en-US" sz="2400" dirty="0" smtClean="0"/>
                        <a:t>51</a:t>
                      </a:r>
                      <a:endParaRPr lang="hu-H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72,9</a:t>
                      </a:r>
                      <a:endParaRPr lang="hu-HU" sz="2400" dirty="0"/>
                    </a:p>
                  </a:txBody>
                  <a:tcPr anchor="ctr"/>
                </a:tc>
                <a:extLst>
                  <a:ext uri="{0D108BD9-81ED-4DB2-BD59-A6C34878D82A}">
                    <a16:rowId xmlns:a16="http://schemas.microsoft.com/office/drawing/2014/main" val="1457633234"/>
                  </a:ext>
                </a:extLst>
              </a:tr>
              <a:tr h="612000">
                <a:tc>
                  <a:txBody>
                    <a:bodyPr/>
                    <a:lstStyle/>
                    <a:p>
                      <a:r>
                        <a:rPr lang="en-US" sz="2400" dirty="0" smtClean="0"/>
                        <a:t>We have in school and I used it</a:t>
                      </a:r>
                      <a:endParaRPr lang="hu-HU" sz="2400" dirty="0"/>
                    </a:p>
                  </a:txBody>
                  <a:tcPr anchor="ctr"/>
                </a:tc>
                <a:tc>
                  <a:txBody>
                    <a:bodyPr/>
                    <a:lstStyle/>
                    <a:p>
                      <a:pPr algn="ctr"/>
                      <a:r>
                        <a:rPr lang="en-US" sz="2400" dirty="0" smtClean="0"/>
                        <a:t>6</a:t>
                      </a:r>
                      <a:endParaRPr lang="hu-H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8,6</a:t>
                      </a:r>
                      <a:endParaRPr lang="hu-HU" sz="2400" dirty="0"/>
                    </a:p>
                  </a:txBody>
                  <a:tcPr anchor="ctr"/>
                </a:tc>
                <a:extLst>
                  <a:ext uri="{0D108BD9-81ED-4DB2-BD59-A6C34878D82A}">
                    <a16:rowId xmlns:a16="http://schemas.microsoft.com/office/drawing/2014/main" val="1247745827"/>
                  </a:ext>
                </a:extLst>
              </a:tr>
              <a:tr h="612000">
                <a:tc>
                  <a:txBody>
                    <a:bodyPr/>
                    <a:lstStyle/>
                    <a:p>
                      <a:r>
                        <a:rPr lang="en-US" sz="2400" dirty="0" smtClean="0"/>
                        <a:t>We have in school, but I did not use it</a:t>
                      </a:r>
                      <a:endParaRPr lang="hu-HU" sz="2400" dirty="0"/>
                    </a:p>
                  </a:txBody>
                  <a:tcPr anchor="ctr"/>
                </a:tc>
                <a:tc>
                  <a:txBody>
                    <a:bodyPr/>
                    <a:lstStyle/>
                    <a:p>
                      <a:pPr algn="ctr"/>
                      <a:r>
                        <a:rPr lang="hu-HU" sz="2400" dirty="0" smtClean="0"/>
                        <a:t>2</a:t>
                      </a:r>
                      <a:endParaRPr lang="hu-HU" sz="2400" dirty="0"/>
                    </a:p>
                  </a:txBody>
                  <a:tcPr anchor="ctr"/>
                </a:tc>
                <a:tc>
                  <a:txBody>
                    <a:bodyPr/>
                    <a:lstStyle/>
                    <a:p>
                      <a:pPr algn="ctr"/>
                      <a:r>
                        <a:rPr lang="hu-HU" sz="2400" dirty="0" smtClean="0"/>
                        <a:t>2,9</a:t>
                      </a:r>
                      <a:endParaRPr lang="hu-HU" sz="2400" dirty="0"/>
                    </a:p>
                  </a:txBody>
                  <a:tcPr anchor="ctr"/>
                </a:tc>
                <a:extLst>
                  <a:ext uri="{0D108BD9-81ED-4DB2-BD59-A6C34878D82A}">
                    <a16:rowId xmlns:a16="http://schemas.microsoft.com/office/drawing/2014/main" val="2163936510"/>
                  </a:ext>
                </a:extLst>
              </a:tr>
              <a:tr h="612000">
                <a:tc>
                  <a:txBody>
                    <a:bodyPr/>
                    <a:lstStyle/>
                    <a:p>
                      <a:r>
                        <a:rPr lang="hu-HU" sz="2400" dirty="0" smtClean="0"/>
                        <a:t>Total</a:t>
                      </a:r>
                      <a:endParaRPr lang="hu-HU" sz="2400" dirty="0"/>
                    </a:p>
                  </a:txBody>
                  <a:tcPr anchor="ctr"/>
                </a:tc>
                <a:tc>
                  <a:txBody>
                    <a:bodyPr/>
                    <a:lstStyle/>
                    <a:p>
                      <a:pPr algn="ctr"/>
                      <a:r>
                        <a:rPr lang="hu-HU" sz="2400" dirty="0" smtClean="0"/>
                        <a:t>70</a:t>
                      </a:r>
                      <a:endParaRPr lang="hu-HU" sz="2400" dirty="0"/>
                    </a:p>
                  </a:txBody>
                  <a:tcPr anchor="ctr"/>
                </a:tc>
                <a:tc>
                  <a:txBody>
                    <a:bodyPr/>
                    <a:lstStyle/>
                    <a:p>
                      <a:pPr algn="ctr"/>
                      <a:r>
                        <a:rPr lang="hu-HU" sz="2400" dirty="0" smtClean="0"/>
                        <a:t>100</a:t>
                      </a:r>
                      <a:endParaRPr lang="hu-HU" sz="2400" dirty="0"/>
                    </a:p>
                  </a:txBody>
                  <a:tcPr anchor="ctr"/>
                </a:tc>
                <a:extLst>
                  <a:ext uri="{0D108BD9-81ED-4DB2-BD59-A6C34878D82A}">
                    <a16:rowId xmlns:a16="http://schemas.microsoft.com/office/drawing/2014/main" val="3885911028"/>
                  </a:ext>
                </a:extLst>
              </a:tr>
            </a:tbl>
          </a:graphicData>
        </a:graphic>
      </p:graphicFrame>
    </p:spTree>
    <p:extLst>
      <p:ext uri="{BB962C8B-B14F-4D97-AF65-F5344CB8AC3E}">
        <p14:creationId xmlns:p14="http://schemas.microsoft.com/office/powerpoint/2010/main" val="4221499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l="-8000" r="-8000"/>
          </a:stretch>
        </a:blipFill>
        <a:effectLst/>
      </p:bgPr>
    </p:bg>
    <p:spTree>
      <p:nvGrpSpPr>
        <p:cNvPr id="1" name=""/>
        <p:cNvGrpSpPr/>
        <p:nvPr/>
      </p:nvGrpSpPr>
      <p:grpSpPr>
        <a:xfrm>
          <a:off x="0" y="0"/>
          <a:ext cx="0" cy="0"/>
          <a:chOff x="0" y="0"/>
          <a:chExt cx="0" cy="0"/>
        </a:xfrm>
      </p:grpSpPr>
      <p:sp>
        <p:nvSpPr>
          <p:cNvPr id="5" name="Téglalap 4">
            <a:extLst>
              <a:ext uri="{FF2B5EF4-FFF2-40B4-BE49-F238E27FC236}">
                <a16:creationId xmlns:a16="http://schemas.microsoft.com/office/drawing/2014/main" id="{021710BF-6D7B-4B90-A5C5-2643C6962993}"/>
              </a:ext>
            </a:extLst>
          </p:cNvPr>
          <p:cNvSpPr/>
          <p:nvPr/>
        </p:nvSpPr>
        <p:spPr>
          <a:xfrm>
            <a:off x="395536" y="274638"/>
            <a:ext cx="8496944" cy="6131669"/>
          </a:xfrm>
          <a:prstGeom prst="rect">
            <a:avLst/>
          </a:prstGeom>
        </p:spPr>
        <p:txBody>
          <a:bodyPr wrap="square">
            <a:noAutofit/>
          </a:bodyPr>
          <a:lstStyle/>
          <a:p>
            <a:endParaRPr lang="hu-HU" sz="3200" dirty="0"/>
          </a:p>
        </p:txBody>
      </p:sp>
      <p:sp>
        <p:nvSpPr>
          <p:cNvPr id="6" name="Cím 1">
            <a:extLst>
              <a:ext uri="{FF2B5EF4-FFF2-40B4-BE49-F238E27FC236}">
                <a16:creationId xmlns:a16="http://schemas.microsoft.com/office/drawing/2014/main" id="{CF1344E7-4FD3-40A2-89FF-87519C432045}"/>
              </a:ext>
            </a:extLst>
          </p:cNvPr>
          <p:cNvSpPr txBox="1">
            <a:spLocks/>
          </p:cNvSpPr>
          <p:nvPr/>
        </p:nvSpPr>
        <p:spPr>
          <a:xfrm>
            <a:off x="457200" y="274638"/>
            <a:ext cx="8229600" cy="70609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b="1" dirty="0" err="1" smtClean="0">
                <a:solidFill>
                  <a:srgbClr val="C00000"/>
                </a:solidFill>
              </a:rPr>
              <a:t>Color</a:t>
            </a:r>
            <a:r>
              <a:rPr lang="hu-HU" b="1" dirty="0" smtClean="0">
                <a:solidFill>
                  <a:srgbClr val="C00000"/>
                </a:solidFill>
              </a:rPr>
              <a:t> </a:t>
            </a:r>
            <a:r>
              <a:rPr lang="hu-HU" b="1" dirty="0" err="1" smtClean="0">
                <a:solidFill>
                  <a:srgbClr val="C00000"/>
                </a:solidFill>
              </a:rPr>
              <a:t>rods</a:t>
            </a:r>
            <a:endParaRPr lang="hu-HU" b="1" dirty="0">
              <a:solidFill>
                <a:srgbClr val="C00000"/>
              </a:solidFill>
            </a:endParaRPr>
          </a:p>
        </p:txBody>
      </p:sp>
      <p:graphicFrame>
        <p:nvGraphicFramePr>
          <p:cNvPr id="7" name="Chart 1"/>
          <p:cNvGraphicFramePr/>
          <p:nvPr>
            <p:extLst>
              <p:ext uri="{D42A27DB-BD31-4B8C-83A1-F6EECF244321}">
                <p14:modId xmlns:p14="http://schemas.microsoft.com/office/powerpoint/2010/main" val="2200886195"/>
              </p:ext>
            </p:extLst>
          </p:nvPr>
        </p:nvGraphicFramePr>
        <p:xfrm>
          <a:off x="52284" y="1268760"/>
          <a:ext cx="9091716" cy="54255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41169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 b="-11000"/>
          </a:stretch>
        </a:blipFill>
        <a:effectLst/>
      </p:bgPr>
    </p:bg>
    <p:spTree>
      <p:nvGrpSpPr>
        <p:cNvPr id="1" name=""/>
        <p:cNvGrpSpPr/>
        <p:nvPr/>
      </p:nvGrpSpPr>
      <p:grpSpPr>
        <a:xfrm>
          <a:off x="0" y="0"/>
          <a:ext cx="0" cy="0"/>
          <a:chOff x="0" y="0"/>
          <a:chExt cx="0" cy="0"/>
        </a:xfrm>
      </p:grpSpPr>
      <p:sp>
        <p:nvSpPr>
          <p:cNvPr id="5" name="Téglalap 4">
            <a:extLst>
              <a:ext uri="{FF2B5EF4-FFF2-40B4-BE49-F238E27FC236}">
                <a16:creationId xmlns:a16="http://schemas.microsoft.com/office/drawing/2014/main" id="{021710BF-6D7B-4B90-A5C5-2643C6962993}"/>
              </a:ext>
            </a:extLst>
          </p:cNvPr>
          <p:cNvSpPr/>
          <p:nvPr/>
        </p:nvSpPr>
        <p:spPr>
          <a:xfrm>
            <a:off x="395536" y="1268760"/>
            <a:ext cx="8496944" cy="5137547"/>
          </a:xfrm>
          <a:prstGeom prst="rect">
            <a:avLst/>
          </a:prstGeom>
        </p:spPr>
        <p:txBody>
          <a:bodyPr wrap="square">
            <a:noAutofit/>
          </a:bodyPr>
          <a:lstStyle/>
          <a:p>
            <a:r>
              <a:rPr lang="hu-HU" sz="3200" dirty="0">
                <a:solidFill>
                  <a:srgbClr val="000000"/>
                </a:solidFill>
              </a:rPr>
              <a:t>The </a:t>
            </a:r>
            <a:r>
              <a:rPr lang="hu-HU" sz="3200" dirty="0" err="1">
                <a:solidFill>
                  <a:srgbClr val="000000"/>
                </a:solidFill>
              </a:rPr>
              <a:t>basic</a:t>
            </a:r>
            <a:r>
              <a:rPr lang="hu-HU" sz="3200" dirty="0">
                <a:solidFill>
                  <a:srgbClr val="000000"/>
                </a:solidFill>
              </a:rPr>
              <a:t> </a:t>
            </a:r>
            <a:r>
              <a:rPr lang="hu-HU" sz="3200" dirty="0" err="1">
                <a:solidFill>
                  <a:srgbClr val="000000"/>
                </a:solidFill>
              </a:rPr>
              <a:t>tools</a:t>
            </a:r>
            <a:r>
              <a:rPr lang="hu-HU" sz="3200" dirty="0">
                <a:solidFill>
                  <a:srgbClr val="000000"/>
                </a:solidFill>
              </a:rPr>
              <a:t> </a:t>
            </a:r>
            <a:r>
              <a:rPr lang="hu-HU" sz="3200" dirty="0" err="1">
                <a:solidFill>
                  <a:srgbClr val="000000"/>
                </a:solidFill>
              </a:rPr>
              <a:t>are</a:t>
            </a:r>
            <a:r>
              <a:rPr lang="hu-HU" sz="3200" dirty="0">
                <a:solidFill>
                  <a:srgbClr val="000000"/>
                </a:solidFill>
              </a:rPr>
              <a:t> </a:t>
            </a:r>
            <a:r>
              <a:rPr lang="hu-HU" sz="3200" dirty="0" err="1">
                <a:solidFill>
                  <a:srgbClr val="000000"/>
                </a:solidFill>
              </a:rPr>
              <a:t>available</a:t>
            </a:r>
            <a:r>
              <a:rPr lang="hu-HU" sz="3200" dirty="0">
                <a:solidFill>
                  <a:srgbClr val="000000"/>
                </a:solidFill>
              </a:rPr>
              <a:t> in </a:t>
            </a:r>
            <a:r>
              <a:rPr lang="hu-HU" sz="3200" dirty="0" err="1">
                <a:solidFill>
                  <a:srgbClr val="000000"/>
                </a:solidFill>
              </a:rPr>
              <a:t>the</a:t>
            </a:r>
            <a:r>
              <a:rPr lang="hu-HU" sz="3200" dirty="0">
                <a:solidFill>
                  <a:srgbClr val="000000"/>
                </a:solidFill>
              </a:rPr>
              <a:t> </a:t>
            </a:r>
            <a:r>
              <a:rPr lang="hu-HU" sz="3200" dirty="0" err="1">
                <a:solidFill>
                  <a:srgbClr val="000000"/>
                </a:solidFill>
              </a:rPr>
              <a:t>schools</a:t>
            </a:r>
            <a:r>
              <a:rPr lang="hu-HU" sz="3200" dirty="0">
                <a:solidFill>
                  <a:srgbClr val="000000"/>
                </a:solidFill>
              </a:rPr>
              <a:t>. </a:t>
            </a:r>
            <a:endParaRPr lang="hu-HU" sz="3200" dirty="0" smtClean="0">
              <a:solidFill>
                <a:srgbClr val="000000"/>
              </a:solidFill>
            </a:endParaRPr>
          </a:p>
          <a:p>
            <a:r>
              <a:rPr lang="hu-HU" sz="3200" dirty="0" err="1" smtClean="0">
                <a:solidFill>
                  <a:srgbClr val="000000"/>
                </a:solidFill>
              </a:rPr>
              <a:t>For</a:t>
            </a:r>
            <a:r>
              <a:rPr lang="hu-HU" sz="3200" dirty="0" smtClean="0">
                <a:solidFill>
                  <a:srgbClr val="000000"/>
                </a:solidFill>
              </a:rPr>
              <a:t> </a:t>
            </a:r>
            <a:r>
              <a:rPr lang="hu-HU" sz="3200" dirty="0" err="1">
                <a:solidFill>
                  <a:srgbClr val="000000"/>
                </a:solidFill>
              </a:rPr>
              <a:t>example</a:t>
            </a:r>
            <a:r>
              <a:rPr lang="hu-HU" sz="3200" dirty="0">
                <a:solidFill>
                  <a:srgbClr val="000000"/>
                </a:solidFill>
              </a:rPr>
              <a:t> </a:t>
            </a:r>
            <a:r>
              <a:rPr lang="hu-HU" sz="3200" dirty="0" smtClean="0">
                <a:solidFill>
                  <a:srgbClr val="000000"/>
                </a:solidFill>
              </a:rPr>
              <a:t>in </a:t>
            </a:r>
            <a:r>
              <a:rPr lang="hu-HU" sz="3200" dirty="0" err="1" smtClean="0">
                <a:solidFill>
                  <a:srgbClr val="000000"/>
                </a:solidFill>
              </a:rPr>
              <a:t>the</a:t>
            </a:r>
            <a:r>
              <a:rPr lang="hu-HU" sz="3200" dirty="0" smtClean="0">
                <a:solidFill>
                  <a:srgbClr val="000000"/>
                </a:solidFill>
              </a:rPr>
              <a:t> </a:t>
            </a:r>
            <a:r>
              <a:rPr lang="hu-HU" sz="3200" dirty="0" err="1" smtClean="0">
                <a:solidFill>
                  <a:srgbClr val="000000"/>
                </a:solidFill>
              </a:rPr>
              <a:t>elementary</a:t>
            </a:r>
            <a:r>
              <a:rPr lang="hu-HU" sz="3200" dirty="0" smtClean="0">
                <a:solidFill>
                  <a:srgbClr val="000000"/>
                </a:solidFill>
              </a:rPr>
              <a:t> </a:t>
            </a:r>
            <a:r>
              <a:rPr lang="hu-HU" sz="3200" dirty="0" err="1" smtClean="0">
                <a:solidFill>
                  <a:srgbClr val="000000"/>
                </a:solidFill>
              </a:rPr>
              <a:t>schools</a:t>
            </a:r>
            <a:r>
              <a:rPr lang="hu-HU" sz="3200" dirty="0" smtClean="0">
                <a:solidFill>
                  <a:srgbClr val="000000"/>
                </a:solidFill>
              </a:rPr>
              <a:t>.</a:t>
            </a:r>
            <a:endParaRPr lang="hu-HU" sz="3200" dirty="0"/>
          </a:p>
        </p:txBody>
      </p:sp>
      <p:sp>
        <p:nvSpPr>
          <p:cNvPr id="6" name="Cím 1">
            <a:extLst>
              <a:ext uri="{FF2B5EF4-FFF2-40B4-BE49-F238E27FC236}">
                <a16:creationId xmlns:a16="http://schemas.microsoft.com/office/drawing/2014/main" id="{CF1344E7-4FD3-40A2-89FF-87519C432045}"/>
              </a:ext>
            </a:extLst>
          </p:cNvPr>
          <p:cNvSpPr txBox="1">
            <a:spLocks/>
          </p:cNvSpPr>
          <p:nvPr/>
        </p:nvSpPr>
        <p:spPr>
          <a:xfrm>
            <a:off x="457200" y="274638"/>
            <a:ext cx="8229600" cy="70609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b="1" dirty="0" err="1" smtClean="0">
                <a:solidFill>
                  <a:srgbClr val="C00000"/>
                </a:solidFill>
              </a:rPr>
              <a:t>Answers</a:t>
            </a:r>
            <a:endParaRPr lang="hu-HU" b="1" dirty="0">
              <a:solidFill>
                <a:srgbClr val="C00000"/>
              </a:solidFill>
            </a:endParaRPr>
          </a:p>
        </p:txBody>
      </p:sp>
      <p:graphicFrame>
        <p:nvGraphicFramePr>
          <p:cNvPr id="4" name="Táblázat 3"/>
          <p:cNvGraphicFramePr>
            <a:graphicFrameLocks noGrp="1"/>
          </p:cNvGraphicFramePr>
          <p:nvPr>
            <p:extLst>
              <p:ext uri="{D42A27DB-BD31-4B8C-83A1-F6EECF244321}">
                <p14:modId xmlns:p14="http://schemas.microsoft.com/office/powerpoint/2010/main" val="2506333258"/>
              </p:ext>
            </p:extLst>
          </p:nvPr>
        </p:nvGraphicFramePr>
        <p:xfrm>
          <a:off x="525869" y="2529776"/>
          <a:ext cx="8136904" cy="4129412"/>
        </p:xfrm>
        <a:graphic>
          <a:graphicData uri="http://schemas.openxmlformats.org/drawingml/2006/table">
            <a:tbl>
              <a:tblPr firstRow="1" bandRow="1">
                <a:tableStyleId>{21E4AEA4-8DFA-4A89-87EB-49C32662AFE0}</a:tableStyleId>
              </a:tblPr>
              <a:tblGrid>
                <a:gridCol w="5040560">
                  <a:extLst>
                    <a:ext uri="{9D8B030D-6E8A-4147-A177-3AD203B41FA5}">
                      <a16:colId xmlns:a16="http://schemas.microsoft.com/office/drawing/2014/main" val="2918794046"/>
                    </a:ext>
                  </a:extLst>
                </a:gridCol>
                <a:gridCol w="1805927">
                  <a:extLst>
                    <a:ext uri="{9D8B030D-6E8A-4147-A177-3AD203B41FA5}">
                      <a16:colId xmlns:a16="http://schemas.microsoft.com/office/drawing/2014/main" val="3411500588"/>
                    </a:ext>
                  </a:extLst>
                </a:gridCol>
                <a:gridCol w="1290417">
                  <a:extLst>
                    <a:ext uri="{9D8B030D-6E8A-4147-A177-3AD203B41FA5}">
                      <a16:colId xmlns:a16="http://schemas.microsoft.com/office/drawing/2014/main" val="599551196"/>
                    </a:ext>
                  </a:extLst>
                </a:gridCol>
              </a:tblGrid>
              <a:tr h="457412">
                <a:tc>
                  <a:txBody>
                    <a:bodyPr/>
                    <a:lstStyle/>
                    <a:p>
                      <a:r>
                        <a:rPr lang="hu-HU" sz="2400" dirty="0" err="1" smtClean="0"/>
                        <a:t>Logic_set</a:t>
                      </a:r>
                      <a:endParaRPr lang="hu-HU" sz="2400" dirty="0"/>
                    </a:p>
                  </a:txBody>
                  <a:tcPr/>
                </a:tc>
                <a:tc>
                  <a:txBody>
                    <a:bodyPr/>
                    <a:lstStyle/>
                    <a:p>
                      <a:r>
                        <a:rPr lang="hu-HU" sz="2400" dirty="0" err="1" smtClean="0"/>
                        <a:t>Frequency</a:t>
                      </a:r>
                      <a:endParaRPr lang="hu-HU" sz="2400" dirty="0"/>
                    </a:p>
                  </a:txBody>
                  <a:tcPr/>
                </a:tc>
                <a:tc>
                  <a:txBody>
                    <a:bodyPr/>
                    <a:lstStyle/>
                    <a:p>
                      <a:r>
                        <a:rPr lang="hu-HU" sz="2400" dirty="0" smtClean="0"/>
                        <a:t>Percent</a:t>
                      </a:r>
                      <a:endParaRPr lang="hu-HU" sz="2400" dirty="0"/>
                    </a:p>
                  </a:txBody>
                  <a:tcPr/>
                </a:tc>
                <a:extLst>
                  <a:ext uri="{0D108BD9-81ED-4DB2-BD59-A6C34878D82A}">
                    <a16:rowId xmlns:a16="http://schemas.microsoft.com/office/drawing/2014/main" val="4077030281"/>
                  </a:ext>
                </a:extLst>
              </a:tr>
              <a:tr h="612000">
                <a:tc>
                  <a:txBody>
                    <a:bodyPr/>
                    <a:lstStyle/>
                    <a:p>
                      <a:r>
                        <a:rPr lang="en-US" sz="2400" dirty="0" smtClean="0"/>
                        <a:t>Not in school, and I did not use </a:t>
                      </a:r>
                      <a:r>
                        <a:rPr lang="hu-HU" sz="2400" dirty="0" smtClean="0"/>
                        <a:t>it</a:t>
                      </a:r>
                      <a:r>
                        <a:rPr lang="en-US" sz="2400" dirty="0" smtClean="0"/>
                        <a:t>	</a:t>
                      </a:r>
                      <a:endParaRPr lang="hu-HU" sz="2400" dirty="0"/>
                    </a:p>
                  </a:txBody>
                  <a:tcPr anchor="ctr"/>
                </a:tc>
                <a:tc>
                  <a:txBody>
                    <a:bodyPr/>
                    <a:lstStyle/>
                    <a:p>
                      <a:pPr algn="ctr"/>
                      <a:r>
                        <a:rPr lang="hu-HU" sz="2400" dirty="0" smtClean="0"/>
                        <a:t>3</a:t>
                      </a:r>
                      <a:endParaRPr lang="hu-H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4,3</a:t>
                      </a:r>
                      <a:endParaRPr lang="hu-HU" sz="2400" dirty="0"/>
                    </a:p>
                  </a:txBody>
                  <a:tcPr anchor="ctr"/>
                </a:tc>
                <a:extLst>
                  <a:ext uri="{0D108BD9-81ED-4DB2-BD59-A6C34878D82A}">
                    <a16:rowId xmlns:a16="http://schemas.microsoft.com/office/drawing/2014/main" val="894041380"/>
                  </a:ext>
                </a:extLst>
              </a:tr>
              <a:tr h="612000">
                <a:tc>
                  <a:txBody>
                    <a:bodyPr/>
                    <a:lstStyle/>
                    <a:p>
                      <a:r>
                        <a:rPr lang="en-US" sz="2400" dirty="0" smtClean="0"/>
                        <a:t>Not in school, but I used it	</a:t>
                      </a:r>
                      <a:endParaRPr lang="hu-HU" sz="2400" dirty="0"/>
                    </a:p>
                  </a:txBody>
                  <a:tcPr anchor="ctr"/>
                </a:tc>
                <a:tc>
                  <a:txBody>
                    <a:bodyPr/>
                    <a:lstStyle/>
                    <a:p>
                      <a:pPr algn="ctr"/>
                      <a:r>
                        <a:rPr lang="hu-HU" sz="2400" dirty="0" smtClean="0"/>
                        <a:t>4</a:t>
                      </a:r>
                      <a:endParaRPr lang="hu-H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2400" dirty="0" smtClean="0"/>
                        <a:t>5,7</a:t>
                      </a:r>
                      <a:endParaRPr lang="hu-HU" sz="2400" dirty="0"/>
                    </a:p>
                  </a:txBody>
                  <a:tcPr anchor="ctr"/>
                </a:tc>
                <a:extLst>
                  <a:ext uri="{0D108BD9-81ED-4DB2-BD59-A6C34878D82A}">
                    <a16:rowId xmlns:a16="http://schemas.microsoft.com/office/drawing/2014/main" val="2148703587"/>
                  </a:ext>
                </a:extLst>
              </a:tr>
              <a:tr h="612000">
                <a:tc>
                  <a:txBody>
                    <a:bodyPr/>
                    <a:lstStyle/>
                    <a:p>
                      <a:r>
                        <a:rPr lang="en-US" sz="2400" dirty="0" smtClean="0"/>
                        <a:t>The kids used it		</a:t>
                      </a:r>
                      <a:endParaRPr lang="hu-HU" sz="2400" dirty="0"/>
                    </a:p>
                  </a:txBody>
                  <a:tcPr anchor="ctr"/>
                </a:tc>
                <a:tc>
                  <a:txBody>
                    <a:bodyPr/>
                    <a:lstStyle/>
                    <a:p>
                      <a:pPr algn="ctr"/>
                      <a:r>
                        <a:rPr lang="hu-HU" sz="2400" dirty="0" smtClean="0"/>
                        <a:t>56</a:t>
                      </a:r>
                      <a:endParaRPr lang="hu-H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2400" dirty="0" smtClean="0"/>
                        <a:t>80,0</a:t>
                      </a:r>
                      <a:endParaRPr lang="hu-HU" sz="2400" dirty="0"/>
                    </a:p>
                  </a:txBody>
                  <a:tcPr anchor="ctr"/>
                </a:tc>
                <a:extLst>
                  <a:ext uri="{0D108BD9-81ED-4DB2-BD59-A6C34878D82A}">
                    <a16:rowId xmlns:a16="http://schemas.microsoft.com/office/drawing/2014/main" val="1457633234"/>
                  </a:ext>
                </a:extLst>
              </a:tr>
              <a:tr h="612000">
                <a:tc>
                  <a:txBody>
                    <a:bodyPr/>
                    <a:lstStyle/>
                    <a:p>
                      <a:r>
                        <a:rPr lang="en-US" sz="2400" dirty="0" smtClean="0"/>
                        <a:t>We have in school and I used it</a:t>
                      </a:r>
                      <a:endParaRPr lang="hu-HU" sz="2400" dirty="0"/>
                    </a:p>
                  </a:txBody>
                  <a:tcPr anchor="ctr"/>
                </a:tc>
                <a:tc>
                  <a:txBody>
                    <a:bodyPr/>
                    <a:lstStyle/>
                    <a:p>
                      <a:pPr algn="ctr"/>
                      <a:r>
                        <a:rPr lang="hu-HU" sz="2400" dirty="0" smtClean="0"/>
                        <a:t>5</a:t>
                      </a:r>
                      <a:endParaRPr lang="hu-H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2400" dirty="0" smtClean="0"/>
                        <a:t>7,1</a:t>
                      </a:r>
                      <a:endParaRPr lang="hu-HU" sz="2400" dirty="0"/>
                    </a:p>
                  </a:txBody>
                  <a:tcPr anchor="ctr"/>
                </a:tc>
                <a:extLst>
                  <a:ext uri="{0D108BD9-81ED-4DB2-BD59-A6C34878D82A}">
                    <a16:rowId xmlns:a16="http://schemas.microsoft.com/office/drawing/2014/main" val="1247745827"/>
                  </a:ext>
                </a:extLst>
              </a:tr>
              <a:tr h="612000">
                <a:tc>
                  <a:txBody>
                    <a:bodyPr/>
                    <a:lstStyle/>
                    <a:p>
                      <a:r>
                        <a:rPr lang="en-US" sz="2400" dirty="0" smtClean="0"/>
                        <a:t>We have in school, but I did not use it</a:t>
                      </a:r>
                      <a:endParaRPr lang="hu-HU" sz="2400" dirty="0"/>
                    </a:p>
                  </a:txBody>
                  <a:tcPr anchor="ctr"/>
                </a:tc>
                <a:tc>
                  <a:txBody>
                    <a:bodyPr/>
                    <a:lstStyle/>
                    <a:p>
                      <a:pPr algn="ctr"/>
                      <a:r>
                        <a:rPr lang="hu-HU" sz="2400" dirty="0" smtClean="0"/>
                        <a:t>2</a:t>
                      </a:r>
                      <a:endParaRPr lang="hu-HU" sz="2400" dirty="0"/>
                    </a:p>
                  </a:txBody>
                  <a:tcPr anchor="ctr"/>
                </a:tc>
                <a:tc>
                  <a:txBody>
                    <a:bodyPr/>
                    <a:lstStyle/>
                    <a:p>
                      <a:pPr algn="ctr"/>
                      <a:r>
                        <a:rPr lang="hu-HU" sz="2400" dirty="0" smtClean="0"/>
                        <a:t>2,9</a:t>
                      </a:r>
                      <a:endParaRPr lang="hu-HU" sz="2400" dirty="0"/>
                    </a:p>
                  </a:txBody>
                  <a:tcPr anchor="ctr"/>
                </a:tc>
                <a:extLst>
                  <a:ext uri="{0D108BD9-81ED-4DB2-BD59-A6C34878D82A}">
                    <a16:rowId xmlns:a16="http://schemas.microsoft.com/office/drawing/2014/main" val="2163936510"/>
                  </a:ext>
                </a:extLst>
              </a:tr>
              <a:tr h="612000">
                <a:tc>
                  <a:txBody>
                    <a:bodyPr/>
                    <a:lstStyle/>
                    <a:p>
                      <a:r>
                        <a:rPr lang="hu-HU" sz="2400" dirty="0" smtClean="0"/>
                        <a:t>Total</a:t>
                      </a:r>
                      <a:endParaRPr lang="hu-HU" sz="2400" dirty="0"/>
                    </a:p>
                  </a:txBody>
                  <a:tcPr anchor="ctr"/>
                </a:tc>
                <a:tc>
                  <a:txBody>
                    <a:bodyPr/>
                    <a:lstStyle/>
                    <a:p>
                      <a:pPr algn="ctr"/>
                      <a:r>
                        <a:rPr lang="hu-HU" sz="2400" dirty="0" smtClean="0"/>
                        <a:t>70</a:t>
                      </a:r>
                      <a:endParaRPr lang="hu-HU" sz="2400" dirty="0"/>
                    </a:p>
                  </a:txBody>
                  <a:tcPr anchor="ctr"/>
                </a:tc>
                <a:tc>
                  <a:txBody>
                    <a:bodyPr/>
                    <a:lstStyle/>
                    <a:p>
                      <a:pPr algn="ctr"/>
                      <a:r>
                        <a:rPr lang="hu-HU" sz="2400" dirty="0" smtClean="0"/>
                        <a:t>100</a:t>
                      </a:r>
                      <a:endParaRPr lang="hu-HU" sz="2400" dirty="0"/>
                    </a:p>
                  </a:txBody>
                  <a:tcPr anchor="ctr"/>
                </a:tc>
                <a:extLst>
                  <a:ext uri="{0D108BD9-81ED-4DB2-BD59-A6C34878D82A}">
                    <a16:rowId xmlns:a16="http://schemas.microsoft.com/office/drawing/2014/main" val="3885911028"/>
                  </a:ext>
                </a:extLst>
              </a:tr>
            </a:tbl>
          </a:graphicData>
        </a:graphic>
      </p:graphicFrame>
    </p:spTree>
    <p:extLst>
      <p:ext uri="{BB962C8B-B14F-4D97-AF65-F5344CB8AC3E}">
        <p14:creationId xmlns:p14="http://schemas.microsoft.com/office/powerpoint/2010/main" val="264346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1000" b="-11000"/>
          </a:stretch>
        </a:blipFill>
        <a:effectLst/>
      </p:bgPr>
    </p:bg>
    <p:spTree>
      <p:nvGrpSpPr>
        <p:cNvPr id="1" name=""/>
        <p:cNvGrpSpPr/>
        <p:nvPr/>
      </p:nvGrpSpPr>
      <p:grpSpPr>
        <a:xfrm>
          <a:off x="0" y="0"/>
          <a:ext cx="0" cy="0"/>
          <a:chOff x="0" y="0"/>
          <a:chExt cx="0" cy="0"/>
        </a:xfrm>
      </p:grpSpPr>
      <p:sp>
        <p:nvSpPr>
          <p:cNvPr id="6" name="Cím 1">
            <a:extLst>
              <a:ext uri="{FF2B5EF4-FFF2-40B4-BE49-F238E27FC236}">
                <a16:creationId xmlns:a16="http://schemas.microsoft.com/office/drawing/2014/main" id="{CF1344E7-4FD3-40A2-89FF-87519C432045}"/>
              </a:ext>
            </a:extLst>
          </p:cNvPr>
          <p:cNvSpPr txBox="1">
            <a:spLocks/>
          </p:cNvSpPr>
          <p:nvPr/>
        </p:nvSpPr>
        <p:spPr>
          <a:xfrm>
            <a:off x="457200" y="274638"/>
            <a:ext cx="8229600" cy="70609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b="1" dirty="0" err="1" smtClean="0">
                <a:solidFill>
                  <a:srgbClr val="C00000"/>
                </a:solidFill>
              </a:rPr>
              <a:t>Logic</a:t>
            </a:r>
            <a:r>
              <a:rPr lang="hu-HU" b="1" dirty="0" smtClean="0">
                <a:solidFill>
                  <a:srgbClr val="C00000"/>
                </a:solidFill>
              </a:rPr>
              <a:t> </a:t>
            </a:r>
            <a:r>
              <a:rPr lang="hu-HU" b="1" dirty="0" err="1" smtClean="0">
                <a:solidFill>
                  <a:srgbClr val="C00000"/>
                </a:solidFill>
              </a:rPr>
              <a:t>set</a:t>
            </a:r>
            <a:endParaRPr lang="hu-HU" b="1" dirty="0">
              <a:solidFill>
                <a:srgbClr val="C00000"/>
              </a:solidFill>
            </a:endParaRPr>
          </a:p>
        </p:txBody>
      </p:sp>
      <p:graphicFrame>
        <p:nvGraphicFramePr>
          <p:cNvPr id="7" name="Chart 1"/>
          <p:cNvGraphicFramePr/>
          <p:nvPr>
            <p:extLst>
              <p:ext uri="{D42A27DB-BD31-4B8C-83A1-F6EECF244321}">
                <p14:modId xmlns:p14="http://schemas.microsoft.com/office/powerpoint/2010/main" val="3971223404"/>
              </p:ext>
            </p:extLst>
          </p:nvPr>
        </p:nvGraphicFramePr>
        <p:xfrm>
          <a:off x="251520" y="1124744"/>
          <a:ext cx="8712968" cy="57332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63200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5" name="Téglalap 4">
            <a:extLst>
              <a:ext uri="{FF2B5EF4-FFF2-40B4-BE49-F238E27FC236}">
                <a16:creationId xmlns:a16="http://schemas.microsoft.com/office/drawing/2014/main" id="{021710BF-6D7B-4B90-A5C5-2643C6962993}"/>
              </a:ext>
            </a:extLst>
          </p:cNvPr>
          <p:cNvSpPr/>
          <p:nvPr/>
        </p:nvSpPr>
        <p:spPr>
          <a:xfrm>
            <a:off x="455577" y="2060848"/>
            <a:ext cx="8496944" cy="4320480"/>
          </a:xfrm>
          <a:prstGeom prst="rect">
            <a:avLst/>
          </a:prstGeom>
        </p:spPr>
        <p:txBody>
          <a:bodyPr wrap="square">
            <a:noAutofit/>
          </a:bodyPr>
          <a:lstStyle/>
          <a:p>
            <a:pPr marL="457200" indent="-457200">
              <a:buFont typeface="Arial" panose="020B0604020202020204" pitchFamily="34" charset="0"/>
              <a:buChar char="•"/>
            </a:pPr>
            <a:r>
              <a:rPr lang="en-US" sz="3200" dirty="0">
                <a:solidFill>
                  <a:srgbClr val="000000"/>
                </a:solidFill>
              </a:rPr>
              <a:t>Teachers use tools, but they are highly renewed or partly </a:t>
            </a:r>
            <a:r>
              <a:rPr lang="en-US" sz="3200" dirty="0" smtClean="0">
                <a:solidFill>
                  <a:srgbClr val="000000"/>
                </a:solidFill>
              </a:rPr>
              <a:t>transmitted</a:t>
            </a:r>
            <a:r>
              <a:rPr lang="hu-HU" sz="3200" dirty="0" smtClean="0">
                <a:solidFill>
                  <a:srgbClr val="000000"/>
                </a:solidFill>
              </a:rPr>
              <a:t> </a:t>
            </a:r>
            <a:r>
              <a:rPr lang="hu-HU" sz="3200" dirty="0" err="1" smtClean="0">
                <a:solidFill>
                  <a:srgbClr val="000000"/>
                </a:solidFill>
              </a:rPr>
              <a:t>the</a:t>
            </a:r>
            <a:r>
              <a:rPr lang="hu-HU" sz="3200" dirty="0" smtClean="0">
                <a:solidFill>
                  <a:srgbClr val="000000"/>
                </a:solidFill>
              </a:rPr>
              <a:t> </a:t>
            </a:r>
            <a:r>
              <a:rPr lang="hu-HU" sz="3200" dirty="0" err="1" smtClean="0">
                <a:solidFill>
                  <a:srgbClr val="000000"/>
                </a:solidFill>
              </a:rPr>
              <a:t>tools</a:t>
            </a:r>
            <a:r>
              <a:rPr lang="hu-HU" sz="3200" dirty="0" smtClean="0">
                <a:solidFill>
                  <a:srgbClr val="000000"/>
                </a:solidFill>
              </a:rPr>
              <a:t> </a:t>
            </a:r>
            <a:r>
              <a:rPr lang="en-US" sz="3200" dirty="0" smtClean="0">
                <a:solidFill>
                  <a:srgbClr val="000000"/>
                </a:solidFill>
              </a:rPr>
              <a:t>to </a:t>
            </a:r>
            <a:r>
              <a:rPr lang="en-US" sz="3200" dirty="0">
                <a:solidFill>
                  <a:srgbClr val="000000"/>
                </a:solidFill>
              </a:rPr>
              <a:t>the digital space preferred by students. </a:t>
            </a:r>
            <a:endParaRPr lang="hu-HU" sz="3200" dirty="0">
              <a:solidFill>
                <a:srgbClr val="000000"/>
              </a:solidFill>
            </a:endParaRPr>
          </a:p>
          <a:p>
            <a:pPr marL="457200" indent="-457200">
              <a:buFont typeface="Arial" panose="020B0604020202020204" pitchFamily="34" charset="0"/>
              <a:buChar char="•"/>
            </a:pPr>
            <a:r>
              <a:rPr lang="en-US" sz="3200" dirty="0">
                <a:solidFill>
                  <a:srgbClr val="000000"/>
                </a:solidFill>
              </a:rPr>
              <a:t>They listed a lot of different tools what we never </a:t>
            </a:r>
            <a:r>
              <a:rPr lang="en-US" sz="3200" dirty="0" smtClean="0">
                <a:solidFill>
                  <a:srgbClr val="000000"/>
                </a:solidFill>
              </a:rPr>
              <a:t>mentioned</a:t>
            </a:r>
            <a:r>
              <a:rPr lang="hu-HU" sz="3200" smtClean="0">
                <a:solidFill>
                  <a:srgbClr val="000000"/>
                </a:solidFill>
              </a:rPr>
              <a:t>.</a:t>
            </a:r>
          </a:p>
          <a:p>
            <a:pPr marL="457200" indent="-457200">
              <a:buFont typeface="Arial" panose="020B0604020202020204" pitchFamily="34" charset="0"/>
              <a:buChar char="•"/>
            </a:pPr>
            <a:r>
              <a:rPr lang="en-US" sz="3200" smtClean="0">
                <a:solidFill>
                  <a:srgbClr val="000000"/>
                </a:solidFill>
              </a:rPr>
              <a:t>The </a:t>
            </a:r>
            <a:r>
              <a:rPr lang="en-US" sz="3200" dirty="0">
                <a:solidFill>
                  <a:srgbClr val="000000"/>
                </a:solidFill>
              </a:rPr>
              <a:t>teachers could choose from a much wider selection than we could imagine it.</a:t>
            </a:r>
            <a:endParaRPr lang="hu-HU" sz="3200" dirty="0"/>
          </a:p>
        </p:txBody>
      </p:sp>
      <p:sp>
        <p:nvSpPr>
          <p:cNvPr id="6" name="Cím 1">
            <a:extLst>
              <a:ext uri="{FF2B5EF4-FFF2-40B4-BE49-F238E27FC236}">
                <a16:creationId xmlns:a16="http://schemas.microsoft.com/office/drawing/2014/main" id="{CF1344E7-4FD3-40A2-89FF-87519C432045}"/>
              </a:ext>
            </a:extLst>
          </p:cNvPr>
          <p:cNvSpPr txBox="1">
            <a:spLocks/>
          </p:cNvSpPr>
          <p:nvPr/>
        </p:nvSpPr>
        <p:spPr>
          <a:xfrm>
            <a:off x="457200" y="274638"/>
            <a:ext cx="8229600" cy="70609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b="1" dirty="0" err="1" smtClean="0">
                <a:solidFill>
                  <a:srgbClr val="C00000"/>
                </a:solidFill>
              </a:rPr>
              <a:t>Answers</a:t>
            </a:r>
            <a:endParaRPr lang="hu-HU" b="1" dirty="0">
              <a:solidFill>
                <a:srgbClr val="C00000"/>
              </a:solidFill>
            </a:endParaRPr>
          </a:p>
        </p:txBody>
      </p:sp>
    </p:spTree>
    <p:extLst>
      <p:ext uri="{BB962C8B-B14F-4D97-AF65-F5344CB8AC3E}">
        <p14:creationId xmlns:p14="http://schemas.microsoft.com/office/powerpoint/2010/main" val="3330021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2423A546-F04F-4DEA-8DBF-8B3DDE01AF45}"/>
              </a:ext>
            </a:extLst>
          </p:cNvPr>
          <p:cNvPicPr>
            <a:picLocks noChangeAspect="1"/>
          </p:cNvPicPr>
          <p:nvPr/>
        </p:nvPicPr>
        <p:blipFill rotWithShape="1">
          <a:blip r:embed="rId2">
            <a:extLst>
              <a:ext uri="{28A0092B-C50C-407E-A947-70E740481C1C}">
                <a14:useLocalDpi xmlns:a14="http://schemas.microsoft.com/office/drawing/2010/main" val="0"/>
              </a:ext>
            </a:extLst>
          </a:blip>
          <a:srcRect l="19881" t="18743" r="19862" b="12926"/>
          <a:stretch/>
        </p:blipFill>
        <p:spPr>
          <a:xfrm>
            <a:off x="0" y="116632"/>
            <a:ext cx="9144000" cy="6593240"/>
          </a:xfrm>
          <a:prstGeom prst="rect">
            <a:avLst/>
          </a:prstGeom>
        </p:spPr>
      </p:pic>
    </p:spTree>
    <p:extLst>
      <p:ext uri="{BB962C8B-B14F-4D97-AF65-F5344CB8AC3E}">
        <p14:creationId xmlns:p14="http://schemas.microsoft.com/office/powerpoint/2010/main" val="1688214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24000" r="-24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67544" y="620688"/>
            <a:ext cx="8136904" cy="864096"/>
          </a:xfrm>
        </p:spPr>
        <p:txBody>
          <a:bodyPr>
            <a:noAutofit/>
          </a:bodyPr>
          <a:lstStyle/>
          <a:p>
            <a:r>
              <a:rPr lang="hu-HU" sz="4000" b="1" dirty="0" err="1">
                <a:solidFill>
                  <a:srgbClr val="C00000"/>
                </a:solidFill>
              </a:rPr>
              <a:t>Results</a:t>
            </a:r>
            <a:endParaRPr lang="hu-HU" sz="3200" b="1" dirty="0">
              <a:solidFill>
                <a:srgbClr val="C00000"/>
              </a:solidFill>
            </a:endParaRPr>
          </a:p>
        </p:txBody>
      </p:sp>
      <p:sp>
        <p:nvSpPr>
          <p:cNvPr id="3" name="Téglalap 2"/>
          <p:cNvSpPr/>
          <p:nvPr/>
        </p:nvSpPr>
        <p:spPr>
          <a:xfrm>
            <a:off x="467544" y="1772816"/>
            <a:ext cx="8496944" cy="4320480"/>
          </a:xfrm>
          <a:prstGeom prst="rect">
            <a:avLst/>
          </a:prstGeom>
        </p:spPr>
        <p:txBody>
          <a:bodyPr wrap="square">
            <a:noAutofit/>
          </a:bodyPr>
          <a:lstStyle/>
          <a:p>
            <a:pPr marL="742950" indent="-742950">
              <a:buAutoNum type="arabicPeriod"/>
            </a:pPr>
            <a:r>
              <a:rPr lang="en-GB" sz="3600" dirty="0" smtClean="0"/>
              <a:t>If a tool </a:t>
            </a:r>
            <a:r>
              <a:rPr lang="hu-HU" sz="3600" dirty="0" smtClean="0"/>
              <a:t>is </a:t>
            </a:r>
            <a:r>
              <a:rPr lang="en-GB" sz="3600" dirty="0" smtClean="0"/>
              <a:t>available in the school than the teachers will use it.</a:t>
            </a:r>
            <a:br>
              <a:rPr lang="en-GB" sz="3600" dirty="0" smtClean="0"/>
            </a:br>
            <a:r>
              <a:rPr lang="en-GB" sz="3600" dirty="0" smtClean="0"/>
              <a:t>(75%-95%).</a:t>
            </a:r>
          </a:p>
          <a:p>
            <a:pPr marL="742950" indent="-742950">
              <a:buAutoNum type="arabicPeriod"/>
            </a:pPr>
            <a:r>
              <a:rPr lang="en-GB" sz="3600" dirty="0" smtClean="0"/>
              <a:t>Teachers over 50 use more tools than the youngsters. (We have to strengthen the using of tools in the teacher training.) </a:t>
            </a:r>
          </a:p>
          <a:p>
            <a:endParaRPr lang="en-US" sz="3600" dirty="0"/>
          </a:p>
        </p:txBody>
      </p:sp>
    </p:spTree>
    <p:extLst>
      <p:ext uri="{BB962C8B-B14F-4D97-AF65-F5344CB8AC3E}">
        <p14:creationId xmlns:p14="http://schemas.microsoft.com/office/powerpoint/2010/main" val="1642955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24000" r="-24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67544" y="620688"/>
            <a:ext cx="8136904" cy="864096"/>
          </a:xfrm>
        </p:spPr>
        <p:txBody>
          <a:bodyPr>
            <a:noAutofit/>
          </a:bodyPr>
          <a:lstStyle/>
          <a:p>
            <a:r>
              <a:rPr lang="hu-HU" sz="4000" b="1" dirty="0" err="1" smtClean="0">
                <a:solidFill>
                  <a:srgbClr val="C00000"/>
                </a:solidFill>
              </a:rPr>
              <a:t>Results</a:t>
            </a:r>
            <a:endParaRPr lang="hu-HU" sz="3200" b="1" dirty="0">
              <a:solidFill>
                <a:srgbClr val="C00000"/>
              </a:solidFill>
            </a:endParaRPr>
          </a:p>
        </p:txBody>
      </p:sp>
      <p:sp>
        <p:nvSpPr>
          <p:cNvPr id="3" name="Téglalap 2"/>
          <p:cNvSpPr/>
          <p:nvPr/>
        </p:nvSpPr>
        <p:spPr>
          <a:xfrm>
            <a:off x="467544" y="1772816"/>
            <a:ext cx="8496944" cy="4176464"/>
          </a:xfrm>
          <a:prstGeom prst="rect">
            <a:avLst/>
          </a:prstGeom>
        </p:spPr>
        <p:txBody>
          <a:bodyPr wrap="square">
            <a:noAutofit/>
          </a:bodyPr>
          <a:lstStyle/>
          <a:p>
            <a:r>
              <a:rPr lang="en-GB" sz="3600" dirty="0" smtClean="0"/>
              <a:t>Teachers do not use less teaching tools than 40 years ago, but their use of devices are less directed and cover much wider spectrum. </a:t>
            </a:r>
          </a:p>
          <a:p>
            <a:r>
              <a:rPr lang="en-GB" sz="3600" dirty="0" smtClean="0"/>
              <a:t>The changes in device usage or teaching tools alone can not cause the decreasing in PISA results.</a:t>
            </a:r>
            <a:endParaRPr lang="en-GB" sz="3600" dirty="0"/>
          </a:p>
        </p:txBody>
      </p:sp>
    </p:spTree>
    <p:extLst>
      <p:ext uri="{BB962C8B-B14F-4D97-AF65-F5344CB8AC3E}">
        <p14:creationId xmlns:p14="http://schemas.microsoft.com/office/powerpoint/2010/main" val="1762601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0000" r="-10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7859216" cy="1143000"/>
          </a:xfrm>
        </p:spPr>
        <p:txBody>
          <a:bodyPr>
            <a:noAutofit/>
          </a:bodyPr>
          <a:lstStyle/>
          <a:p>
            <a:r>
              <a:rPr lang="hu-HU" b="1" dirty="0">
                <a:solidFill>
                  <a:srgbClr val="C00000"/>
                </a:solidFill>
              </a:rPr>
              <a:t>The </a:t>
            </a:r>
            <a:r>
              <a:rPr lang="hu-HU" b="1" dirty="0" err="1">
                <a:solidFill>
                  <a:srgbClr val="C00000"/>
                </a:solidFill>
              </a:rPr>
              <a:t>dream</a:t>
            </a:r>
            <a:r>
              <a:rPr lang="hu-HU" b="1" dirty="0">
                <a:solidFill>
                  <a:srgbClr val="C00000"/>
                </a:solidFill>
              </a:rPr>
              <a:t> of </a:t>
            </a:r>
            <a:r>
              <a:rPr lang="hu-HU" b="1" dirty="0" err="1">
                <a:solidFill>
                  <a:srgbClr val="C00000"/>
                </a:solidFill>
              </a:rPr>
              <a:t>Tamas</a:t>
            </a:r>
            <a:r>
              <a:rPr lang="hu-HU" b="1" dirty="0">
                <a:solidFill>
                  <a:srgbClr val="C00000"/>
                </a:solidFill>
              </a:rPr>
              <a:t> Varga</a:t>
            </a:r>
            <a:endParaRPr lang="en-US" b="1" dirty="0">
              <a:solidFill>
                <a:srgbClr val="C00000"/>
              </a:solidFill>
            </a:endParaRPr>
          </a:p>
        </p:txBody>
      </p:sp>
      <p:sp>
        <p:nvSpPr>
          <p:cNvPr id="3" name="Tartalom helye 2"/>
          <p:cNvSpPr>
            <a:spLocks noGrp="1"/>
          </p:cNvSpPr>
          <p:nvPr>
            <p:ph idx="1"/>
          </p:nvPr>
        </p:nvSpPr>
        <p:spPr>
          <a:xfrm>
            <a:off x="457200" y="1992949"/>
            <a:ext cx="8229600" cy="4388379"/>
          </a:xfrm>
        </p:spPr>
        <p:txBody>
          <a:bodyPr>
            <a:noAutofit/>
          </a:bodyPr>
          <a:lstStyle/>
          <a:p>
            <a:pPr marL="0" indent="0">
              <a:buNone/>
            </a:pPr>
            <a:r>
              <a:rPr lang="en-US" sz="3600" dirty="0"/>
              <a:t>The reform introduced by </a:t>
            </a:r>
            <a:r>
              <a:rPr lang="en-US" sz="3600" dirty="0" err="1"/>
              <a:t>Tamás</a:t>
            </a:r>
            <a:r>
              <a:rPr lang="en-US" sz="3600" dirty="0"/>
              <a:t> </a:t>
            </a:r>
            <a:r>
              <a:rPr lang="en-US" sz="3600" dirty="0" err="1"/>
              <a:t>Varga</a:t>
            </a:r>
            <a:r>
              <a:rPr lang="en-US" sz="3600" dirty="0"/>
              <a:t> during the 1960s and ‘70s, named </a:t>
            </a:r>
            <a:endParaRPr lang="hu-HU" sz="3600" dirty="0"/>
          </a:p>
          <a:p>
            <a:pPr marL="0" indent="0">
              <a:buNone/>
            </a:pPr>
            <a:r>
              <a:rPr lang="en-US" sz="3600" dirty="0">
                <a:solidFill>
                  <a:srgbClr val="C00000"/>
                </a:solidFill>
              </a:rPr>
              <a:t>“complex mathematics education” </a:t>
            </a:r>
            <a:endParaRPr lang="hu-HU" sz="3600" dirty="0">
              <a:solidFill>
                <a:srgbClr val="C00000"/>
              </a:solidFill>
            </a:endParaRPr>
          </a:p>
          <a:p>
            <a:pPr marL="0" indent="0">
              <a:buNone/>
            </a:pPr>
            <a:r>
              <a:rPr lang="en-US" sz="3600" dirty="0"/>
              <a:t>is often recognized in Hungary and in an international level as focusing particularly on </a:t>
            </a:r>
            <a:r>
              <a:rPr lang="en-US" sz="3600" i="1" dirty="0"/>
              <a:t>problem solving and on heuristic methods</a:t>
            </a:r>
            <a:r>
              <a:rPr lang="hu-HU" sz="3600" i="1" dirty="0"/>
              <a:t> and </a:t>
            </a:r>
            <a:r>
              <a:rPr lang="hu-HU" sz="3600" i="1" dirty="0" err="1"/>
              <a:t>using</a:t>
            </a:r>
            <a:r>
              <a:rPr lang="hu-HU" sz="3600" i="1" dirty="0"/>
              <a:t> </a:t>
            </a:r>
            <a:r>
              <a:rPr lang="hu-HU" sz="3600" i="1" dirty="0" err="1"/>
              <a:t>proper</a:t>
            </a:r>
            <a:r>
              <a:rPr lang="hu-HU" sz="3600" i="1" dirty="0"/>
              <a:t> </a:t>
            </a:r>
            <a:r>
              <a:rPr lang="hu-HU" sz="3600" i="1" dirty="0" err="1"/>
              <a:t>tools</a:t>
            </a:r>
            <a:r>
              <a:rPr lang="en-US" sz="3600" dirty="0"/>
              <a:t>. </a:t>
            </a:r>
            <a:endParaRPr lang="hu-HU" dirty="0"/>
          </a:p>
        </p:txBody>
      </p:sp>
    </p:spTree>
    <p:extLst>
      <p:ext uri="{BB962C8B-B14F-4D97-AF65-F5344CB8AC3E}">
        <p14:creationId xmlns:p14="http://schemas.microsoft.com/office/powerpoint/2010/main" val="3566616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ím 1"/>
          <p:cNvSpPr>
            <a:spLocks noGrp="1"/>
          </p:cNvSpPr>
          <p:nvPr>
            <p:ph type="title"/>
          </p:nvPr>
        </p:nvSpPr>
        <p:spPr>
          <a:xfrm>
            <a:off x="-324544" y="404664"/>
            <a:ext cx="4104456" cy="1080120"/>
          </a:xfrm>
        </p:spPr>
        <p:txBody>
          <a:bodyPr>
            <a:noAutofit/>
          </a:bodyPr>
          <a:lstStyle/>
          <a:p>
            <a:r>
              <a:rPr lang="hu-HU" sz="4000" b="1" dirty="0" err="1" smtClean="0">
                <a:solidFill>
                  <a:srgbClr val="C00000"/>
                </a:solidFill>
              </a:rPr>
              <a:t>Obrigado</a:t>
            </a:r>
            <a:r>
              <a:rPr lang="hu-HU" sz="4000" b="1" dirty="0" smtClean="0">
                <a:solidFill>
                  <a:srgbClr val="C00000"/>
                </a:solidFill>
              </a:rPr>
              <a:t/>
            </a:r>
            <a:br>
              <a:rPr lang="hu-HU" sz="4000" b="1" dirty="0" smtClean="0">
                <a:solidFill>
                  <a:srgbClr val="C00000"/>
                </a:solidFill>
              </a:rPr>
            </a:br>
            <a:r>
              <a:rPr lang="hu-HU" sz="4000" b="1" dirty="0" err="1" smtClean="0">
                <a:solidFill>
                  <a:srgbClr val="C00000"/>
                </a:solidFill>
              </a:rPr>
              <a:t>Thank</a:t>
            </a:r>
            <a:r>
              <a:rPr lang="hu-HU" sz="4000" b="1" dirty="0" smtClean="0">
                <a:solidFill>
                  <a:srgbClr val="C00000"/>
                </a:solidFill>
              </a:rPr>
              <a:t> </a:t>
            </a:r>
            <a:r>
              <a:rPr lang="hu-HU" sz="4000" b="1" dirty="0" err="1" smtClean="0">
                <a:solidFill>
                  <a:srgbClr val="C00000"/>
                </a:solidFill>
              </a:rPr>
              <a:t>you</a:t>
            </a:r>
            <a:endParaRPr lang="hu-HU" sz="3200" b="1" dirty="0">
              <a:solidFill>
                <a:srgbClr val="C00000"/>
              </a:solidFill>
            </a:endParaRPr>
          </a:p>
        </p:txBody>
      </p:sp>
    </p:spTree>
    <p:extLst>
      <p:ext uri="{BB962C8B-B14F-4D97-AF65-F5344CB8AC3E}">
        <p14:creationId xmlns:p14="http://schemas.microsoft.com/office/powerpoint/2010/main" val="402677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00" b="-1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7859216" cy="1143000"/>
          </a:xfrm>
        </p:spPr>
        <p:txBody>
          <a:bodyPr>
            <a:noAutofit/>
          </a:bodyPr>
          <a:lstStyle/>
          <a:p>
            <a:r>
              <a:rPr lang="hu-HU" b="1" dirty="0">
                <a:solidFill>
                  <a:srgbClr val="C00000"/>
                </a:solidFill>
              </a:rPr>
              <a:t>The part of </a:t>
            </a:r>
            <a:r>
              <a:rPr lang="hu-HU" b="1" dirty="0" err="1">
                <a:solidFill>
                  <a:srgbClr val="C00000"/>
                </a:solidFill>
              </a:rPr>
              <a:t>the</a:t>
            </a:r>
            <a:r>
              <a:rPr lang="hu-HU" b="1" dirty="0">
                <a:solidFill>
                  <a:srgbClr val="C00000"/>
                </a:solidFill>
              </a:rPr>
              <a:t> </a:t>
            </a:r>
            <a:r>
              <a:rPr lang="hu-HU" b="1" dirty="0" err="1">
                <a:solidFill>
                  <a:srgbClr val="C00000"/>
                </a:solidFill>
              </a:rPr>
              <a:t>dream</a:t>
            </a:r>
            <a:endParaRPr lang="en-US" b="1" dirty="0">
              <a:solidFill>
                <a:srgbClr val="C00000"/>
              </a:solidFill>
            </a:endParaRPr>
          </a:p>
        </p:txBody>
      </p:sp>
      <p:sp>
        <p:nvSpPr>
          <p:cNvPr id="3" name="Tartalom helye 2"/>
          <p:cNvSpPr>
            <a:spLocks noGrp="1"/>
          </p:cNvSpPr>
          <p:nvPr>
            <p:ph idx="1"/>
          </p:nvPr>
        </p:nvSpPr>
        <p:spPr>
          <a:xfrm>
            <a:off x="457200" y="1268760"/>
            <a:ext cx="8579296" cy="4388379"/>
          </a:xfrm>
        </p:spPr>
        <p:txBody>
          <a:bodyPr>
            <a:noAutofit/>
          </a:bodyPr>
          <a:lstStyle/>
          <a:p>
            <a:pPr marL="0" indent="0">
              <a:buNone/>
            </a:pPr>
            <a:r>
              <a:rPr lang="en-US" dirty="0"/>
              <a:t>Mathematics education in early childhood can not be separated from manipulation with objects. Even the ancient Chinese, Sumerian, Egyptian, or Greek cultural memorials prove that the abstract imagination of numbers are closely connected to manipulation with pebbles and sticks. It is quite natural that for every era and age there were objects to use in mathematics teaching started from the color pebbles collected on the riverside through the slate, to the wooden </a:t>
            </a:r>
            <a:r>
              <a:rPr lang="hu-HU" dirty="0" err="1" smtClean="0"/>
              <a:t>sticks</a:t>
            </a:r>
            <a:r>
              <a:rPr lang="en-US" dirty="0" smtClean="0"/>
              <a:t> </a:t>
            </a:r>
            <a:r>
              <a:rPr lang="en-US" dirty="0"/>
              <a:t>and to the plastic </a:t>
            </a:r>
            <a:r>
              <a:rPr lang="en-US" dirty="0" smtClean="0"/>
              <a:t>elements</a:t>
            </a:r>
            <a:r>
              <a:rPr lang="hu-HU" dirty="0" smtClean="0"/>
              <a:t>.</a:t>
            </a:r>
            <a:endParaRPr lang="hu-HU" dirty="0"/>
          </a:p>
        </p:txBody>
      </p:sp>
    </p:spTree>
    <p:extLst>
      <p:ext uri="{BB962C8B-B14F-4D97-AF65-F5344CB8AC3E}">
        <p14:creationId xmlns:p14="http://schemas.microsoft.com/office/powerpoint/2010/main" val="275375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2000" r="-12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7859216" cy="1143000"/>
          </a:xfrm>
        </p:spPr>
        <p:txBody>
          <a:bodyPr>
            <a:noAutofit/>
          </a:bodyPr>
          <a:lstStyle/>
          <a:p>
            <a:r>
              <a:rPr lang="hu-HU" b="1" dirty="0">
                <a:solidFill>
                  <a:srgbClr val="C00000"/>
                </a:solidFill>
              </a:rPr>
              <a:t>The part of </a:t>
            </a:r>
            <a:r>
              <a:rPr lang="hu-HU" b="1" dirty="0" err="1">
                <a:solidFill>
                  <a:srgbClr val="C00000"/>
                </a:solidFill>
              </a:rPr>
              <a:t>the</a:t>
            </a:r>
            <a:r>
              <a:rPr lang="hu-HU" b="1" dirty="0">
                <a:solidFill>
                  <a:srgbClr val="C00000"/>
                </a:solidFill>
              </a:rPr>
              <a:t> </a:t>
            </a:r>
            <a:r>
              <a:rPr lang="hu-HU" b="1" dirty="0" err="1">
                <a:solidFill>
                  <a:srgbClr val="C00000"/>
                </a:solidFill>
              </a:rPr>
              <a:t>dream</a:t>
            </a:r>
            <a:endParaRPr lang="en-US" b="1" dirty="0">
              <a:solidFill>
                <a:srgbClr val="C00000"/>
              </a:solidFill>
            </a:endParaRPr>
          </a:p>
        </p:txBody>
      </p:sp>
      <p:sp>
        <p:nvSpPr>
          <p:cNvPr id="3" name="Tartalom helye 2"/>
          <p:cNvSpPr>
            <a:spLocks noGrp="1"/>
          </p:cNvSpPr>
          <p:nvPr>
            <p:ph idx="1"/>
          </p:nvPr>
        </p:nvSpPr>
        <p:spPr>
          <a:xfrm>
            <a:off x="457200" y="1268760"/>
            <a:ext cx="8219256" cy="4388379"/>
          </a:xfrm>
        </p:spPr>
        <p:txBody>
          <a:bodyPr>
            <a:noAutofit/>
          </a:bodyPr>
          <a:lstStyle/>
          <a:p>
            <a:pPr marL="0" indent="0">
              <a:buNone/>
            </a:pPr>
            <a:r>
              <a:rPr lang="en-US" dirty="0"/>
              <a:t>In the second half of the 20th century, Tamás Varga created and designed </a:t>
            </a:r>
            <a:r>
              <a:rPr lang="hu-HU" dirty="0" smtClean="0"/>
              <a:t>a </a:t>
            </a:r>
            <a:r>
              <a:rPr lang="hu-HU" dirty="0" err="1" smtClean="0"/>
              <a:t>method</a:t>
            </a:r>
            <a:r>
              <a:rPr lang="hu-HU" dirty="0" smtClean="0"/>
              <a:t>, </a:t>
            </a:r>
            <a:r>
              <a:rPr lang="hu-HU" dirty="0" err="1" smtClean="0"/>
              <a:t>including</a:t>
            </a:r>
            <a:r>
              <a:rPr lang="hu-HU" dirty="0" smtClean="0"/>
              <a:t> </a:t>
            </a:r>
            <a:r>
              <a:rPr lang="en-US" dirty="0" smtClean="0"/>
              <a:t>teaching </a:t>
            </a:r>
            <a:r>
              <a:rPr lang="en-US" dirty="0"/>
              <a:t>tools and materials for </a:t>
            </a:r>
            <a:r>
              <a:rPr lang="en-US" dirty="0" smtClean="0"/>
              <a:t>supporting</a:t>
            </a:r>
            <a:r>
              <a:rPr lang="hu-HU" dirty="0" smtClean="0"/>
              <a:t> and </a:t>
            </a:r>
            <a:r>
              <a:rPr lang="en-US" dirty="0" smtClean="0"/>
              <a:t>teaching mathematics </a:t>
            </a:r>
            <a:r>
              <a:rPr lang="en-US" dirty="0"/>
              <a:t>education. These were, on the one hand, textbooks and booklets of books, which we are not discussing here and now, but the other hand there were objects planned by himself or </a:t>
            </a:r>
            <a:r>
              <a:rPr lang="en-US" dirty="0" err="1"/>
              <a:t>Zoltán</a:t>
            </a:r>
            <a:r>
              <a:rPr lang="en-US" dirty="0"/>
              <a:t> Dienes or any other colleagues. </a:t>
            </a:r>
            <a:endParaRPr lang="hu-HU" dirty="0"/>
          </a:p>
        </p:txBody>
      </p:sp>
    </p:spTree>
    <p:extLst>
      <p:ext uri="{BB962C8B-B14F-4D97-AF65-F5344CB8AC3E}">
        <p14:creationId xmlns:p14="http://schemas.microsoft.com/office/powerpoint/2010/main" val="1990996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7000" r="-17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128265" y="-27384"/>
            <a:ext cx="6900119" cy="2241004"/>
          </a:xfrm>
        </p:spPr>
        <p:txBody>
          <a:bodyPr>
            <a:noAutofit/>
          </a:bodyPr>
          <a:lstStyle/>
          <a:p>
            <a:r>
              <a:rPr lang="en-US" b="1" dirty="0">
                <a:solidFill>
                  <a:srgbClr val="C00000"/>
                </a:solidFill>
              </a:rPr>
              <a:t>MTA-</a:t>
            </a:r>
            <a:r>
              <a:rPr lang="en-US" b="1" dirty="0" err="1">
                <a:solidFill>
                  <a:srgbClr val="C00000"/>
                </a:solidFill>
              </a:rPr>
              <a:t>ELTE</a:t>
            </a:r>
            <a:r>
              <a:rPr lang="en-US" b="1" dirty="0">
                <a:solidFill>
                  <a:srgbClr val="C00000"/>
                </a:solidFill>
              </a:rPr>
              <a:t> Complex Mathematics Education Research Group</a:t>
            </a:r>
          </a:p>
        </p:txBody>
      </p:sp>
      <p:pic>
        <p:nvPicPr>
          <p:cNvPr id="6" name="Kép 5">
            <a:extLst>
              <a:ext uri="{FF2B5EF4-FFF2-40B4-BE49-F238E27FC236}">
                <a16:creationId xmlns:a16="http://schemas.microsoft.com/office/drawing/2014/main" id="{FB0B8A83-4AC4-4814-8B83-10B1779F21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0793" y="5976724"/>
            <a:ext cx="1901387" cy="489434"/>
          </a:xfrm>
          <a:prstGeom prst="rect">
            <a:avLst/>
          </a:prstGeom>
        </p:spPr>
      </p:pic>
      <p:pic>
        <p:nvPicPr>
          <p:cNvPr id="7" name="Kép 6">
            <a:extLst>
              <a:ext uri="{FF2B5EF4-FFF2-40B4-BE49-F238E27FC236}">
                <a16:creationId xmlns:a16="http://schemas.microsoft.com/office/drawing/2014/main" id="{364390AE-1F87-4DB5-866F-4C81DC9AE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3" y="3915093"/>
            <a:ext cx="971197" cy="971197"/>
          </a:xfrm>
          <a:prstGeom prst="rect">
            <a:avLst/>
          </a:prstGeom>
        </p:spPr>
      </p:pic>
      <p:pic>
        <p:nvPicPr>
          <p:cNvPr id="8" name="Kép 7">
            <a:extLst>
              <a:ext uri="{FF2B5EF4-FFF2-40B4-BE49-F238E27FC236}">
                <a16:creationId xmlns:a16="http://schemas.microsoft.com/office/drawing/2014/main" id="{6B20400E-CC67-412E-9112-A05602F5F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793" y="4317496"/>
            <a:ext cx="1130772" cy="1130772"/>
          </a:xfrm>
          <a:prstGeom prst="rect">
            <a:avLst/>
          </a:prstGeom>
        </p:spPr>
      </p:pic>
      <p:pic>
        <p:nvPicPr>
          <p:cNvPr id="9" name="Kép 8">
            <a:extLst>
              <a:ext uri="{FF2B5EF4-FFF2-40B4-BE49-F238E27FC236}">
                <a16:creationId xmlns:a16="http://schemas.microsoft.com/office/drawing/2014/main" id="{23EDBEB8-1D7C-439E-A894-5A25CD7C28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2320" y="332656"/>
            <a:ext cx="1538461" cy="1538461"/>
          </a:xfrm>
          <a:prstGeom prst="rect">
            <a:avLst/>
          </a:prstGeom>
        </p:spPr>
      </p:pic>
      <p:pic>
        <p:nvPicPr>
          <p:cNvPr id="10" name="Kép 9">
            <a:extLst>
              <a:ext uri="{FF2B5EF4-FFF2-40B4-BE49-F238E27FC236}">
                <a16:creationId xmlns:a16="http://schemas.microsoft.com/office/drawing/2014/main" id="{45CCB67C-889C-4A51-8919-78ABBE0427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512" y="260648"/>
            <a:ext cx="1440160" cy="1783057"/>
          </a:xfrm>
          <a:prstGeom prst="rect">
            <a:avLst/>
          </a:prstGeom>
        </p:spPr>
      </p:pic>
      <p:sp>
        <p:nvSpPr>
          <p:cNvPr id="11" name="Tartalom helye 2">
            <a:extLst>
              <a:ext uri="{FF2B5EF4-FFF2-40B4-BE49-F238E27FC236}">
                <a16:creationId xmlns:a16="http://schemas.microsoft.com/office/drawing/2014/main" id="{DB696A84-918B-48BA-889D-86CC1FF4BF46}"/>
              </a:ext>
            </a:extLst>
          </p:cNvPr>
          <p:cNvSpPr>
            <a:spLocks noGrp="1"/>
          </p:cNvSpPr>
          <p:nvPr>
            <p:ph idx="1"/>
          </p:nvPr>
        </p:nvSpPr>
        <p:spPr>
          <a:xfrm>
            <a:off x="7165074" y="1988840"/>
            <a:ext cx="2016224" cy="1305680"/>
          </a:xfrm>
        </p:spPr>
        <p:txBody>
          <a:bodyPr>
            <a:noAutofit/>
          </a:bodyPr>
          <a:lstStyle/>
          <a:p>
            <a:pPr marL="0" indent="0" algn="ctr">
              <a:spcBef>
                <a:spcPts val="0"/>
              </a:spcBef>
              <a:buNone/>
            </a:pPr>
            <a:r>
              <a:rPr lang="hu-HU" dirty="0"/>
              <a:t>Eötvös Loránd University</a:t>
            </a:r>
          </a:p>
          <a:p>
            <a:pPr marL="0" indent="0" algn="ctr">
              <a:spcBef>
                <a:spcPts val="0"/>
              </a:spcBef>
              <a:buNone/>
            </a:pPr>
            <a:endParaRPr lang="hu-HU" dirty="0"/>
          </a:p>
        </p:txBody>
      </p:sp>
      <p:pic>
        <p:nvPicPr>
          <p:cNvPr id="13" name="Kép 12">
            <a:extLst>
              <a:ext uri="{FF2B5EF4-FFF2-40B4-BE49-F238E27FC236}">
                <a16:creationId xmlns:a16="http://schemas.microsoft.com/office/drawing/2014/main" id="{62604128-D33C-4884-8219-5456B1C490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176" y="5233406"/>
            <a:ext cx="1002013" cy="1002013"/>
          </a:xfrm>
          <a:prstGeom prst="rect">
            <a:avLst/>
          </a:prstGeom>
        </p:spPr>
      </p:pic>
      <p:sp>
        <p:nvSpPr>
          <p:cNvPr id="14" name="Téglalap 13">
            <a:extLst>
              <a:ext uri="{FF2B5EF4-FFF2-40B4-BE49-F238E27FC236}">
                <a16:creationId xmlns:a16="http://schemas.microsoft.com/office/drawing/2014/main" id="{D48518C3-C91A-4AE1-813B-42FF5F4C0D46}"/>
              </a:ext>
            </a:extLst>
          </p:cNvPr>
          <p:cNvSpPr/>
          <p:nvPr/>
        </p:nvSpPr>
        <p:spPr>
          <a:xfrm>
            <a:off x="1619672" y="3913086"/>
            <a:ext cx="5480316" cy="2828281"/>
          </a:xfrm>
          <a:prstGeom prst="rect">
            <a:avLst/>
          </a:prstGeom>
        </p:spPr>
        <p:txBody>
          <a:bodyPr wrap="none">
            <a:noAutofit/>
          </a:bodyPr>
          <a:lstStyle/>
          <a:p>
            <a:pPr>
              <a:spcAft>
                <a:spcPts val="1200"/>
              </a:spcAft>
            </a:pPr>
            <a:r>
              <a:rPr lang="hu-HU" sz="3200" dirty="0"/>
              <a:t>University of Nyíregyháza</a:t>
            </a:r>
          </a:p>
          <a:p>
            <a:pPr algn="r">
              <a:spcAft>
                <a:spcPts val="1200"/>
              </a:spcAft>
            </a:pPr>
            <a:r>
              <a:rPr lang="hu-HU" sz="3200" dirty="0"/>
              <a:t>University of Debrecen</a:t>
            </a:r>
          </a:p>
          <a:p>
            <a:pPr>
              <a:spcAft>
                <a:spcPts val="1200"/>
              </a:spcAft>
            </a:pPr>
            <a:r>
              <a:rPr lang="hu-HU" sz="3200" dirty="0"/>
              <a:t>University of Szeged</a:t>
            </a:r>
          </a:p>
          <a:p>
            <a:pPr algn="r">
              <a:spcAft>
                <a:spcPts val="1200"/>
              </a:spcAft>
            </a:pPr>
            <a:r>
              <a:rPr lang="hu-HU" sz="3200" dirty="0"/>
              <a:t>University of Kaposvár</a:t>
            </a:r>
          </a:p>
        </p:txBody>
      </p:sp>
      <p:sp>
        <p:nvSpPr>
          <p:cNvPr id="15" name="Tartalom helye 2">
            <a:extLst>
              <a:ext uri="{FF2B5EF4-FFF2-40B4-BE49-F238E27FC236}">
                <a16:creationId xmlns:a16="http://schemas.microsoft.com/office/drawing/2014/main" id="{ACCA235F-0399-4BDE-8D1D-1E2C46C03324}"/>
              </a:ext>
            </a:extLst>
          </p:cNvPr>
          <p:cNvSpPr txBox="1">
            <a:spLocks/>
          </p:cNvSpPr>
          <p:nvPr/>
        </p:nvSpPr>
        <p:spPr>
          <a:xfrm>
            <a:off x="-37298" y="2009198"/>
            <a:ext cx="2016224" cy="11413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hu-HU" dirty="0" err="1"/>
              <a:t>Hungarian</a:t>
            </a:r>
            <a:r>
              <a:rPr lang="hu-HU" dirty="0"/>
              <a:t/>
            </a:r>
            <a:br>
              <a:rPr lang="hu-HU" dirty="0"/>
            </a:br>
            <a:r>
              <a:rPr lang="hu-HU" dirty="0" err="1"/>
              <a:t>Academy</a:t>
            </a:r>
            <a:r>
              <a:rPr lang="hu-HU" dirty="0"/>
              <a:t> </a:t>
            </a:r>
            <a:br>
              <a:rPr lang="hu-HU" dirty="0"/>
            </a:br>
            <a:r>
              <a:rPr lang="hu-HU" dirty="0"/>
              <a:t>of Science</a:t>
            </a:r>
          </a:p>
          <a:p>
            <a:pPr marL="0" indent="0" algn="ctr">
              <a:spcBef>
                <a:spcPts val="0"/>
              </a:spcBef>
              <a:buFont typeface="Arial" panose="020B0604020202020204" pitchFamily="34" charset="0"/>
              <a:buNone/>
            </a:pPr>
            <a:endParaRPr lang="hu-HU" dirty="0"/>
          </a:p>
        </p:txBody>
      </p:sp>
    </p:spTree>
    <p:extLst>
      <p:ext uri="{BB962C8B-B14F-4D97-AF65-F5344CB8AC3E}">
        <p14:creationId xmlns:p14="http://schemas.microsoft.com/office/powerpoint/2010/main" val="422713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7"/>
            <a:ext cx="8229600" cy="1714203"/>
          </a:xfrm>
        </p:spPr>
        <p:txBody>
          <a:bodyPr>
            <a:noAutofit/>
          </a:bodyPr>
          <a:lstStyle/>
          <a:p>
            <a:r>
              <a:rPr lang="hu-HU" b="1" dirty="0" err="1" smtClean="0">
                <a:solidFill>
                  <a:srgbClr val="C00000"/>
                </a:solidFill>
              </a:rPr>
              <a:t>Goals</a:t>
            </a:r>
            <a:endParaRPr lang="en-US" b="1" dirty="0">
              <a:solidFill>
                <a:srgbClr val="C00000"/>
              </a:solidFill>
            </a:endParaRPr>
          </a:p>
        </p:txBody>
      </p:sp>
      <p:sp>
        <p:nvSpPr>
          <p:cNvPr id="3" name="Tartalom helye 2"/>
          <p:cNvSpPr>
            <a:spLocks noGrp="1"/>
          </p:cNvSpPr>
          <p:nvPr>
            <p:ph idx="1"/>
          </p:nvPr>
        </p:nvSpPr>
        <p:spPr>
          <a:xfrm>
            <a:off x="457200" y="2424839"/>
            <a:ext cx="8435280" cy="3740465"/>
          </a:xfrm>
        </p:spPr>
        <p:txBody>
          <a:bodyPr>
            <a:noAutofit/>
          </a:bodyPr>
          <a:lstStyle/>
          <a:p>
            <a:r>
              <a:rPr lang="hu-HU" dirty="0" err="1"/>
              <a:t>Finding</a:t>
            </a:r>
            <a:r>
              <a:rPr lang="hu-HU" dirty="0"/>
              <a:t> </a:t>
            </a:r>
            <a:r>
              <a:rPr lang="hu-HU" dirty="0" err="1"/>
              <a:t>the</a:t>
            </a:r>
            <a:r>
              <a:rPr lang="hu-HU" dirty="0"/>
              <a:t> </a:t>
            </a:r>
            <a:r>
              <a:rPr lang="hu-HU" dirty="0" err="1"/>
              <a:t>signs</a:t>
            </a:r>
            <a:r>
              <a:rPr lang="hu-HU" dirty="0"/>
              <a:t> and </a:t>
            </a:r>
            <a:r>
              <a:rPr lang="hu-HU" dirty="0" err="1"/>
              <a:t>marks</a:t>
            </a:r>
            <a:r>
              <a:rPr lang="hu-HU" dirty="0"/>
              <a:t> of </a:t>
            </a:r>
            <a:r>
              <a:rPr lang="hu-HU" dirty="0" err="1"/>
              <a:t>the</a:t>
            </a:r>
            <a:r>
              <a:rPr lang="hu-HU" dirty="0"/>
              <a:t> </a:t>
            </a:r>
            <a:r>
              <a:rPr lang="hu-HU" dirty="0" err="1"/>
              <a:t>influence</a:t>
            </a:r>
            <a:r>
              <a:rPr lang="hu-HU" dirty="0"/>
              <a:t> of </a:t>
            </a:r>
            <a:r>
              <a:rPr lang="hu-HU" dirty="0" err="1"/>
              <a:t>Tamas</a:t>
            </a:r>
            <a:r>
              <a:rPr lang="hu-HU" dirty="0"/>
              <a:t> </a:t>
            </a:r>
            <a:r>
              <a:rPr lang="hu-HU" dirty="0" err="1"/>
              <a:t>Varga’s</a:t>
            </a:r>
            <a:r>
              <a:rPr lang="hu-HU" dirty="0"/>
              <a:t> </a:t>
            </a:r>
            <a:r>
              <a:rPr lang="hu-HU" dirty="0" err="1"/>
              <a:t>method</a:t>
            </a:r>
            <a:r>
              <a:rPr lang="hu-HU" dirty="0"/>
              <a:t> in </a:t>
            </a:r>
            <a:r>
              <a:rPr lang="hu-HU" dirty="0" err="1"/>
              <a:t>the</a:t>
            </a:r>
            <a:r>
              <a:rPr lang="hu-HU" dirty="0"/>
              <a:t> </a:t>
            </a:r>
            <a:r>
              <a:rPr lang="hu-HU" dirty="0" err="1"/>
              <a:t>nowadays</a:t>
            </a:r>
            <a:r>
              <a:rPr lang="hu-HU" dirty="0"/>
              <a:t> </a:t>
            </a:r>
            <a:r>
              <a:rPr lang="hu-HU" dirty="0" err="1"/>
              <a:t>teaching</a:t>
            </a:r>
            <a:r>
              <a:rPr lang="hu-HU" dirty="0"/>
              <a:t> </a:t>
            </a:r>
            <a:r>
              <a:rPr lang="hu-HU" dirty="0" err="1"/>
              <a:t>practice</a:t>
            </a:r>
            <a:r>
              <a:rPr lang="hu-HU" dirty="0"/>
              <a:t>.</a:t>
            </a:r>
          </a:p>
          <a:p>
            <a:r>
              <a:rPr lang="hu-HU" dirty="0" err="1"/>
              <a:t>Reloading</a:t>
            </a:r>
            <a:r>
              <a:rPr lang="hu-HU" dirty="0"/>
              <a:t> and </a:t>
            </a:r>
            <a:r>
              <a:rPr lang="hu-HU" dirty="0" err="1"/>
              <a:t>reorganising</a:t>
            </a:r>
            <a:r>
              <a:rPr lang="hu-HU" dirty="0"/>
              <a:t> </a:t>
            </a:r>
            <a:r>
              <a:rPr lang="hu-HU" dirty="0" err="1"/>
              <a:t>the</a:t>
            </a:r>
            <a:r>
              <a:rPr lang="hu-HU" dirty="0"/>
              <a:t> 50-year-old </a:t>
            </a:r>
            <a:r>
              <a:rPr lang="hu-HU" dirty="0" err="1"/>
              <a:t>conception</a:t>
            </a:r>
            <a:r>
              <a:rPr lang="hu-HU" dirty="0"/>
              <a:t> </a:t>
            </a:r>
            <a:r>
              <a:rPr lang="hu-HU" dirty="0" err="1"/>
              <a:t>along</a:t>
            </a:r>
            <a:r>
              <a:rPr lang="hu-HU" dirty="0"/>
              <a:t> </a:t>
            </a:r>
            <a:r>
              <a:rPr lang="hu-HU" dirty="0" err="1"/>
              <a:t>the</a:t>
            </a:r>
            <a:r>
              <a:rPr lang="hu-HU" dirty="0"/>
              <a:t> </a:t>
            </a:r>
            <a:r>
              <a:rPr lang="hu-HU" dirty="0" err="1"/>
              <a:t>new</a:t>
            </a:r>
            <a:r>
              <a:rPr lang="hu-HU" dirty="0"/>
              <a:t> </a:t>
            </a:r>
            <a:r>
              <a:rPr lang="hu-HU" dirty="0" err="1"/>
              <a:t>technology</a:t>
            </a:r>
            <a:r>
              <a:rPr lang="hu-HU" dirty="0"/>
              <a:t> and </a:t>
            </a:r>
            <a:r>
              <a:rPr lang="hu-HU" dirty="0" err="1"/>
              <a:t>the</a:t>
            </a:r>
            <a:r>
              <a:rPr lang="hu-HU" dirty="0"/>
              <a:t> </a:t>
            </a:r>
            <a:r>
              <a:rPr lang="hu-HU" dirty="0" err="1"/>
              <a:t>new</a:t>
            </a:r>
            <a:r>
              <a:rPr lang="hu-HU" dirty="0"/>
              <a:t> </a:t>
            </a:r>
            <a:r>
              <a:rPr lang="hu-HU" dirty="0" err="1"/>
              <a:t>theory</a:t>
            </a:r>
            <a:r>
              <a:rPr lang="hu-HU" dirty="0"/>
              <a:t> of </a:t>
            </a:r>
            <a:r>
              <a:rPr lang="hu-HU" dirty="0" err="1"/>
              <a:t>cognitions</a:t>
            </a:r>
            <a:r>
              <a:rPr lang="hu-HU" dirty="0"/>
              <a:t>.</a:t>
            </a:r>
          </a:p>
          <a:p>
            <a:r>
              <a:rPr lang="hu-HU" dirty="0"/>
              <a:t>…</a:t>
            </a:r>
          </a:p>
          <a:p>
            <a:endParaRPr lang="hu-HU" dirty="0"/>
          </a:p>
        </p:txBody>
      </p:sp>
    </p:spTree>
    <p:extLst>
      <p:ext uri="{BB962C8B-B14F-4D97-AF65-F5344CB8AC3E}">
        <p14:creationId xmlns:p14="http://schemas.microsoft.com/office/powerpoint/2010/main" val="3090997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Ã©ptalÃ¡lat a kÃ¶vetkezÅre: âdiÃ¡kokâ">
            <a:extLst>
              <a:ext uri="{FF2B5EF4-FFF2-40B4-BE49-F238E27FC236}">
                <a16:creationId xmlns:a16="http://schemas.microsoft.com/office/drawing/2014/main" id="{497BF0B3-0E16-445F-BEDD-85A94A85328D}"/>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89302" y="0"/>
            <a:ext cx="107226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a:xfrm>
            <a:off x="457200" y="274638"/>
            <a:ext cx="8229600" cy="1143000"/>
          </a:xfrm>
        </p:spPr>
        <p:txBody>
          <a:bodyPr>
            <a:noAutofit/>
          </a:bodyPr>
          <a:lstStyle/>
          <a:p>
            <a:r>
              <a:rPr lang="hu-HU" b="1" dirty="0" err="1">
                <a:solidFill>
                  <a:srgbClr val="C00000"/>
                </a:solidFill>
              </a:rPr>
              <a:t>Historical</a:t>
            </a:r>
            <a:r>
              <a:rPr lang="hu-HU" b="1" dirty="0">
                <a:solidFill>
                  <a:srgbClr val="C00000"/>
                </a:solidFill>
              </a:rPr>
              <a:t> </a:t>
            </a:r>
            <a:r>
              <a:rPr lang="hu-HU" b="1" dirty="0" err="1">
                <a:solidFill>
                  <a:srgbClr val="C00000"/>
                </a:solidFill>
              </a:rPr>
              <a:t>background</a:t>
            </a:r>
            <a:endParaRPr lang="hu-HU" b="1" dirty="0">
              <a:solidFill>
                <a:srgbClr val="C00000"/>
              </a:solidFill>
            </a:endParaRPr>
          </a:p>
        </p:txBody>
      </p:sp>
      <p:sp>
        <p:nvSpPr>
          <p:cNvPr id="3" name="Tartalom helye 2"/>
          <p:cNvSpPr>
            <a:spLocks noGrp="1"/>
          </p:cNvSpPr>
          <p:nvPr>
            <p:ph idx="1"/>
          </p:nvPr>
        </p:nvSpPr>
        <p:spPr>
          <a:xfrm>
            <a:off x="1907704" y="1600200"/>
            <a:ext cx="7200800" cy="4421087"/>
          </a:xfrm>
        </p:spPr>
        <p:txBody>
          <a:bodyPr>
            <a:noAutofit/>
          </a:bodyPr>
          <a:lstStyle/>
          <a:p>
            <a:pPr marL="0" indent="0">
              <a:buNone/>
            </a:pPr>
            <a:r>
              <a:rPr lang="en-GB" dirty="0"/>
              <a:t>In the socialist era, before 1989, production and distribution of teaching tools </a:t>
            </a:r>
            <a:r>
              <a:rPr lang="en-GB" dirty="0" smtClean="0"/>
              <a:t>w</a:t>
            </a:r>
            <a:r>
              <a:rPr lang="hu-HU" dirty="0" smtClean="0"/>
              <a:t>ere</a:t>
            </a:r>
            <a:r>
              <a:rPr lang="en-GB" dirty="0" smtClean="0"/>
              <a:t> </a:t>
            </a:r>
            <a:r>
              <a:rPr lang="en-GB" dirty="0"/>
              <a:t>centralized. There was only one big </a:t>
            </a:r>
            <a:r>
              <a:rPr lang="en-GB" dirty="0" smtClean="0"/>
              <a:t>company </a:t>
            </a:r>
            <a:r>
              <a:rPr lang="en-GB" dirty="0"/>
              <a:t>that supplied state schools with teaching tools, TANÉRT. </a:t>
            </a:r>
            <a:endParaRPr lang="hu-HU" dirty="0"/>
          </a:p>
          <a:p>
            <a:pPr marL="0" indent="0">
              <a:buNone/>
            </a:pPr>
            <a:endParaRPr lang="hu-HU" dirty="0"/>
          </a:p>
          <a:p>
            <a:pPr marL="0" indent="0">
              <a:spcBef>
                <a:spcPts val="0"/>
              </a:spcBef>
              <a:buNone/>
            </a:pPr>
            <a:r>
              <a:rPr lang="en-GB" dirty="0"/>
              <a:t>Almost all Hungarian schools were</a:t>
            </a:r>
            <a:endParaRPr lang="hu-HU" dirty="0"/>
          </a:p>
          <a:p>
            <a:pPr marL="0" indent="0">
              <a:spcBef>
                <a:spcPts val="0"/>
              </a:spcBef>
              <a:buNone/>
            </a:pPr>
            <a:r>
              <a:rPr lang="en-GB" dirty="0"/>
              <a:t>state schools, there were only very </a:t>
            </a:r>
            <a:endParaRPr lang="hu-HU" dirty="0"/>
          </a:p>
          <a:p>
            <a:pPr marL="0" indent="0">
              <a:spcBef>
                <a:spcPts val="0"/>
              </a:spcBef>
              <a:buNone/>
            </a:pPr>
            <a:r>
              <a:rPr lang="en-GB" dirty="0"/>
              <a:t>few church and private schools</a:t>
            </a:r>
            <a:r>
              <a:rPr lang="hu-HU" dirty="0"/>
              <a:t>. </a:t>
            </a:r>
          </a:p>
          <a:p>
            <a:pPr marL="0" indent="0">
              <a:buNone/>
            </a:pPr>
            <a:endParaRPr lang="hu-HU" dirty="0"/>
          </a:p>
          <a:p>
            <a:pPr marL="0" indent="0">
              <a:buNone/>
            </a:pPr>
            <a:endParaRPr lang="hu-HU" dirty="0"/>
          </a:p>
        </p:txBody>
      </p:sp>
      <p:pic>
        <p:nvPicPr>
          <p:cNvPr id="5" name="Ábra 4" descr="Gyár">
            <a:extLst>
              <a:ext uri="{FF2B5EF4-FFF2-40B4-BE49-F238E27FC236}">
                <a16:creationId xmlns:a16="http://schemas.microsoft.com/office/drawing/2014/main" id="{5C2AC72E-0B9E-4C60-A90F-6D3A02E1E6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51520" y="1416083"/>
            <a:ext cx="1753344" cy="1753344"/>
          </a:xfrm>
          <a:prstGeom prst="rect">
            <a:avLst/>
          </a:prstGeom>
        </p:spPr>
      </p:pic>
      <p:pic>
        <p:nvPicPr>
          <p:cNvPr id="7" name="Ábra 6" descr="Város">
            <a:extLst>
              <a:ext uri="{FF2B5EF4-FFF2-40B4-BE49-F238E27FC236}">
                <a16:creationId xmlns:a16="http://schemas.microsoft.com/office/drawing/2014/main" id="{77CC5AA2-03F8-4F67-A946-1F1008C163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88640" y="3411405"/>
            <a:ext cx="3251258" cy="3251258"/>
          </a:xfrm>
          <a:prstGeom prst="rect">
            <a:avLst/>
          </a:prstGeom>
        </p:spPr>
      </p:pic>
      <p:pic>
        <p:nvPicPr>
          <p:cNvPr id="9" name="Ábra 8" descr="Ház">
            <a:extLst>
              <a:ext uri="{FF2B5EF4-FFF2-40B4-BE49-F238E27FC236}">
                <a16:creationId xmlns:a16="http://schemas.microsoft.com/office/drawing/2014/main" id="{7D81F000-5B39-495A-9E4B-5DEF30A16C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135689" y="4511551"/>
            <a:ext cx="914400" cy="914400"/>
          </a:xfrm>
          <a:prstGeom prst="rect">
            <a:avLst/>
          </a:prstGeom>
        </p:spPr>
      </p:pic>
      <p:sp>
        <p:nvSpPr>
          <p:cNvPr id="10" name="Összeadás jele 9">
            <a:extLst>
              <a:ext uri="{FF2B5EF4-FFF2-40B4-BE49-F238E27FC236}">
                <a16:creationId xmlns:a16="http://schemas.microsoft.com/office/drawing/2014/main" id="{6DED7E5C-508F-4FDC-A93C-773356915C96}"/>
              </a:ext>
            </a:extLst>
          </p:cNvPr>
          <p:cNvSpPr/>
          <p:nvPr/>
        </p:nvSpPr>
        <p:spPr>
          <a:xfrm>
            <a:off x="8388685" y="5505431"/>
            <a:ext cx="204204" cy="338876"/>
          </a:xfrm>
          <a:custGeom>
            <a:avLst/>
            <a:gdLst>
              <a:gd name="connsiteX0" fmla="*/ 121204 w 914400"/>
              <a:gd name="connsiteY0" fmla="*/ 349667 h 914400"/>
              <a:gd name="connsiteX1" fmla="*/ 349667 w 914400"/>
              <a:gd name="connsiteY1" fmla="*/ 349667 h 914400"/>
              <a:gd name="connsiteX2" fmla="*/ 349667 w 914400"/>
              <a:gd name="connsiteY2" fmla="*/ 121204 h 914400"/>
              <a:gd name="connsiteX3" fmla="*/ 564733 w 914400"/>
              <a:gd name="connsiteY3" fmla="*/ 121204 h 914400"/>
              <a:gd name="connsiteX4" fmla="*/ 564733 w 914400"/>
              <a:gd name="connsiteY4" fmla="*/ 349667 h 914400"/>
              <a:gd name="connsiteX5" fmla="*/ 793196 w 914400"/>
              <a:gd name="connsiteY5" fmla="*/ 349667 h 914400"/>
              <a:gd name="connsiteX6" fmla="*/ 793196 w 914400"/>
              <a:gd name="connsiteY6" fmla="*/ 564733 h 914400"/>
              <a:gd name="connsiteX7" fmla="*/ 564733 w 914400"/>
              <a:gd name="connsiteY7" fmla="*/ 564733 h 914400"/>
              <a:gd name="connsiteX8" fmla="*/ 564733 w 914400"/>
              <a:gd name="connsiteY8" fmla="*/ 793196 h 914400"/>
              <a:gd name="connsiteX9" fmla="*/ 349667 w 914400"/>
              <a:gd name="connsiteY9" fmla="*/ 793196 h 914400"/>
              <a:gd name="connsiteX10" fmla="*/ 349667 w 914400"/>
              <a:gd name="connsiteY10" fmla="*/ 564733 h 914400"/>
              <a:gd name="connsiteX11" fmla="*/ 121204 w 914400"/>
              <a:gd name="connsiteY11" fmla="*/ 564733 h 914400"/>
              <a:gd name="connsiteX12" fmla="*/ 121204 w 914400"/>
              <a:gd name="connsiteY12" fmla="*/ 349667 h 914400"/>
              <a:gd name="connsiteX0" fmla="*/ 0 w 671992"/>
              <a:gd name="connsiteY0" fmla="*/ 228463 h 1115168"/>
              <a:gd name="connsiteX1" fmla="*/ 228463 w 671992"/>
              <a:gd name="connsiteY1" fmla="*/ 228463 h 1115168"/>
              <a:gd name="connsiteX2" fmla="*/ 228463 w 671992"/>
              <a:gd name="connsiteY2" fmla="*/ 0 h 1115168"/>
              <a:gd name="connsiteX3" fmla="*/ 443529 w 671992"/>
              <a:gd name="connsiteY3" fmla="*/ 0 h 1115168"/>
              <a:gd name="connsiteX4" fmla="*/ 443529 w 671992"/>
              <a:gd name="connsiteY4" fmla="*/ 228463 h 1115168"/>
              <a:gd name="connsiteX5" fmla="*/ 671992 w 671992"/>
              <a:gd name="connsiteY5" fmla="*/ 228463 h 1115168"/>
              <a:gd name="connsiteX6" fmla="*/ 671992 w 671992"/>
              <a:gd name="connsiteY6" fmla="*/ 443529 h 1115168"/>
              <a:gd name="connsiteX7" fmla="*/ 443529 w 671992"/>
              <a:gd name="connsiteY7" fmla="*/ 443529 h 1115168"/>
              <a:gd name="connsiteX8" fmla="*/ 449138 w 671992"/>
              <a:gd name="connsiteY8" fmla="*/ 1115168 h 1115168"/>
              <a:gd name="connsiteX9" fmla="*/ 228463 w 671992"/>
              <a:gd name="connsiteY9" fmla="*/ 671992 h 1115168"/>
              <a:gd name="connsiteX10" fmla="*/ 228463 w 671992"/>
              <a:gd name="connsiteY10" fmla="*/ 443529 h 1115168"/>
              <a:gd name="connsiteX11" fmla="*/ 0 w 671992"/>
              <a:gd name="connsiteY11" fmla="*/ 443529 h 1115168"/>
              <a:gd name="connsiteX12" fmla="*/ 0 w 671992"/>
              <a:gd name="connsiteY12" fmla="*/ 228463 h 1115168"/>
              <a:gd name="connsiteX0" fmla="*/ 0 w 671992"/>
              <a:gd name="connsiteY0" fmla="*/ 228463 h 1115168"/>
              <a:gd name="connsiteX1" fmla="*/ 228463 w 671992"/>
              <a:gd name="connsiteY1" fmla="*/ 228463 h 1115168"/>
              <a:gd name="connsiteX2" fmla="*/ 228463 w 671992"/>
              <a:gd name="connsiteY2" fmla="*/ 0 h 1115168"/>
              <a:gd name="connsiteX3" fmla="*/ 443529 w 671992"/>
              <a:gd name="connsiteY3" fmla="*/ 0 h 1115168"/>
              <a:gd name="connsiteX4" fmla="*/ 443529 w 671992"/>
              <a:gd name="connsiteY4" fmla="*/ 228463 h 1115168"/>
              <a:gd name="connsiteX5" fmla="*/ 671992 w 671992"/>
              <a:gd name="connsiteY5" fmla="*/ 228463 h 1115168"/>
              <a:gd name="connsiteX6" fmla="*/ 671992 w 671992"/>
              <a:gd name="connsiteY6" fmla="*/ 443529 h 1115168"/>
              <a:gd name="connsiteX7" fmla="*/ 443529 w 671992"/>
              <a:gd name="connsiteY7" fmla="*/ 443529 h 1115168"/>
              <a:gd name="connsiteX8" fmla="*/ 449138 w 671992"/>
              <a:gd name="connsiteY8" fmla="*/ 1115168 h 1115168"/>
              <a:gd name="connsiteX9" fmla="*/ 234073 w 671992"/>
              <a:gd name="connsiteY9" fmla="*/ 1115168 h 1115168"/>
              <a:gd name="connsiteX10" fmla="*/ 228463 w 671992"/>
              <a:gd name="connsiteY10" fmla="*/ 443529 h 1115168"/>
              <a:gd name="connsiteX11" fmla="*/ 0 w 671992"/>
              <a:gd name="connsiteY11" fmla="*/ 443529 h 1115168"/>
              <a:gd name="connsiteX12" fmla="*/ 0 w 671992"/>
              <a:gd name="connsiteY12" fmla="*/ 228463 h 11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992" h="1115168">
                <a:moveTo>
                  <a:pt x="0" y="228463"/>
                </a:moveTo>
                <a:lnTo>
                  <a:pt x="228463" y="228463"/>
                </a:lnTo>
                <a:lnTo>
                  <a:pt x="228463" y="0"/>
                </a:lnTo>
                <a:lnTo>
                  <a:pt x="443529" y="0"/>
                </a:lnTo>
                <a:lnTo>
                  <a:pt x="443529" y="228463"/>
                </a:lnTo>
                <a:lnTo>
                  <a:pt x="671992" y="228463"/>
                </a:lnTo>
                <a:lnTo>
                  <a:pt x="671992" y="443529"/>
                </a:lnTo>
                <a:lnTo>
                  <a:pt x="443529" y="443529"/>
                </a:lnTo>
                <a:cubicBezTo>
                  <a:pt x="445399" y="667409"/>
                  <a:pt x="447268" y="891288"/>
                  <a:pt x="449138" y="1115168"/>
                </a:cubicBezTo>
                <a:lnTo>
                  <a:pt x="234073" y="1115168"/>
                </a:lnTo>
                <a:lnTo>
                  <a:pt x="228463" y="443529"/>
                </a:lnTo>
                <a:lnTo>
                  <a:pt x="0" y="443529"/>
                </a:lnTo>
                <a:lnTo>
                  <a:pt x="0" y="22846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Tree>
    <p:extLst>
      <p:ext uri="{BB962C8B-B14F-4D97-AF65-F5344CB8AC3E}">
        <p14:creationId xmlns:p14="http://schemas.microsoft.com/office/powerpoint/2010/main" val="34635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b="1" dirty="0" err="1">
                <a:solidFill>
                  <a:srgbClr val="C00000"/>
                </a:solidFill>
              </a:rPr>
              <a:t>Historical</a:t>
            </a:r>
            <a:r>
              <a:rPr lang="hu-HU" b="1" dirty="0">
                <a:solidFill>
                  <a:srgbClr val="C00000"/>
                </a:solidFill>
              </a:rPr>
              <a:t> </a:t>
            </a:r>
            <a:r>
              <a:rPr lang="hu-HU" b="1" dirty="0" err="1">
                <a:solidFill>
                  <a:srgbClr val="C00000"/>
                </a:solidFill>
              </a:rPr>
              <a:t>background</a:t>
            </a:r>
            <a:endParaRPr lang="hu-HU" b="1" dirty="0">
              <a:solidFill>
                <a:srgbClr val="C00000"/>
              </a:solidFill>
            </a:endParaRPr>
          </a:p>
        </p:txBody>
      </p:sp>
      <p:sp>
        <p:nvSpPr>
          <p:cNvPr id="3" name="Tartalom helye 2"/>
          <p:cNvSpPr>
            <a:spLocks noGrp="1"/>
          </p:cNvSpPr>
          <p:nvPr>
            <p:ph idx="1"/>
          </p:nvPr>
        </p:nvSpPr>
        <p:spPr>
          <a:xfrm>
            <a:off x="323528" y="1600200"/>
            <a:ext cx="8820472" cy="4525963"/>
          </a:xfrm>
        </p:spPr>
        <p:txBody>
          <a:bodyPr>
            <a:noAutofit/>
          </a:bodyPr>
          <a:lstStyle/>
          <a:p>
            <a:pPr marL="0" indent="0">
              <a:buNone/>
            </a:pPr>
            <a:r>
              <a:rPr lang="en-GB" dirty="0" err="1"/>
              <a:t>TANÉRT</a:t>
            </a:r>
            <a:r>
              <a:rPr lang="en-GB" dirty="0"/>
              <a:t> sold a centrally chosen selection of teaching </a:t>
            </a:r>
            <a:r>
              <a:rPr lang="hu-HU" dirty="0" err="1"/>
              <a:t>tools</a:t>
            </a:r>
            <a:r>
              <a:rPr lang="en-GB" dirty="0"/>
              <a:t> for each </a:t>
            </a:r>
            <a:r>
              <a:rPr lang="en-GB" dirty="0" smtClean="0"/>
              <a:t>subject</a:t>
            </a:r>
            <a:r>
              <a:rPr lang="hu-HU" dirty="0" smtClean="0"/>
              <a:t>s</a:t>
            </a:r>
            <a:r>
              <a:rPr lang="en-GB" dirty="0" smtClean="0"/>
              <a:t>. </a:t>
            </a:r>
            <a:r>
              <a:rPr lang="en-GB" dirty="0"/>
              <a:t>Manuals and didactical materials were developed for these tools in a more or less scientific way. These tools were </a:t>
            </a:r>
            <a:r>
              <a:rPr lang="hu-HU" dirty="0" err="1" smtClean="0"/>
              <a:t>really</a:t>
            </a:r>
            <a:r>
              <a:rPr lang="hu-HU" dirty="0" smtClean="0"/>
              <a:t> </a:t>
            </a:r>
            <a:r>
              <a:rPr lang="hu-HU" dirty="0" err="1" smtClean="0"/>
              <a:t>cheap</a:t>
            </a:r>
            <a:r>
              <a:rPr lang="en-GB" dirty="0" smtClean="0"/>
              <a:t>  </a:t>
            </a:r>
            <a:r>
              <a:rPr lang="en-GB" dirty="0"/>
              <a:t>and in that centralized system it was more or less expected that schools buy these tools and teachers use them. When state inspectors evaluated a teacher it was one of the criteria how many teaching tools are used and how.</a:t>
            </a:r>
            <a:endParaRPr lang="hu-HU" dirty="0"/>
          </a:p>
          <a:p>
            <a:endParaRPr lang="hu-HU" dirty="0"/>
          </a:p>
        </p:txBody>
      </p:sp>
    </p:spTree>
    <p:extLst>
      <p:ext uri="{BB962C8B-B14F-4D97-AF65-F5344CB8AC3E}">
        <p14:creationId xmlns:p14="http://schemas.microsoft.com/office/powerpoint/2010/main" val="1699813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4864</TotalTime>
  <Words>1554</Words>
  <Application>Microsoft Office PowerPoint</Application>
  <PresentationFormat>Diavetítés a képernyőre (4:3 oldalarány)</PresentationFormat>
  <Paragraphs>210</Paragraphs>
  <Slides>30</Slides>
  <Notes>24</Notes>
  <HiddenSlides>0</HiddenSlides>
  <MMClips>0</MMClips>
  <ScaleCrop>false</ScaleCrop>
  <HeadingPairs>
    <vt:vector size="6" baseType="variant">
      <vt:variant>
        <vt:lpstr>Használt betűtípusok</vt:lpstr>
      </vt:variant>
      <vt:variant>
        <vt:i4>2</vt:i4>
      </vt:variant>
      <vt:variant>
        <vt:lpstr>Téma</vt:lpstr>
      </vt:variant>
      <vt:variant>
        <vt:i4>1</vt:i4>
      </vt:variant>
      <vt:variant>
        <vt:lpstr>Diacímek</vt:lpstr>
      </vt:variant>
      <vt:variant>
        <vt:i4>30</vt:i4>
      </vt:variant>
    </vt:vector>
  </HeadingPairs>
  <TitlesOfParts>
    <vt:vector size="33" baseType="lpstr">
      <vt:lpstr>Arial</vt:lpstr>
      <vt:lpstr>Calibri</vt:lpstr>
      <vt:lpstr>Office-téma</vt:lpstr>
      <vt:lpstr>The Changing Usage of Teaching Tools in Hungary</vt:lpstr>
      <vt:lpstr>Content</vt:lpstr>
      <vt:lpstr>The dream of Tamas Varga</vt:lpstr>
      <vt:lpstr>The part of the dream</vt:lpstr>
      <vt:lpstr>The part of the dream</vt:lpstr>
      <vt:lpstr>MTA-ELTE Complex Mathematics Education Research Group</vt:lpstr>
      <vt:lpstr>Goals</vt:lpstr>
      <vt:lpstr>Historical background</vt:lpstr>
      <vt:lpstr>Historical background</vt:lpstr>
      <vt:lpstr>PISA results in Hungary</vt:lpstr>
      <vt:lpstr>Our Basic Question</vt:lpstr>
      <vt:lpstr>The questionaire</vt:lpstr>
      <vt:lpstr>5-14. Using of tools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Results</vt:lpstr>
      <vt:lpstr>Results</vt:lpstr>
      <vt:lpstr>Obrigado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Korszerű Komplex Matematikaoktatás</dc:title>
  <dc:creator>Szitányi Judit</dc:creator>
  <cp:lastModifiedBy>Wintsche Gergely</cp:lastModifiedBy>
  <cp:revision>112</cp:revision>
  <dcterms:created xsi:type="dcterms:W3CDTF">2018-02-23T11:29:10Z</dcterms:created>
  <dcterms:modified xsi:type="dcterms:W3CDTF">2018-06-28T21:25:40Z</dcterms:modified>
</cp:coreProperties>
</file>