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5"/>
  </p:sldMasterIdLst>
  <p:notesMasterIdLst>
    <p:notesMasterId r:id="rId18"/>
  </p:notesMasterIdLst>
  <p:sldIdLst>
    <p:sldId id="256" r:id="rId6"/>
    <p:sldId id="275" r:id="rId7"/>
    <p:sldId id="265" r:id="rId8"/>
    <p:sldId id="261" r:id="rId9"/>
    <p:sldId id="273" r:id="rId10"/>
    <p:sldId id="269" r:id="rId11"/>
    <p:sldId id="276" r:id="rId12"/>
    <p:sldId id="277" r:id="rId13"/>
    <p:sldId id="278" r:id="rId14"/>
    <p:sldId id="262" r:id="rId15"/>
    <p:sldId id="274" r:id="rId16"/>
    <p:sldId id="279" r:id="rId1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84380"/>
    <p:restoredTop sz="82495" autoAdjust="0"/>
  </p:normalViewPr>
  <p:slideViewPr>
    <p:cSldViewPr>
      <p:cViewPr varScale="1">
        <p:scale>
          <a:sx n="91" d="100"/>
          <a:sy n="91" d="100"/>
        </p:scale>
        <p:origin x="172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B7B5817-5E7C-4C38-9F33-0EC9CD4F229F}" type="datetimeFigureOut">
              <a:rPr lang="he-IL" smtClean="0"/>
              <a:pPr/>
              <a:t>כ"ד/סיון/תשע"ח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2A06B7F-721C-48EC-BE39-D539F4AAC744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01328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1143000" y="900113"/>
            <a:ext cx="4572000" cy="3429000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079A7-5AC4-42A2-AEFF-69ACD0C46CC6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78468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079A7-5AC4-42A2-AEFF-69ACD0C46CC6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5420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A06B7F-721C-48EC-BE39-D539F4AAC744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903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A06B7F-721C-48EC-BE39-D539F4AAC744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7277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מסך ראשי - אנגלית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8596" y="1571612"/>
            <a:ext cx="5143536" cy="2028839"/>
          </a:xfrm>
        </p:spPr>
        <p:txBody>
          <a:bodyPr/>
          <a:lstStyle>
            <a:lvl1pPr algn="ctr">
              <a:defRPr sz="3200" b="1" baseline="0"/>
            </a:lvl1pPr>
          </a:lstStyle>
          <a:p>
            <a:pPr lvl="0"/>
            <a:r>
              <a:rPr lang="en-US" dirty="0"/>
              <a:t>Click here to input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8214" y="3643314"/>
            <a:ext cx="5113918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here to input sub title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- אנגל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here to input title</a:t>
            </a:r>
            <a:endParaRPr lang="he-I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marR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 2" pitchFamily="18" charset="2"/>
              <a:buNone/>
              <a:tabLst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 2" pitchFamily="18" charset="2"/>
              <a:buNone/>
              <a:tabLst/>
              <a:defRPr/>
            </a:pPr>
            <a:r>
              <a:rPr lang="he-IL" dirty="0"/>
              <a:t>לחץ כאן לעריכת כותרת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82589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dirty="0"/>
              <a:t>כתיבת סעיפים</a:t>
            </a:r>
            <a:endParaRPr lang="en-US" dirty="0"/>
          </a:p>
          <a:p>
            <a:pPr lvl="1"/>
            <a:r>
              <a:rPr lang="he-IL" dirty="0"/>
              <a:t>דרגה שנייה</a:t>
            </a:r>
            <a:endParaRPr lang="en-US" dirty="0"/>
          </a:p>
          <a:p>
            <a:pPr lvl="2"/>
            <a:r>
              <a:rPr lang="he-IL" dirty="0"/>
              <a:t>דרגה שלישית</a:t>
            </a:r>
            <a:endParaRPr lang="en-US" dirty="0"/>
          </a:p>
          <a:p>
            <a:pPr lvl="3"/>
            <a:r>
              <a:rPr lang="he-IL" dirty="0"/>
              <a:t>דרגה רביעית</a:t>
            </a:r>
            <a:endParaRPr lang="en-US" dirty="0"/>
          </a:p>
          <a:p>
            <a:pPr lvl="4"/>
            <a:r>
              <a:rPr lang="he-IL" dirty="0"/>
              <a:t>דרגה חמישית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 2" pitchFamily="18" charset="2"/>
              <a:buNone/>
              <a:tabLst/>
              <a:defRPr/>
            </a:pPr>
            <a:r>
              <a:rPr lang="he-IL" dirty="0"/>
              <a:t>לחץ כאן לעריכת כותרת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82589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dirty="0"/>
              <a:t>כתיבת סעיפים</a:t>
            </a:r>
            <a:endParaRPr lang="en-US" dirty="0"/>
          </a:p>
          <a:p>
            <a:pPr lvl="1"/>
            <a:r>
              <a:rPr lang="he-IL" dirty="0"/>
              <a:t>דרגה שנייה</a:t>
            </a:r>
            <a:endParaRPr lang="en-US" dirty="0"/>
          </a:p>
          <a:p>
            <a:pPr lvl="2"/>
            <a:r>
              <a:rPr lang="he-IL" dirty="0"/>
              <a:t>דרגה שלישית</a:t>
            </a:r>
            <a:endParaRPr lang="en-US" dirty="0"/>
          </a:p>
          <a:p>
            <a:pPr lvl="3"/>
            <a:r>
              <a:rPr lang="he-IL" dirty="0"/>
              <a:t>דרגה רביעית</a:t>
            </a:r>
            <a:endParaRPr lang="en-US" dirty="0"/>
          </a:p>
          <a:p>
            <a:pPr lvl="4"/>
            <a:r>
              <a:rPr lang="he-IL" dirty="0"/>
              <a:t>דרגה חמישית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28596" y="6643710"/>
            <a:ext cx="2133600" cy="214314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- אנגל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71546"/>
            <a:ext cx="3008313" cy="1162050"/>
          </a:xfrm>
        </p:spPr>
        <p:txBody>
          <a:bodyPr anchor="t" anchorCtr="0"/>
          <a:lstStyle>
            <a:lvl1pPr marL="0" marR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/>
            </a:lvl1pPr>
          </a:lstStyle>
          <a:p>
            <a:r>
              <a:rPr lang="he-IL" dirty="0"/>
              <a:t>לחץ כאן לעריכת כותרת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7277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dirty="0"/>
              <a:t>כתיבת סעיפים</a:t>
            </a:r>
            <a:endParaRPr lang="en-US" dirty="0"/>
          </a:p>
          <a:p>
            <a:pPr lvl="1"/>
            <a:r>
              <a:rPr lang="he-IL" dirty="0"/>
              <a:t>דרגה שנייה</a:t>
            </a:r>
            <a:endParaRPr lang="en-US" dirty="0"/>
          </a:p>
          <a:p>
            <a:pPr lvl="2"/>
            <a:r>
              <a:rPr lang="he-IL" dirty="0"/>
              <a:t>דרגה שלישית</a:t>
            </a:r>
            <a:endParaRPr lang="en-US" dirty="0"/>
          </a:p>
          <a:p>
            <a:pPr lvl="3"/>
            <a:r>
              <a:rPr lang="he-IL" dirty="0"/>
              <a:t>דרגה רביעית</a:t>
            </a:r>
            <a:endParaRPr lang="en-US" dirty="0"/>
          </a:p>
          <a:p>
            <a:pPr lvl="4"/>
            <a:r>
              <a:rPr lang="he-IL" dirty="0"/>
              <a:t>דרגה חמישית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2285993"/>
            <a:ext cx="3008313" cy="3714776"/>
          </a:xfrm>
        </p:spPr>
        <p:txBody>
          <a:bodyPr/>
          <a:lstStyle>
            <a:lvl1pPr marL="0" indent="0">
              <a:buNone/>
              <a:defRPr sz="14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dirty="0"/>
              <a:t>לחץ כאן לכתיבת טקסט רגיל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8596" y="6643710"/>
            <a:ext cx="2133600" cy="214314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מסך לטקסט חופשי- אנגל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 lIns="91440" tIns="45720" rIns="90000" bIns="45720" rtlCol="1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he-IL" sz="32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here to input title</a:t>
            </a:r>
            <a:endParaRPr lang="he-I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400568"/>
          </a:xfrm>
        </p:spPr>
        <p:txBody>
          <a:bodyPr/>
          <a:lstStyle>
            <a:lvl1pPr>
              <a:buNone/>
              <a:defRPr baseline="0"/>
            </a:lvl1pPr>
            <a:lvl2pPr>
              <a:buNone/>
              <a:defRPr baseline="0"/>
            </a:lvl2pPr>
            <a:lvl3pPr>
              <a:buNone/>
              <a:defRPr/>
            </a:lvl3pPr>
            <a:lvl4pPr>
              <a:buNone/>
              <a:defRPr baseline="0"/>
            </a:lvl4pPr>
            <a:lvl5pPr>
              <a:buNone/>
              <a:defRPr/>
            </a:lvl5pPr>
          </a:lstStyle>
          <a:p>
            <a:pPr lvl="0"/>
            <a:r>
              <a:rPr lang="he-IL" dirty="0"/>
              <a:t>כתיבת טקסט חופשי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מסך לסעיפים bullets - אנגל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rIns="90000"/>
          <a:lstStyle>
            <a:lvl1pPr>
              <a:defRPr baseline="0"/>
            </a:lvl1pPr>
          </a:lstStyle>
          <a:p>
            <a:r>
              <a:rPr lang="en-US" dirty="0"/>
              <a:t>Click here to input title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400568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4pPr>
              <a:defRPr baseline="0"/>
            </a:lvl4pPr>
          </a:lstStyle>
          <a:p>
            <a:pPr lvl="0"/>
            <a:r>
              <a:rPr lang="en-US" dirty="0"/>
              <a:t>Click here for bullets</a:t>
            </a:r>
          </a:p>
          <a:p>
            <a:pPr lvl="1"/>
            <a:r>
              <a:rPr lang="en-US" dirty="0"/>
              <a:t>Second degree</a:t>
            </a:r>
          </a:p>
          <a:p>
            <a:pPr lvl="2"/>
            <a:r>
              <a:rPr lang="en-US" dirty="0"/>
              <a:t>Third degree</a:t>
            </a:r>
          </a:p>
          <a:p>
            <a:pPr lvl="3"/>
            <a:r>
              <a:rPr lang="en-US" dirty="0"/>
              <a:t>Forth degree</a:t>
            </a:r>
          </a:p>
          <a:p>
            <a:pPr lvl="4"/>
            <a:r>
              <a:rPr lang="en-US" dirty="0"/>
              <a:t>Fifth degree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מסך לסעיפים ממוספרים - אנגל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rIns="90000"/>
          <a:lstStyle>
            <a:lvl1pPr>
              <a:defRPr baseline="0"/>
            </a:lvl1pPr>
          </a:lstStyle>
          <a:p>
            <a:r>
              <a:rPr lang="en-US" dirty="0"/>
              <a:t>Click here to input title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400568"/>
          </a:xfrm>
        </p:spPr>
        <p:txBody>
          <a:bodyPr/>
          <a:lstStyle>
            <a:lvl1pPr marL="514350" indent="-514350">
              <a:buSzPct val="90000"/>
              <a:buFont typeface="+mj-lt"/>
              <a:buAutoNum type="arabicPeriod"/>
              <a:defRPr baseline="0"/>
            </a:lvl1pPr>
            <a:lvl2pPr marL="971550" indent="-514350">
              <a:buFont typeface="+mj-cs"/>
              <a:buAutoNum type="hebrew2Minus"/>
              <a:defRPr baseline="0"/>
            </a:lvl2pPr>
            <a:lvl3pPr marL="1428750" indent="-514350">
              <a:buFont typeface="+mj-lt"/>
              <a:buAutoNum type="romanUcPeriod"/>
              <a:defRPr/>
            </a:lvl3pPr>
            <a:lvl4pPr marL="1828800" indent="-457200">
              <a:buFont typeface="+mj-lt"/>
              <a:buAutoNum type="arabicPeriod"/>
              <a:defRPr baseline="0"/>
            </a:lvl4pPr>
            <a:lvl5pPr marL="2343150" indent="-514350">
              <a:buFont typeface="+mj-lt"/>
              <a:buAutoNum type="romanUcPeriod"/>
              <a:defRPr/>
            </a:lvl5pPr>
          </a:lstStyle>
          <a:p>
            <a:pPr lvl="0"/>
            <a:r>
              <a:rPr lang="en-US" dirty="0"/>
              <a:t>Click here for numbering</a:t>
            </a:r>
          </a:p>
          <a:p>
            <a:pPr lvl="1"/>
            <a:r>
              <a:rPr lang="en-US" dirty="0"/>
              <a:t>Second degree</a:t>
            </a:r>
          </a:p>
          <a:p>
            <a:pPr lvl="2"/>
            <a:r>
              <a:rPr lang="en-US" dirty="0"/>
              <a:t>Third degree</a:t>
            </a:r>
          </a:p>
          <a:p>
            <a:pPr lvl="3"/>
            <a:r>
              <a:rPr lang="en-US" dirty="0"/>
              <a:t>Forth degree</a:t>
            </a:r>
          </a:p>
          <a:p>
            <a:pPr lvl="4"/>
            <a:r>
              <a:rPr lang="en-US" dirty="0"/>
              <a:t>Fifth degree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מסך פרק - - אנגלית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1571612"/>
            <a:ext cx="7643866" cy="1457335"/>
          </a:xfrm>
        </p:spPr>
        <p:txBody>
          <a:bodyPr anchor="b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3200" b="1" baseline="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here to input title</a:t>
            </a:r>
            <a:endParaRPr kumimoji="0" lang="he-I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3071810"/>
            <a:ext cx="7643866" cy="1500198"/>
          </a:xfrm>
        </p:spPr>
        <p:txBody>
          <a:bodyPr/>
          <a:lstStyle>
            <a:lvl1pPr marL="0" indent="0" algn="ctr">
              <a:buNone/>
              <a:defRPr b="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here to input sub title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מסך להוספת תמונה - אנגל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57368" y="4986358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pPr lvl="0"/>
            <a:r>
              <a:rPr lang="en-US" dirty="0"/>
              <a:t>Click here to input title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57368" y="85723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657368" y="5553096"/>
            <a:ext cx="5486400" cy="804862"/>
          </a:xfrm>
        </p:spPr>
        <p:txBody>
          <a:bodyPr/>
          <a:lstStyle>
            <a:lvl1pPr marL="0" indent="0" algn="ctr">
              <a:buNone/>
              <a:defRPr sz="1400" baseline="0"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here to input sub title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8596" y="6643710"/>
            <a:ext cx="2133600" cy="214314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1643042" y="274638"/>
            <a:ext cx="7043758" cy="511156"/>
          </a:xfrm>
          <a:prstGeom prst="rect">
            <a:avLst/>
          </a:prstGeom>
        </p:spPr>
        <p:txBody>
          <a:bodyPr vert="horz" lIns="91440" tIns="45720" rIns="90000" bIns="45720" rtlCol="1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here to input title</a:t>
            </a:r>
            <a:endParaRPr kumimoji="0" lang="he-I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מסך כותרת בלבד - אנגל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/>
              <a:t>Click here to input title</a:t>
            </a:r>
            <a:endParaRPr lang="he-IL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28596" y="6643710"/>
            <a:ext cx="2133600" cy="214314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מסך סיום - אנגלית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1571612"/>
            <a:ext cx="7643866" cy="1457335"/>
          </a:xfrm>
        </p:spPr>
        <p:txBody>
          <a:bodyPr anchor="b" anchorCtr="0"/>
          <a:lstStyle>
            <a:lvl1pPr algn="ctr">
              <a:defRPr sz="4800" b="1" baseline="0"/>
            </a:lvl1pPr>
          </a:lstStyle>
          <a:p>
            <a:r>
              <a:rPr lang="en-US" dirty="0"/>
              <a:t>Thank You</a:t>
            </a:r>
            <a:endParaRPr lang="he-IL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3071810"/>
            <a:ext cx="7643866" cy="1500198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here to input  sub text</a:t>
            </a:r>
            <a:endParaRPr lang="he-I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- אנגל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here to input title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1"/>
            <a:ext cx="4038600" cy="44005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dirty="0"/>
              <a:t>כתיבת סעיפים</a:t>
            </a:r>
            <a:endParaRPr lang="en-US" dirty="0"/>
          </a:p>
          <a:p>
            <a:pPr lvl="1"/>
            <a:r>
              <a:rPr lang="he-IL" dirty="0"/>
              <a:t>דרגה שנייה</a:t>
            </a:r>
            <a:endParaRPr lang="en-US" dirty="0"/>
          </a:p>
          <a:p>
            <a:pPr lvl="2"/>
            <a:r>
              <a:rPr lang="he-IL" dirty="0"/>
              <a:t>דרגה שלישית</a:t>
            </a:r>
            <a:endParaRPr lang="en-US" dirty="0"/>
          </a:p>
          <a:p>
            <a:pPr lvl="3"/>
            <a:r>
              <a:rPr lang="he-IL" dirty="0"/>
              <a:t>דרגה רביעית</a:t>
            </a:r>
            <a:endParaRPr lang="en-US" dirty="0"/>
          </a:p>
          <a:p>
            <a:pPr lvl="4"/>
            <a:r>
              <a:rPr lang="he-IL" dirty="0"/>
              <a:t>דרגה חמישית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1"/>
            <a:ext cx="4038600" cy="44005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dirty="0"/>
              <a:t>כתיבת סעיפים </a:t>
            </a:r>
            <a:endParaRPr lang="en-US" dirty="0"/>
          </a:p>
          <a:p>
            <a:pPr lvl="1"/>
            <a:r>
              <a:rPr lang="he-IL" dirty="0"/>
              <a:t>דרגה שנייה</a:t>
            </a:r>
            <a:endParaRPr lang="en-US" dirty="0"/>
          </a:p>
          <a:p>
            <a:pPr lvl="2"/>
            <a:r>
              <a:rPr lang="he-IL" dirty="0"/>
              <a:t>דרגה שלישית</a:t>
            </a:r>
            <a:endParaRPr lang="en-US" dirty="0"/>
          </a:p>
          <a:p>
            <a:pPr lvl="3"/>
            <a:r>
              <a:rPr lang="he-IL" dirty="0"/>
              <a:t>דרגה רביעית</a:t>
            </a:r>
            <a:endParaRPr lang="en-US" dirty="0"/>
          </a:p>
          <a:p>
            <a:pPr lvl="4"/>
            <a:r>
              <a:rPr lang="he-IL" dirty="0"/>
              <a:t>דרגה חמישית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8596" y="6643710"/>
            <a:ext cx="2133600" cy="214314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3042" y="274638"/>
            <a:ext cx="7043758" cy="1143000"/>
          </a:xfrm>
          <a:prstGeom prst="rect">
            <a:avLst/>
          </a:prstGeom>
        </p:spPr>
        <p:txBody>
          <a:bodyPr vert="horz" lIns="91440" tIns="45720" rIns="90000" bIns="45720" rtlCol="1" anchor="ctr">
            <a:noAutofit/>
          </a:bodyPr>
          <a:lstStyle/>
          <a:p>
            <a:r>
              <a:rPr lang="en-US" dirty="0"/>
              <a:t>Click here to input title</a:t>
            </a:r>
            <a:endParaRPr lang="he-I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40056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dirty="0"/>
              <a:t>Click here for bullets</a:t>
            </a:r>
          </a:p>
          <a:p>
            <a:pPr lvl="1"/>
            <a:r>
              <a:rPr lang="en-US" dirty="0"/>
              <a:t>Second degree</a:t>
            </a:r>
          </a:p>
          <a:p>
            <a:pPr lvl="2"/>
            <a:r>
              <a:rPr lang="en-US" dirty="0"/>
              <a:t>Third degree</a:t>
            </a:r>
          </a:p>
          <a:p>
            <a:pPr lvl="3"/>
            <a:r>
              <a:rPr lang="en-US" dirty="0"/>
              <a:t>Forth degree</a:t>
            </a:r>
          </a:p>
          <a:p>
            <a:pPr lvl="4"/>
            <a:r>
              <a:rPr lang="en-US" dirty="0"/>
              <a:t>Fifth degree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8596" y="6643710"/>
            <a:ext cx="7286676" cy="21431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29586" y="6643710"/>
            <a:ext cx="776278" cy="21431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BA8E8-7A7B-493C-880B-3D0B6E5CAC00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3" r:id="rId4"/>
    <p:sldLayoutId id="2147483661" r:id="rId5"/>
    <p:sldLayoutId id="2147483657" r:id="rId6"/>
    <p:sldLayoutId id="2147483654" r:id="rId7"/>
    <p:sldLayoutId id="2147483662" r:id="rId8"/>
    <p:sldLayoutId id="2147483652" r:id="rId9"/>
    <p:sldLayoutId id="2147483653" r:id="rId10"/>
    <p:sldLayoutId id="2147483656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58775" indent="-358775" algn="l" defTabSz="914400" rtl="0" eaLnBrk="1" latinLnBrk="0" hangingPunct="1">
        <a:spcBef>
          <a:spcPct val="20000"/>
        </a:spcBef>
        <a:buSzPct val="70000"/>
        <a:buFont typeface="Wingdings 2" pitchFamily="18" charset="2"/>
        <a:buChar char=""/>
        <a:defRPr sz="32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8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SzPct val="110000"/>
        <a:buFont typeface="Arial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ebagcourses.cet.ac.il/%D7%9E%D7%90%D7%92%D7%A8/%D7%94%D7%90%D7%AA%D7%92%D7%A8-5-%D7%9E%D7%AA%D7%9E%D7%98%D7%99%D7%A7%D7%94-5-%D7%99%D7%97%D7%99%D7%93%D7%95%D7%AA/example-of-learning-module/28509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484784"/>
            <a:ext cx="5976664" cy="2028839"/>
          </a:xfrm>
        </p:spPr>
        <p:txBody>
          <a:bodyPr/>
          <a:lstStyle/>
          <a:p>
            <a:r>
              <a:rPr lang="en-US" dirty="0"/>
              <a:t>Didactic consideration regarding applets for mathematics teaching 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672" y="3789040"/>
            <a:ext cx="4032448" cy="1752600"/>
          </a:xfrm>
        </p:spPr>
        <p:txBody>
          <a:bodyPr>
            <a:normAutofit/>
          </a:bodyPr>
          <a:lstStyle/>
          <a:p>
            <a:pPr algn="l"/>
            <a:r>
              <a:rPr lang="en-AU" dirty="0"/>
              <a:t>Michal Frankel   </a:t>
            </a:r>
            <a:endParaRPr lang="he-IL" dirty="0"/>
          </a:p>
          <a:p>
            <a:pPr algn="l"/>
            <a:r>
              <a:rPr lang="en-AU" dirty="0"/>
              <a:t>Anatoli </a:t>
            </a:r>
            <a:r>
              <a:rPr lang="en-AU" dirty="0" err="1"/>
              <a:t>Kouropatov</a:t>
            </a:r>
            <a:r>
              <a:rPr lang="en-AU" dirty="0"/>
              <a:t>	</a:t>
            </a:r>
          </a:p>
          <a:p>
            <a:pPr algn="l"/>
            <a:r>
              <a:rPr lang="en-AU" dirty="0"/>
              <a:t>Regina Ovodenko</a:t>
            </a:r>
            <a:endParaRPr lang="en-US" dirty="0"/>
          </a:p>
          <a:p>
            <a:endParaRPr lang="he-IL" dirty="0"/>
          </a:p>
        </p:txBody>
      </p:sp>
      <p:sp>
        <p:nvSpPr>
          <p:cNvPr id="5" name="Oval 4"/>
          <p:cNvSpPr/>
          <p:nvPr/>
        </p:nvSpPr>
        <p:spPr>
          <a:xfrm>
            <a:off x="6876256" y="5774690"/>
            <a:ext cx="2088232" cy="9666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dirty="0" smtClean="0">
              <a:solidFill>
                <a:schemeClr val="bg2"/>
              </a:solidFill>
            </a:endParaRPr>
          </a:p>
          <a:p>
            <a:pPr algn="ctr"/>
            <a:r>
              <a:rPr lang="en-US" dirty="0" smtClean="0">
                <a:solidFill>
                  <a:schemeClr val="bg2"/>
                </a:solidFill>
              </a:rPr>
              <a:t>CADGME </a:t>
            </a:r>
            <a:r>
              <a:rPr lang="en-US" dirty="0">
                <a:solidFill>
                  <a:schemeClr val="bg2"/>
                </a:solidFill>
              </a:rPr>
              <a:t>2018</a:t>
            </a:r>
          </a:p>
          <a:p>
            <a:pPr algn="ctr"/>
            <a:r>
              <a:rPr lang="en-US" dirty="0" smtClean="0">
                <a:solidFill>
                  <a:schemeClr val="bg2"/>
                </a:solidFill>
              </a:rPr>
              <a:t>Coimbra</a:t>
            </a:r>
            <a:endParaRPr lang="he-IL" dirty="0">
              <a:solidFill>
                <a:schemeClr val="bg2"/>
              </a:solidFill>
            </a:endParaRPr>
          </a:p>
          <a:p>
            <a:pPr algn="ctr"/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049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7" y="991349"/>
            <a:ext cx="3855664" cy="1952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45" y="3068960"/>
            <a:ext cx="7137309" cy="2732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/>
          <p:cNvSpPr/>
          <p:nvPr/>
        </p:nvSpPr>
        <p:spPr>
          <a:xfrm>
            <a:off x="1763688" y="191028"/>
            <a:ext cx="5688632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spcBef>
                <a:spcPts val="600"/>
              </a:spcBef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Applet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 connection between the graph of function </a:t>
            </a:r>
          </a:p>
          <a:p>
            <a:pPr algn="l" rtl="0">
              <a:spcBef>
                <a:spcPts val="600"/>
              </a:spcBef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the graphs of its derivatives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42945" y="5796696"/>
            <a:ext cx="540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ea typeface="PMingLiU"/>
              </a:rPr>
              <a:t>Didactical purpose - 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 reflective process regarding errors including inventing counter-examples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876256" y="5774690"/>
            <a:ext cx="2088232" cy="9666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dirty="0" smtClean="0">
              <a:solidFill>
                <a:schemeClr val="bg2"/>
              </a:solidFill>
            </a:endParaRPr>
          </a:p>
          <a:p>
            <a:pPr algn="ctr"/>
            <a:r>
              <a:rPr lang="en-US" dirty="0" smtClean="0">
                <a:solidFill>
                  <a:schemeClr val="bg2"/>
                </a:solidFill>
              </a:rPr>
              <a:t>CADGME </a:t>
            </a:r>
            <a:r>
              <a:rPr lang="en-US" dirty="0">
                <a:solidFill>
                  <a:schemeClr val="bg2"/>
                </a:solidFill>
              </a:rPr>
              <a:t>2018</a:t>
            </a:r>
          </a:p>
          <a:p>
            <a:pPr algn="ctr"/>
            <a:r>
              <a:rPr lang="en-US" dirty="0">
                <a:solidFill>
                  <a:schemeClr val="bg2"/>
                </a:solidFill>
              </a:rPr>
              <a:t>Coimbra</a:t>
            </a:r>
            <a:endParaRPr lang="he-IL" dirty="0">
              <a:solidFill>
                <a:schemeClr val="bg2"/>
              </a:solidFill>
            </a:endParaRPr>
          </a:p>
          <a:p>
            <a:pPr algn="ctr"/>
            <a:endParaRPr lang="he-IL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959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23528" y="2344199"/>
            <a:ext cx="8279958" cy="1368152"/>
          </a:xfrm>
        </p:spPr>
        <p:txBody>
          <a:bodyPr>
            <a:noAutofit/>
          </a:bodyPr>
          <a:lstStyle/>
          <a:p>
            <a:r>
              <a:rPr lang="en-US" sz="27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Nevertheless, uncontrolled usage of digital tools might lead to bad habits and prevent our students from developing desirable habits of mathematical reasoning.</a:t>
            </a:r>
          </a:p>
        </p:txBody>
      </p:sp>
      <p:sp>
        <p:nvSpPr>
          <p:cNvPr id="7" name="מציין מיקום תוכן 2"/>
          <p:cNvSpPr txBox="1">
            <a:spLocks/>
          </p:cNvSpPr>
          <p:nvPr/>
        </p:nvSpPr>
        <p:spPr>
          <a:xfrm>
            <a:off x="469788" y="774915"/>
            <a:ext cx="8350684" cy="136815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58775" indent="-358775" algn="l" defTabSz="914400" rtl="0" eaLnBrk="1" latinLnBrk="0" hangingPunct="1">
              <a:spcBef>
                <a:spcPct val="20000"/>
              </a:spcBef>
              <a:buSzPct val="70000"/>
              <a:buFont typeface="Wingdings 2" pitchFamily="18" charset="2"/>
              <a:buChar char=""/>
              <a:defRPr sz="3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SzPct val="110000"/>
              <a:buFont typeface="Arial" pitchFamily="34" charset="0"/>
              <a:buChar char="•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Digital tools open </a:t>
            </a:r>
            <a:r>
              <a:rPr lang="en-US" sz="27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thousands </a:t>
            </a:r>
            <a:r>
              <a:rPr lang="en-US" sz="27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new ways to help our students, provoke their </a:t>
            </a:r>
            <a:r>
              <a:rPr lang="en-US" sz="27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thinking, </a:t>
            </a:r>
            <a:r>
              <a:rPr lang="en-US" sz="27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develop their mathematical understanding.</a:t>
            </a:r>
            <a:r>
              <a:rPr lang="en-US" sz="28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e-IL" sz="2800" dirty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מציין מיקום תוכן 2"/>
          <p:cNvSpPr txBox="1">
            <a:spLocks/>
          </p:cNvSpPr>
          <p:nvPr/>
        </p:nvSpPr>
        <p:spPr>
          <a:xfrm>
            <a:off x="323528" y="3861048"/>
            <a:ext cx="8496944" cy="280831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58775" indent="-358775" algn="l" defTabSz="914400" rtl="0" eaLnBrk="1" latinLnBrk="0" hangingPunct="1">
              <a:spcBef>
                <a:spcPct val="20000"/>
              </a:spcBef>
              <a:buSzPct val="70000"/>
              <a:buFont typeface="Wingdings 2" pitchFamily="18" charset="2"/>
              <a:buChar char=""/>
              <a:defRPr sz="3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SzPct val="110000"/>
              <a:buFont typeface="Arial" pitchFamily="34" charset="0"/>
              <a:buChar char="•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700" dirty="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27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digital tools we have shown, </a:t>
            </a:r>
            <a:r>
              <a:rPr lang="en-US" sz="270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well as </a:t>
            </a:r>
            <a:r>
              <a:rPr lang="en-US" sz="27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considerations we </a:t>
            </a:r>
            <a:r>
              <a:rPr lang="en-US" sz="270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lang="en-US" sz="2700" smtClean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mentioned, </a:t>
            </a:r>
            <a:r>
              <a:rPr lang="en-US" sz="27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merely examples. Each one of you could undoubtedly come up with some other considerations, now or in the future.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02188" y="0"/>
            <a:ext cx="8229600" cy="752475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  <a:defRPr/>
            </a:pPr>
            <a:r>
              <a:rPr lang="en-GB" sz="3500" b="1" spc="-1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Conclusions</a:t>
            </a:r>
            <a:r>
              <a:rPr kumimoji="0" lang="en-US" sz="3500" b="1" i="0" u="none" strike="noStrike" kern="1200" cap="none" spc="-10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0" name="Oval 9"/>
          <p:cNvSpPr/>
          <p:nvPr/>
        </p:nvSpPr>
        <p:spPr>
          <a:xfrm>
            <a:off x="6876256" y="5774690"/>
            <a:ext cx="2088232" cy="9666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dirty="0" smtClean="0">
              <a:solidFill>
                <a:schemeClr val="bg2"/>
              </a:solidFill>
            </a:endParaRPr>
          </a:p>
          <a:p>
            <a:pPr algn="ctr"/>
            <a:r>
              <a:rPr lang="en-US" dirty="0" smtClean="0">
                <a:solidFill>
                  <a:schemeClr val="bg2"/>
                </a:solidFill>
              </a:rPr>
              <a:t>CADGME </a:t>
            </a:r>
            <a:r>
              <a:rPr lang="en-US" dirty="0">
                <a:solidFill>
                  <a:schemeClr val="bg2"/>
                </a:solidFill>
              </a:rPr>
              <a:t>2018</a:t>
            </a:r>
          </a:p>
          <a:p>
            <a:pPr algn="ctr"/>
            <a:r>
              <a:rPr lang="en-US" dirty="0">
                <a:solidFill>
                  <a:schemeClr val="bg2"/>
                </a:solidFill>
              </a:rPr>
              <a:t>Coimbra</a:t>
            </a:r>
            <a:endParaRPr lang="he-IL" dirty="0">
              <a:solidFill>
                <a:schemeClr val="bg2"/>
              </a:solidFill>
            </a:endParaRPr>
          </a:p>
          <a:p>
            <a:pPr algn="ctr"/>
            <a:endParaRPr lang="he-IL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0574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mph" presetSubtype="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0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7" grpId="0" build="allAtOnce"/>
      <p:bldP spid="6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The applets that were presented today are developed by CET.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You are warmly invited to visit us at </a:t>
            </a:r>
            <a:r>
              <a:rPr lang="en-US" dirty="0" smtClean="0">
                <a:solidFill>
                  <a:srgbClr val="0070C0"/>
                </a:solidFill>
                <a:hlinkClick r:id="rId2"/>
              </a:rPr>
              <a:t>Challenge 5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Thank you for your attention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12</a:t>
            </a:fld>
            <a:endParaRPr lang="he-IL"/>
          </a:p>
        </p:txBody>
      </p:sp>
      <p:sp>
        <p:nvSpPr>
          <p:cNvPr id="6" name="Oval 9"/>
          <p:cNvSpPr/>
          <p:nvPr/>
        </p:nvSpPr>
        <p:spPr>
          <a:xfrm>
            <a:off x="6876256" y="5774690"/>
            <a:ext cx="2088232" cy="9666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dirty="0" smtClean="0">
              <a:solidFill>
                <a:schemeClr val="bg2"/>
              </a:solidFill>
            </a:endParaRPr>
          </a:p>
          <a:p>
            <a:pPr algn="ctr"/>
            <a:r>
              <a:rPr lang="en-US" dirty="0" smtClean="0">
                <a:solidFill>
                  <a:schemeClr val="bg2"/>
                </a:solidFill>
              </a:rPr>
              <a:t>CADGME </a:t>
            </a:r>
            <a:r>
              <a:rPr lang="en-US" dirty="0">
                <a:solidFill>
                  <a:schemeClr val="bg2"/>
                </a:solidFill>
              </a:rPr>
              <a:t>2018</a:t>
            </a:r>
          </a:p>
          <a:p>
            <a:pPr algn="ctr"/>
            <a:r>
              <a:rPr lang="en-US" dirty="0">
                <a:solidFill>
                  <a:schemeClr val="bg2"/>
                </a:solidFill>
              </a:rPr>
              <a:t>Coimbra</a:t>
            </a:r>
            <a:endParaRPr lang="he-IL" dirty="0">
              <a:solidFill>
                <a:schemeClr val="bg2"/>
              </a:solidFill>
            </a:endParaRPr>
          </a:p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67774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05216"/>
            <a:ext cx="8316416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PMingLiU"/>
              </a:rPr>
              <a:t> </a:t>
            </a:r>
          </a:p>
          <a:p>
            <a:pPr algn="l" rtl="0"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PMingLiU"/>
              </a:rPr>
              <a:t>Digital technology opens new ways of discovering mathematics and allows for various teaching and learning </a:t>
            </a:r>
            <a:r>
              <a:rPr lang="en-US" sz="2400" dirty="0" smtClean="0">
                <a:latin typeface="Times New Roman" panose="02020603050405020304" pitchFamily="18" charset="0"/>
                <a:ea typeface="PMingLiU"/>
              </a:rPr>
              <a:t>opportunities. </a:t>
            </a:r>
            <a:endParaRPr lang="en-US" sz="2400" dirty="0">
              <a:latin typeface="Times New Roman" panose="02020603050405020304" pitchFamily="18" charset="0"/>
              <a:ea typeface="PMingLiU"/>
            </a:endParaRPr>
          </a:p>
          <a:p>
            <a:pPr algn="l" rtl="0"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PMingLiU"/>
              </a:rPr>
              <a:t>At the same time, didactical questions can  arise:   </a:t>
            </a:r>
          </a:p>
        </p:txBody>
      </p:sp>
      <p:sp>
        <p:nvSpPr>
          <p:cNvPr id="5" name="Rectangle 4"/>
          <p:cNvSpPr/>
          <p:nvPr/>
        </p:nvSpPr>
        <p:spPr>
          <a:xfrm>
            <a:off x="832123" y="2328765"/>
            <a:ext cx="67687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latin typeface="Times New Roman" panose="02020603050405020304" pitchFamily="18" charset="0"/>
                <a:ea typeface="PMingLiU"/>
              </a:rPr>
              <a:t>What is the tool’s didactical purpose?</a:t>
            </a:r>
          </a:p>
          <a:p>
            <a:pPr algn="l" rtl="0"/>
            <a:r>
              <a:rPr lang="en-US" sz="2400" dirty="0" smtClean="0">
                <a:latin typeface="Times New Roman" panose="02020603050405020304" pitchFamily="18" charset="0"/>
                <a:ea typeface="PMingLiU"/>
              </a:rPr>
              <a:t>What </a:t>
            </a:r>
            <a:r>
              <a:rPr lang="en-US" sz="2400" dirty="0">
                <a:latin typeface="Times New Roman" panose="02020603050405020304" pitchFamily="18" charset="0"/>
                <a:ea typeface="PMingLiU"/>
              </a:rPr>
              <a:t>is the tool’s educational </a:t>
            </a:r>
            <a:r>
              <a:rPr lang="en-US" sz="2400" dirty="0" smtClean="0">
                <a:latin typeface="Times New Roman" panose="02020603050405020304" pitchFamily="18" charset="0"/>
                <a:ea typeface="PMingLiU"/>
              </a:rPr>
              <a:t>potential? </a:t>
            </a:r>
            <a:endParaRPr lang="en-US" sz="2400" dirty="0">
              <a:latin typeface="Times New Roman" panose="02020603050405020304" pitchFamily="18" charset="0"/>
              <a:ea typeface="PMingLiU"/>
            </a:endParaRPr>
          </a:p>
          <a:p>
            <a:pPr algn="l" rtl="0"/>
            <a:r>
              <a:rPr lang="en-US" sz="2400" dirty="0">
                <a:latin typeface="Times New Roman" panose="02020603050405020304" pitchFamily="18" charset="0"/>
                <a:ea typeface="PMingLiU"/>
              </a:rPr>
              <a:t>How should we design classroom or homework activities using the tool? </a:t>
            </a:r>
          </a:p>
          <a:p>
            <a:pPr algn="l" rtl="0"/>
            <a:r>
              <a:rPr lang="en-US" sz="2400" dirty="0">
                <a:latin typeface="Times New Roman" panose="02020603050405020304" pitchFamily="18" charset="0"/>
                <a:ea typeface="PMingLiU"/>
              </a:rPr>
              <a:t>How and why does the tool work? </a:t>
            </a:r>
          </a:p>
          <a:p>
            <a:pPr algn="l" rtl="0"/>
            <a:r>
              <a:rPr lang="en-US" sz="2400" dirty="0">
                <a:latin typeface="Times New Roman" panose="02020603050405020304" pitchFamily="18" charset="0"/>
                <a:ea typeface="PMingLiU"/>
              </a:rPr>
              <a:t>Are there any theoretical foundations to aid the decision making process?   </a:t>
            </a:r>
            <a:endParaRPr lang="en-US" sz="24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827584" y="260648"/>
            <a:ext cx="8229600" cy="752475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  <a:defRPr/>
            </a:pPr>
            <a:r>
              <a:rPr lang="en-GB" sz="3200" b="1" spc="-1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What do we know from research? </a:t>
            </a:r>
            <a:endParaRPr lang="en-US" sz="3200" b="1" spc="-1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574" y="5006421"/>
            <a:ext cx="87336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PMingLiU"/>
              </a:rPr>
              <a:t>(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PMingLiU"/>
              </a:rPr>
              <a:t>Artigue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PMingLiU"/>
              </a:rPr>
              <a:t>, 2007;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PMingLiU"/>
              </a:rPr>
              <a:t>Drijevers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PMingLiU"/>
              </a:rPr>
              <a:t> et al., 2016; </a:t>
            </a:r>
            <a:r>
              <a:rPr lang="en-GB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PMingLiU"/>
              </a:rPr>
              <a:t>Gryzun</a:t>
            </a:r>
            <a:r>
              <a:rPr lang="en-GB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PMingLiU"/>
              </a:rPr>
              <a:t>, 2016;  Kieran &amp;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PMingLiU"/>
              </a:rPr>
              <a:t>Drijevers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PMingLiU"/>
              </a:rPr>
              <a:t>, 2016;  Lagrange et al., 2003;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PMingLiU"/>
              </a:rPr>
              <a:t>Naftaliev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PMingLiU"/>
              </a:rPr>
              <a:t> &amp;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PMingLiU"/>
              </a:rPr>
              <a:t>Yerushalmi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PMingLiU"/>
              </a:rPr>
              <a:t>, 2011;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PMingLiU"/>
              </a:rPr>
              <a:t>Yerushalmi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PMingLiU"/>
              </a:rPr>
              <a:t>, 2005).</a:t>
            </a:r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876256" y="5774690"/>
            <a:ext cx="2088232" cy="9666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dirty="0" smtClean="0">
              <a:solidFill>
                <a:schemeClr val="bg2"/>
              </a:solidFill>
            </a:endParaRPr>
          </a:p>
          <a:p>
            <a:pPr algn="ctr"/>
            <a:r>
              <a:rPr lang="en-US" dirty="0" smtClean="0">
                <a:solidFill>
                  <a:schemeClr val="bg2"/>
                </a:solidFill>
              </a:rPr>
              <a:t>CADGME </a:t>
            </a:r>
            <a:r>
              <a:rPr lang="en-US" dirty="0">
                <a:solidFill>
                  <a:schemeClr val="bg2"/>
                </a:solidFill>
              </a:rPr>
              <a:t>2018</a:t>
            </a:r>
          </a:p>
          <a:p>
            <a:pPr algn="ctr"/>
            <a:r>
              <a:rPr lang="en-US" dirty="0">
                <a:solidFill>
                  <a:schemeClr val="bg2"/>
                </a:solidFill>
              </a:rPr>
              <a:t>Coimbra</a:t>
            </a:r>
            <a:endParaRPr lang="he-IL" dirty="0">
              <a:solidFill>
                <a:schemeClr val="bg2"/>
              </a:solidFill>
            </a:endParaRPr>
          </a:p>
          <a:p>
            <a:pPr algn="ctr"/>
            <a:endParaRPr lang="he-IL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77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1556792"/>
            <a:ext cx="828092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ea typeface="PMingLiU"/>
              </a:rPr>
              <a:t>The Center for Educational Technology (CET) amassed </a:t>
            </a:r>
          </a:p>
          <a:p>
            <a:pPr algn="l" rtl="0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ea typeface="PMingLiU"/>
              </a:rPr>
              <a:t>wide experience in digital technology development and implementation </a:t>
            </a:r>
            <a:r>
              <a:rPr lang="en-US" sz="2800" dirty="0" smtClean="0">
                <a:latin typeface="Times New Roman" panose="02020603050405020304" pitchFamily="18" charset="0"/>
                <a:ea typeface="PMingLiU"/>
              </a:rPr>
              <a:t>for </a:t>
            </a:r>
            <a:r>
              <a:rPr lang="en-US" sz="2800" dirty="0">
                <a:latin typeface="Times New Roman" panose="02020603050405020304" pitchFamily="18" charset="0"/>
                <a:ea typeface="PMingLiU"/>
              </a:rPr>
              <a:t>the teaching and learning of mathematics (such as digital math textbooks, e-books</a:t>
            </a:r>
            <a:r>
              <a:rPr lang="en-US" sz="2800" dirty="0" smtClean="0">
                <a:latin typeface="Times New Roman" panose="02020603050405020304" pitchFamily="18" charset="0"/>
                <a:ea typeface="PMingLiU"/>
              </a:rPr>
              <a:t>, and </a:t>
            </a:r>
            <a:r>
              <a:rPr lang="en-US" sz="2800" dirty="0">
                <a:latin typeface="Times New Roman" panose="02020603050405020304" pitchFamily="18" charset="0"/>
                <a:ea typeface="PMingLiU"/>
              </a:rPr>
              <a:t>databases) that integrate the use of applets. </a:t>
            </a:r>
          </a:p>
        </p:txBody>
      </p:sp>
      <p:sp>
        <p:nvSpPr>
          <p:cNvPr id="5" name="Oval 4"/>
          <p:cNvSpPr/>
          <p:nvPr/>
        </p:nvSpPr>
        <p:spPr>
          <a:xfrm>
            <a:off x="6876256" y="5774690"/>
            <a:ext cx="2088232" cy="9666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dirty="0" smtClean="0">
              <a:solidFill>
                <a:schemeClr val="bg2"/>
              </a:solidFill>
            </a:endParaRPr>
          </a:p>
          <a:p>
            <a:pPr algn="ctr"/>
            <a:r>
              <a:rPr lang="en-US" dirty="0" smtClean="0">
                <a:solidFill>
                  <a:schemeClr val="bg2"/>
                </a:solidFill>
              </a:rPr>
              <a:t>CADGME </a:t>
            </a:r>
            <a:r>
              <a:rPr lang="en-US" dirty="0">
                <a:solidFill>
                  <a:schemeClr val="bg2"/>
                </a:solidFill>
              </a:rPr>
              <a:t>2018</a:t>
            </a:r>
          </a:p>
          <a:p>
            <a:pPr algn="ctr"/>
            <a:r>
              <a:rPr lang="en-US" dirty="0">
                <a:solidFill>
                  <a:schemeClr val="bg2"/>
                </a:solidFill>
              </a:rPr>
              <a:t>Coimbra</a:t>
            </a:r>
            <a:endParaRPr lang="he-IL" dirty="0">
              <a:solidFill>
                <a:schemeClr val="bg2"/>
              </a:solidFill>
            </a:endParaRPr>
          </a:p>
          <a:p>
            <a:pPr algn="ctr"/>
            <a:endParaRPr lang="he-IL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3005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2060848"/>
            <a:ext cx="8892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ea typeface="PMingLiU"/>
              </a:rPr>
              <a:t>How should we choose a digital tool for a specific didactical purpose? </a:t>
            </a:r>
          </a:p>
          <a:p>
            <a:pPr marL="342900" marR="0" lvl="0" indent="-34290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ea typeface="PMingLiU"/>
              </a:rPr>
              <a:t>What are the benefits of digital tools for students?</a:t>
            </a:r>
          </a:p>
          <a:p>
            <a:pPr marL="342900" marR="0" lvl="0" indent="-34290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ea typeface="PMingLiU"/>
              </a:rPr>
              <a:t>What are the benefits of digital tools for teachers? </a:t>
            </a:r>
          </a:p>
          <a:p>
            <a:pPr marL="342900" marR="0" lvl="0" indent="-34290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ea typeface="PMingLiU"/>
              </a:rPr>
              <a:t>When should we use a digital tool, and when should we avoid it?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95536" y="764704"/>
            <a:ext cx="8229600" cy="752475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en-US" sz="4000" b="1" spc="-1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Q</a:t>
            </a:r>
            <a:r>
              <a:rPr kumimoji="0" lang="en-US" sz="4000" b="1" i="0" u="none" strike="noStrike" kern="1200" cap="none" spc="-10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uestions</a:t>
            </a:r>
            <a:r>
              <a:rPr kumimoji="0" lang="en-US" sz="4000" b="1" i="0" u="none" strike="noStrike" kern="1200" cap="none" spc="-10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: </a:t>
            </a:r>
          </a:p>
        </p:txBody>
      </p:sp>
      <p:sp>
        <p:nvSpPr>
          <p:cNvPr id="7" name="Oval 6"/>
          <p:cNvSpPr/>
          <p:nvPr/>
        </p:nvSpPr>
        <p:spPr>
          <a:xfrm>
            <a:off x="6876256" y="5774690"/>
            <a:ext cx="2088232" cy="9666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dirty="0" smtClean="0">
              <a:solidFill>
                <a:schemeClr val="bg2"/>
              </a:solidFill>
            </a:endParaRPr>
          </a:p>
          <a:p>
            <a:pPr algn="ctr"/>
            <a:r>
              <a:rPr lang="en-US" dirty="0" smtClean="0">
                <a:solidFill>
                  <a:schemeClr val="bg2"/>
                </a:solidFill>
              </a:rPr>
              <a:t>CADGME </a:t>
            </a:r>
            <a:r>
              <a:rPr lang="en-US" dirty="0">
                <a:solidFill>
                  <a:schemeClr val="bg2"/>
                </a:solidFill>
              </a:rPr>
              <a:t>2018</a:t>
            </a:r>
          </a:p>
          <a:p>
            <a:pPr algn="ctr"/>
            <a:r>
              <a:rPr lang="en-US" dirty="0">
                <a:solidFill>
                  <a:schemeClr val="bg2"/>
                </a:solidFill>
              </a:rPr>
              <a:t>Coimbra</a:t>
            </a:r>
            <a:endParaRPr lang="he-IL" dirty="0">
              <a:solidFill>
                <a:schemeClr val="bg2"/>
              </a:solidFill>
            </a:endParaRPr>
          </a:p>
          <a:p>
            <a:pPr algn="ctr"/>
            <a:endParaRPr lang="he-IL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7180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 rot="20225577">
            <a:off x="85013" y="667213"/>
            <a:ext cx="4342575" cy="1991856"/>
          </a:xfrm>
          <a:prstGeom prst="roundRect">
            <a:avLst>
              <a:gd name="adj" fmla="val 20990"/>
            </a:avLst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FFC000"/>
            </a:solidFill>
          </a:ln>
        </p:spPr>
        <p:txBody>
          <a:bodyPr wrap="square" rtlCol="1">
            <a:spAutoFit/>
          </a:bodyPr>
          <a:lstStyle/>
          <a:p>
            <a:pPr marL="88900" algn="ctr" rtl="0"/>
            <a:r>
              <a:rPr lang="en-US" sz="2700" dirty="0">
                <a:solidFill>
                  <a:schemeClr val="accent5">
                    <a:lumMod val="75000"/>
                  </a:schemeClr>
                </a:solidFill>
              </a:rPr>
              <a:t>Digital tools planned and constructed by students for their own investigations</a:t>
            </a:r>
            <a:endParaRPr lang="he-IL" sz="27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71669" y="3789040"/>
            <a:ext cx="7848872" cy="25202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700" dirty="0">
                <a:solidFill>
                  <a:schemeClr val="accent5">
                    <a:lumMod val="75000"/>
                  </a:schemeClr>
                </a:solidFill>
              </a:rPr>
              <a:t>To demonstrate mathematical situations, stages of solutions or </a:t>
            </a:r>
            <a:r>
              <a:rPr lang="en-US" sz="2700" dirty="0" smtClean="0">
                <a:solidFill>
                  <a:schemeClr val="accent5">
                    <a:lumMod val="75000"/>
                  </a:schemeClr>
                </a:solidFill>
              </a:rPr>
              <a:t>proofs, </a:t>
            </a:r>
            <a:r>
              <a:rPr lang="en-US" sz="2700" dirty="0">
                <a:solidFill>
                  <a:schemeClr val="accent5">
                    <a:lumMod val="75000"/>
                  </a:schemeClr>
                </a:solidFill>
              </a:rPr>
              <a:t>etc.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700" dirty="0">
                <a:solidFill>
                  <a:schemeClr val="accent5">
                    <a:lumMod val="75000"/>
                  </a:schemeClr>
                </a:solidFill>
              </a:rPr>
              <a:t>To support limited </a:t>
            </a:r>
            <a:r>
              <a:rPr lang="en-US" sz="2700" dirty="0" smtClean="0">
                <a:solidFill>
                  <a:schemeClr val="accent5">
                    <a:lumMod val="75000"/>
                  </a:schemeClr>
                </a:solidFill>
              </a:rPr>
              <a:t>investigations </a:t>
            </a:r>
            <a:r>
              <a:rPr lang="en-US" sz="2700" dirty="0">
                <a:solidFill>
                  <a:schemeClr val="accent5">
                    <a:lumMod val="75000"/>
                  </a:schemeClr>
                </a:solidFill>
              </a:rPr>
              <a:t>aimed </a:t>
            </a:r>
            <a:r>
              <a:rPr lang="en-US" sz="2700" dirty="0" smtClean="0">
                <a:solidFill>
                  <a:schemeClr val="accent5">
                    <a:lumMod val="75000"/>
                  </a:schemeClr>
                </a:solidFill>
              </a:rPr>
              <a:t>at dealing </a:t>
            </a:r>
            <a:r>
              <a:rPr lang="en-US" sz="2700" dirty="0">
                <a:solidFill>
                  <a:schemeClr val="accent5">
                    <a:lumMod val="75000"/>
                  </a:schemeClr>
                </a:solidFill>
              </a:rPr>
              <a:t>with a specific task or </a:t>
            </a:r>
            <a:r>
              <a:rPr lang="en-US" sz="2700" dirty="0" smtClean="0">
                <a:solidFill>
                  <a:schemeClr val="accent5">
                    <a:lumMod val="75000"/>
                  </a:schemeClr>
                </a:solidFill>
              </a:rPr>
              <a:t>exploring </a:t>
            </a:r>
            <a:r>
              <a:rPr lang="en-US" sz="2700" dirty="0">
                <a:solidFill>
                  <a:schemeClr val="accent5">
                    <a:lumMod val="75000"/>
                  </a:schemeClr>
                </a:solidFill>
              </a:rPr>
              <a:t>a specific generalization.</a:t>
            </a:r>
            <a:endParaRPr lang="he-IL" sz="27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מלבן מעוגל 1"/>
          <p:cNvSpPr/>
          <p:nvPr/>
        </p:nvSpPr>
        <p:spPr>
          <a:xfrm rot="20243946">
            <a:off x="179272" y="674549"/>
            <a:ext cx="4154057" cy="1888771"/>
          </a:xfrm>
          <a:prstGeom prst="roundRect">
            <a:avLst/>
          </a:prstGeom>
          <a:solidFill>
            <a:srgbClr val="FEF4EC">
              <a:alpha val="7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מעוגל 5"/>
          <p:cNvSpPr/>
          <p:nvPr/>
        </p:nvSpPr>
        <p:spPr>
          <a:xfrm rot="1798679">
            <a:off x="4802031" y="725803"/>
            <a:ext cx="4274636" cy="2169839"/>
          </a:xfrm>
          <a:prstGeom prst="roundRect">
            <a:avLst>
              <a:gd name="adj" fmla="val 25143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700" dirty="0">
                <a:solidFill>
                  <a:schemeClr val="accent5">
                    <a:lumMod val="75000"/>
                  </a:schemeClr>
                </a:solidFill>
              </a:rPr>
              <a:t>Digital tools constructed by a teacher or a developer for students' use (applet)</a:t>
            </a:r>
            <a:endParaRPr lang="he-IL" sz="27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D65352-053B-42E3-B37B-A20C5CD10942}"/>
              </a:ext>
            </a:extLst>
          </p:cNvPr>
          <p:cNvSpPr txBox="1"/>
          <p:nvPr/>
        </p:nvSpPr>
        <p:spPr>
          <a:xfrm>
            <a:off x="1318321" y="2852936"/>
            <a:ext cx="32319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Objectives:</a:t>
            </a:r>
          </a:p>
        </p:txBody>
      </p:sp>
      <p:sp>
        <p:nvSpPr>
          <p:cNvPr id="9" name="Oval 8"/>
          <p:cNvSpPr/>
          <p:nvPr/>
        </p:nvSpPr>
        <p:spPr>
          <a:xfrm>
            <a:off x="6876256" y="5774690"/>
            <a:ext cx="2088232" cy="9666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dirty="0" smtClean="0">
              <a:solidFill>
                <a:schemeClr val="bg2"/>
              </a:solidFill>
            </a:endParaRPr>
          </a:p>
          <a:p>
            <a:pPr algn="ctr"/>
            <a:r>
              <a:rPr lang="en-US" dirty="0" smtClean="0">
                <a:solidFill>
                  <a:schemeClr val="bg2"/>
                </a:solidFill>
              </a:rPr>
              <a:t>CADGME </a:t>
            </a:r>
            <a:r>
              <a:rPr lang="en-US" dirty="0">
                <a:solidFill>
                  <a:schemeClr val="bg2"/>
                </a:solidFill>
              </a:rPr>
              <a:t>2018</a:t>
            </a:r>
          </a:p>
          <a:p>
            <a:pPr algn="ctr"/>
            <a:r>
              <a:rPr lang="en-US" dirty="0">
                <a:solidFill>
                  <a:schemeClr val="bg2"/>
                </a:solidFill>
              </a:rPr>
              <a:t>Coimbra</a:t>
            </a:r>
            <a:endParaRPr lang="he-IL" dirty="0">
              <a:solidFill>
                <a:schemeClr val="bg2"/>
              </a:solidFill>
            </a:endParaRPr>
          </a:p>
          <a:p>
            <a:pPr algn="ctr"/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5303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420973"/>
              </p:ext>
            </p:extLst>
          </p:nvPr>
        </p:nvGraphicFramePr>
        <p:xfrm>
          <a:off x="274072" y="1412776"/>
          <a:ext cx="4134081" cy="24068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6" name="Bitmap Image" r:id="rId3" imgW="4718292" imgH="2629035" progId="Paint.Picture">
                  <p:embed/>
                </p:oleObj>
              </mc:Choice>
              <mc:Fallback>
                <p:oleObj name="Bitmap Image" r:id="rId3" imgW="4718292" imgH="2629035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072" y="1412776"/>
                        <a:ext cx="4134081" cy="24068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51520" y="822783"/>
            <a:ext cx="1101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Applet 1: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603846" y="98072"/>
            <a:ext cx="62885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2400" dirty="0">
                <a:latin typeface="Times New Roman" panose="02020603050405020304" pitchFamily="18" charset="0"/>
                <a:ea typeface="PMingLiU"/>
              </a:rPr>
              <a:t>Horizontal and vertical </a:t>
            </a:r>
            <a:r>
              <a:rPr lang="en-US" sz="2400" dirty="0" smtClean="0">
                <a:latin typeface="Times New Roman" panose="02020603050405020304" pitchFamily="18" charset="0"/>
                <a:ea typeface="PMingLiU"/>
              </a:rPr>
              <a:t>graph </a:t>
            </a:r>
            <a:r>
              <a:rPr lang="en-US" sz="2400" dirty="0">
                <a:latin typeface="Times New Roman" panose="02020603050405020304" pitchFamily="18" charset="0"/>
                <a:ea typeface="PMingLiU"/>
              </a:rPr>
              <a:t>transformations 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6553526"/>
              </p:ext>
            </p:extLst>
          </p:nvPr>
        </p:nvGraphicFramePr>
        <p:xfrm>
          <a:off x="4841159" y="1484784"/>
          <a:ext cx="3913334" cy="20042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7" name="Bitmap Image" r:id="rId5" imgW="3918151" imgH="2438095" progId="Paint.Picture">
                  <p:embed/>
                </p:oleObj>
              </mc:Choice>
              <mc:Fallback>
                <p:oleObj name="Bitmap Image" r:id="rId5" imgW="3918151" imgH="2438095" progId="Paint.Picture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159" y="1484784"/>
                        <a:ext cx="3913334" cy="20042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748130" y="822783"/>
            <a:ext cx="1101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Applet 2:</a:t>
            </a:r>
            <a:endParaRPr lang="en-US" dirty="0"/>
          </a:p>
        </p:txBody>
      </p:sp>
      <p:pic>
        <p:nvPicPr>
          <p:cNvPr id="15" name="תמונה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65404" y="4607468"/>
            <a:ext cx="4595090" cy="1754249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</p:pic>
      <p:sp>
        <p:nvSpPr>
          <p:cNvPr id="19" name="Rectangle 18"/>
          <p:cNvSpPr/>
          <p:nvPr/>
        </p:nvSpPr>
        <p:spPr>
          <a:xfrm>
            <a:off x="2771800" y="4166886"/>
            <a:ext cx="1101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Applet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6876256" y="5774690"/>
            <a:ext cx="2088232" cy="9666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dirty="0" smtClean="0">
              <a:solidFill>
                <a:schemeClr val="bg2"/>
              </a:solidFill>
            </a:endParaRPr>
          </a:p>
          <a:p>
            <a:pPr algn="ctr"/>
            <a:r>
              <a:rPr lang="en-US" dirty="0" smtClean="0">
                <a:solidFill>
                  <a:schemeClr val="bg2"/>
                </a:solidFill>
              </a:rPr>
              <a:t>CADGME </a:t>
            </a:r>
            <a:r>
              <a:rPr lang="en-US" dirty="0">
                <a:solidFill>
                  <a:schemeClr val="bg2"/>
                </a:solidFill>
              </a:rPr>
              <a:t>2018</a:t>
            </a:r>
          </a:p>
          <a:p>
            <a:pPr algn="ctr"/>
            <a:r>
              <a:rPr lang="en-US" dirty="0">
                <a:solidFill>
                  <a:schemeClr val="bg2"/>
                </a:solidFill>
              </a:rPr>
              <a:t>Coimbra</a:t>
            </a:r>
            <a:endParaRPr lang="he-IL" dirty="0">
              <a:solidFill>
                <a:schemeClr val="bg2"/>
              </a:solidFill>
            </a:endParaRPr>
          </a:p>
          <a:p>
            <a:pPr algn="ctr"/>
            <a:endParaRPr lang="he-IL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6</a:t>
            </a:fld>
            <a:endParaRPr lang="he-IL"/>
          </a:p>
        </p:txBody>
      </p:sp>
      <p:sp>
        <p:nvSpPr>
          <p:cNvPr id="4" name="Rectangle 3"/>
          <p:cNvSpPr/>
          <p:nvPr/>
        </p:nvSpPr>
        <p:spPr>
          <a:xfrm>
            <a:off x="107504" y="873670"/>
            <a:ext cx="4392488" cy="3110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Rectangle 19"/>
          <p:cNvSpPr/>
          <p:nvPr/>
        </p:nvSpPr>
        <p:spPr>
          <a:xfrm>
            <a:off x="4680012" y="856170"/>
            <a:ext cx="4392488" cy="3110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Rectangle 20"/>
          <p:cNvSpPr/>
          <p:nvPr/>
        </p:nvSpPr>
        <p:spPr>
          <a:xfrm>
            <a:off x="1766178" y="4117282"/>
            <a:ext cx="5028947" cy="23057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957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5656" y="1628800"/>
            <a:ext cx="4571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/>
          </a:p>
        </p:txBody>
      </p:sp>
      <p:sp>
        <p:nvSpPr>
          <p:cNvPr id="11" name="מציין מיקום תוכן 2"/>
          <p:cNvSpPr>
            <a:spLocks noGrp="1"/>
          </p:cNvSpPr>
          <p:nvPr>
            <p:ph idx="1"/>
          </p:nvPr>
        </p:nvSpPr>
        <p:spPr>
          <a:xfrm>
            <a:off x="136138" y="50149"/>
            <a:ext cx="8941002" cy="1443964"/>
          </a:xfr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700" dirty="0"/>
              <a:t>According to the given information, is the red segment </a:t>
            </a:r>
            <a:r>
              <a:rPr lang="en-US" sz="2800" dirty="0"/>
              <a:t>necessarily</a:t>
            </a:r>
            <a:r>
              <a:rPr lang="en-US" sz="2700" dirty="0"/>
              <a:t> a </a:t>
            </a:r>
            <a:r>
              <a:rPr lang="en-US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midsegment</a:t>
            </a:r>
            <a:r>
              <a:rPr lang="en-US" sz="2700" dirty="0"/>
              <a:t>? Justify your answers.</a:t>
            </a:r>
            <a:endParaRPr lang="he-IL" sz="2700" dirty="0"/>
          </a:p>
        </p:txBody>
      </p:sp>
      <p:sp>
        <p:nvSpPr>
          <p:cNvPr id="12" name="מלבן 11"/>
          <p:cNvSpPr/>
          <p:nvPr/>
        </p:nvSpPr>
        <p:spPr>
          <a:xfrm>
            <a:off x="4626906" y="793356"/>
            <a:ext cx="3545494" cy="573565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350"/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07704" y="1640825"/>
            <a:ext cx="5619750" cy="44100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42641" y="1813466"/>
            <a:ext cx="1101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Applet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6876256" y="5774690"/>
            <a:ext cx="2088232" cy="9666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dirty="0" smtClean="0">
              <a:solidFill>
                <a:schemeClr val="bg2"/>
              </a:solidFill>
            </a:endParaRPr>
          </a:p>
          <a:p>
            <a:pPr algn="ctr"/>
            <a:r>
              <a:rPr lang="en-US" dirty="0" smtClean="0">
                <a:solidFill>
                  <a:schemeClr val="bg2"/>
                </a:solidFill>
              </a:rPr>
              <a:t>CADGME </a:t>
            </a:r>
            <a:r>
              <a:rPr lang="en-US" dirty="0">
                <a:solidFill>
                  <a:schemeClr val="bg2"/>
                </a:solidFill>
              </a:rPr>
              <a:t>2018</a:t>
            </a:r>
          </a:p>
          <a:p>
            <a:pPr algn="ctr"/>
            <a:r>
              <a:rPr lang="en-US" dirty="0">
                <a:solidFill>
                  <a:schemeClr val="bg2"/>
                </a:solidFill>
              </a:rPr>
              <a:t>Coimbra</a:t>
            </a:r>
            <a:endParaRPr lang="he-IL" dirty="0">
              <a:solidFill>
                <a:schemeClr val="bg2"/>
              </a:solidFill>
            </a:endParaRPr>
          </a:p>
          <a:p>
            <a:pPr algn="ctr"/>
            <a:endParaRPr lang="he-IL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8704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2604" y="251648"/>
            <a:ext cx="5688632" cy="19389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INVERSE ARGUMENT 1</a:t>
            </a:r>
          </a:p>
          <a:p>
            <a:pPr algn="l" rtl="0"/>
            <a:r>
              <a:rPr lang="en-US" sz="2400" dirty="0">
                <a:solidFill>
                  <a:schemeClr val="bg1">
                    <a:lumMod val="10000"/>
                  </a:schemeClr>
                </a:solidFill>
              </a:rPr>
              <a:t>If a segment joining points on two sides of a triangle is parallel to the third side and equal to half its length, this segment is a midsegment. </a:t>
            </a:r>
            <a:endParaRPr lang="he-IL" sz="24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57" y="227770"/>
            <a:ext cx="5688632" cy="19389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INVERSE ARGUMENT 2</a:t>
            </a:r>
          </a:p>
          <a:p>
            <a:pPr algn="l" rtl="0"/>
            <a:r>
              <a:rPr lang="en-US" sz="2400" dirty="0">
                <a:solidFill>
                  <a:schemeClr val="bg1">
                    <a:lumMod val="10000"/>
                  </a:schemeClr>
                </a:solidFill>
              </a:rPr>
              <a:t>If a segment joins the midpoint of one side of a triangle with a point on another side and is parallel to the third side, this segment is a midsegment.  </a:t>
            </a:r>
            <a:endParaRPr lang="he-IL" sz="24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2604" y="238330"/>
            <a:ext cx="7025087" cy="2677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THEOREM</a:t>
            </a:r>
          </a:p>
          <a:p>
            <a:pPr algn="l" rtl="0">
              <a:lnSpc>
                <a:spcPct val="150000"/>
              </a:lnSpc>
            </a:pPr>
            <a:r>
              <a:rPr lang="en-US" sz="2400" dirty="0">
                <a:solidFill>
                  <a:schemeClr val="bg1">
                    <a:lumMod val="10000"/>
                  </a:schemeClr>
                </a:solidFill>
              </a:rPr>
              <a:t>The midsegment between two sides of a triangle has two properties:</a:t>
            </a:r>
          </a:p>
          <a:p>
            <a:pPr marL="342900" indent="-342900" algn="l" rtl="0">
              <a:lnSpc>
                <a:spcPct val="150000"/>
              </a:lnSpc>
              <a:buAutoNum type="arabicPeriod"/>
            </a:pPr>
            <a:r>
              <a:rPr lang="en-US" sz="2400" dirty="0">
                <a:solidFill>
                  <a:schemeClr val="bg1">
                    <a:lumMod val="10000"/>
                  </a:schemeClr>
                </a:solidFill>
              </a:rPr>
              <a:t>It is parallel to the third side;</a:t>
            </a:r>
          </a:p>
          <a:p>
            <a:pPr marL="342900" indent="-342900" algn="l" rtl="0">
              <a:lnSpc>
                <a:spcPct val="150000"/>
              </a:lnSpc>
              <a:buAutoNum type="arabicPeriod"/>
            </a:pPr>
            <a:r>
              <a:rPr lang="en-US" sz="2400" dirty="0">
                <a:solidFill>
                  <a:schemeClr val="bg1">
                    <a:lumMod val="10000"/>
                  </a:schemeClr>
                </a:solidFill>
              </a:rPr>
              <a:t>It equals half the length of the third side.</a:t>
            </a:r>
            <a:endParaRPr lang="he-IL" sz="24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2604" y="225877"/>
            <a:ext cx="5688632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INVERSE ARGUMENT 3</a:t>
            </a:r>
          </a:p>
          <a:p>
            <a:pPr algn="l" rtl="0"/>
            <a:r>
              <a:rPr lang="en-US" sz="2400" dirty="0">
                <a:solidFill>
                  <a:schemeClr val="bg1">
                    <a:lumMod val="10000"/>
                  </a:schemeClr>
                </a:solidFill>
              </a:rPr>
              <a:t>If a segment joins the midpoint of one side of a triangle with a point on another side and is equal to half the length of the third side, this segment is a midsegment. </a:t>
            </a:r>
            <a:endParaRPr lang="he-IL" sz="24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0082" y="3136160"/>
            <a:ext cx="367786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INVERSE ARGUMENTS:</a:t>
            </a: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87739" y="3243439"/>
            <a:ext cx="2232247" cy="2173696"/>
          </a:xfrm>
          <a:prstGeom prst="rect">
            <a:avLst/>
          </a:prstGeom>
        </p:spPr>
      </p:pic>
      <p:pic>
        <p:nvPicPr>
          <p:cNvPr id="4" name="תמונה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2160" y="3297004"/>
            <a:ext cx="2304256" cy="207748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 rot="19545934">
            <a:off x="4332869" y="1052807"/>
            <a:ext cx="3224216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True!</a:t>
            </a:r>
            <a:endParaRPr lang="he-IL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תמונה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7025" y="3297004"/>
            <a:ext cx="1914525" cy="2476500"/>
          </a:xfrm>
          <a:prstGeom prst="rect">
            <a:avLst/>
          </a:prstGeom>
        </p:spPr>
      </p:pic>
      <p:pic>
        <p:nvPicPr>
          <p:cNvPr id="7" name="תמונה 6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21031290">
            <a:off x="572625" y="3652038"/>
            <a:ext cx="2093978" cy="1989279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7968804" y="2642359"/>
            <a:ext cx="1101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Applet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68357" y="5800154"/>
            <a:ext cx="2088232" cy="9666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dirty="0" smtClean="0">
              <a:solidFill>
                <a:schemeClr val="bg2"/>
              </a:solidFill>
            </a:endParaRPr>
          </a:p>
          <a:p>
            <a:pPr algn="ctr"/>
            <a:r>
              <a:rPr lang="en-US" dirty="0" smtClean="0">
                <a:solidFill>
                  <a:schemeClr val="bg2"/>
                </a:solidFill>
              </a:rPr>
              <a:t>CADGME </a:t>
            </a:r>
            <a:r>
              <a:rPr lang="en-US" dirty="0">
                <a:solidFill>
                  <a:schemeClr val="bg2"/>
                </a:solidFill>
              </a:rPr>
              <a:t>2018</a:t>
            </a:r>
          </a:p>
          <a:p>
            <a:pPr algn="ctr"/>
            <a:r>
              <a:rPr lang="en-US" dirty="0">
                <a:solidFill>
                  <a:schemeClr val="bg2"/>
                </a:solidFill>
              </a:rPr>
              <a:t>Coimbra</a:t>
            </a:r>
            <a:endParaRPr lang="he-IL" dirty="0">
              <a:solidFill>
                <a:schemeClr val="bg2"/>
              </a:solidFill>
            </a:endParaRPr>
          </a:p>
          <a:p>
            <a:pPr algn="ctr"/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3947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2" grpId="0" animBg="1"/>
      <p:bldP spid="10" grpId="0" animBg="1"/>
      <p:bldP spid="3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ציין מיקום תוכן 2"/>
          <p:cNvSpPr>
            <a:spLocks noGrp="1"/>
          </p:cNvSpPr>
          <p:nvPr>
            <p:ph idx="1"/>
          </p:nvPr>
        </p:nvSpPr>
        <p:spPr>
          <a:xfrm>
            <a:off x="2843808" y="620688"/>
            <a:ext cx="6149747" cy="432048"/>
          </a:xfr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Is this a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midsegment</a:t>
            </a:r>
            <a:r>
              <a:rPr lang="en-US" sz="2400" dirty="0"/>
              <a:t>? Justify your answer.</a:t>
            </a:r>
            <a:endParaRPr lang="he-IL" sz="2400" dirty="0"/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12" y="1243012"/>
            <a:ext cx="7572375" cy="437197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743400" y="5245655"/>
            <a:ext cx="540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ea typeface="PMingLiU"/>
              </a:rPr>
              <a:t>Didactical purpose - 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Accumulated knowledge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0" y="5822890"/>
            <a:ext cx="2088232" cy="9666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dirty="0" smtClean="0">
              <a:solidFill>
                <a:schemeClr val="bg2"/>
              </a:solidFill>
            </a:endParaRPr>
          </a:p>
          <a:p>
            <a:pPr algn="ctr"/>
            <a:r>
              <a:rPr lang="en-US" dirty="0" smtClean="0">
                <a:solidFill>
                  <a:schemeClr val="bg2"/>
                </a:solidFill>
              </a:rPr>
              <a:t>CADGME </a:t>
            </a:r>
            <a:r>
              <a:rPr lang="en-US" dirty="0">
                <a:solidFill>
                  <a:schemeClr val="bg2"/>
                </a:solidFill>
              </a:rPr>
              <a:t>2018</a:t>
            </a:r>
          </a:p>
          <a:p>
            <a:pPr algn="ctr"/>
            <a:r>
              <a:rPr lang="en-US" dirty="0">
                <a:solidFill>
                  <a:schemeClr val="bg2"/>
                </a:solidFill>
              </a:rPr>
              <a:t>Coimbra</a:t>
            </a:r>
            <a:endParaRPr lang="he-IL" dirty="0">
              <a:solidFill>
                <a:schemeClr val="bg2"/>
              </a:solidFill>
            </a:endParaRPr>
          </a:p>
          <a:p>
            <a:pPr algn="ctr"/>
            <a:endParaRPr lang="he-I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A8E8-7A7B-493C-880B-3D0B6E5CAC00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710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מטח - אנגלית">
  <a:themeElements>
    <a:clrScheme name="מטח">
      <a:dk1>
        <a:srgbClr val="0072BB"/>
      </a:dk1>
      <a:lt1>
        <a:srgbClr val="F2F2F2"/>
      </a:lt1>
      <a:dk2>
        <a:srgbClr val="595959"/>
      </a:dk2>
      <a:lt2>
        <a:srgbClr val="FFFFFF"/>
      </a:lt2>
      <a:accent1>
        <a:srgbClr val="3F3F3F"/>
      </a:accent1>
      <a:accent2>
        <a:srgbClr val="C000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מטח פונט">
      <a:majorFont>
        <a:latin typeface="Lucida Sans Unicode"/>
        <a:ea typeface=""/>
        <a:cs typeface="NarkisTamBlackMFO"/>
      </a:majorFont>
      <a:minorFont>
        <a:latin typeface="Arial"/>
        <a:ea typeface=""/>
        <a:cs typeface="NarkisTamMFO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customXsn xmlns="http://schemas.microsoft.com/office/2006/metadata/customXsn">
  <xsnLocation>http://portal/_cts/מסמך/לוגו מטח בעברית.xml</xsnLocation>
  <cached>True</cached>
  <openByDefault>True</openByDefault>
  <xsnScope>http://portal</xsnScope>
</customXsn>
</file>

<file path=customXml/item3.xml><?xml version="1.0" encoding="utf-8"?>
<p:properties xmlns:p="http://schemas.microsoft.com/office/2006/metadata/properties" xmlns:xsi="http://www.w3.org/2001/XMLSchema-instance">
  <documentManagement>
    <_x05e4__x05d5__x05e8__x05de__x05d8_ xmlns="2bf0ac27-ba76-4880-a8a9-875bfca171aa">מצגת ppt</_x05e4__x05d5__x05e8__x05de__x05d8_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2054E1BEC528374E88C9DDF31DA3446A" ma:contentTypeVersion="7" ma:contentTypeDescription="צור מסמך חדש." ma:contentTypeScope="" ma:versionID="0d0ababe3966c6db43285e972e58c2ac">
  <xsd:schema xmlns:xsd="http://www.w3.org/2001/XMLSchema" xmlns:xs="http://www.w3.org/2001/XMLSchema" xmlns:p="http://schemas.microsoft.com/office/2006/metadata/properties" xmlns:ns2="2bf0ac27-ba76-4880-a8a9-875bfca171aa" targetNamespace="http://schemas.microsoft.com/office/2006/metadata/properties" ma:root="true" ma:fieldsID="2398d444a94405a2a4b30f9f444eb343" ns2:_="">
    <xsd:import namespace="2bf0ac27-ba76-4880-a8a9-875bfca171aa"/>
    <xsd:element name="properties">
      <xsd:complexType>
        <xsd:sequence>
          <xsd:element name="documentManagement">
            <xsd:complexType>
              <xsd:all>
                <xsd:element ref="ns2:_x05e4__x05d5__x05e8__x05de__x05d8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f0ac27-ba76-4880-a8a9-875bfca171aa" elementFormDefault="qualified">
    <xsd:import namespace="http://schemas.microsoft.com/office/2006/documentManagement/types"/>
    <xsd:import namespace="http://schemas.microsoft.com/office/infopath/2007/PartnerControls"/>
    <xsd:element name="_x05e4__x05d5__x05e8__x05de__x05d8_" ma:index="2" nillable="true" ma:displayName="פורמט" ma:default="מסמך Word" ma:format="Dropdown" ma:internalName="_x05e4__x05d5__x05e8__x05de__x05d8_">
      <xsd:simpleType>
        <xsd:restriction base="dms:Choice">
          <xsd:enumeration value="מסמך Word"/>
          <xsd:enumeration value="מצגת ppt"/>
          <xsd:enumeration value="תמונה (gif. jpg.)"/>
          <xsd:enumeration value="PDF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סוג תוכן"/>
        <xsd:element ref="dc:title" minOccurs="0" maxOccurs="1" ma:index="1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D0EDD1-23B7-4749-8850-92B0BFBC97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D79DC1-4FC5-476E-8B42-A1BF7DA4B702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2F42DAB0-B1EC-4A83-AC9D-6CB33F51C8AA}">
  <ds:schemaRefs>
    <ds:schemaRef ds:uri="http://schemas.openxmlformats.org/package/2006/metadata/core-properties"/>
    <ds:schemaRef ds:uri="http://schemas.microsoft.com/office/infopath/2007/PartnerControls"/>
    <ds:schemaRef ds:uri="2bf0ac27-ba76-4880-a8a9-875bfca171aa"/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CA9F039F-5C40-410F-A0D8-8A72592371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f0ac27-ba76-4880-a8a9-875bfca171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640</Words>
  <Application>Microsoft Office PowerPoint</Application>
  <PresentationFormat>‫הצגה על המסך (4:3)</PresentationFormat>
  <Paragraphs>110</Paragraphs>
  <Slides>12</Slides>
  <Notes>4</Notes>
  <HiddenSlides>0</HiddenSlides>
  <MMClips>0</MMClips>
  <ScaleCrop>false</ScaleCrop>
  <HeadingPairs>
    <vt:vector size="8" baseType="variant">
      <vt:variant>
        <vt:lpstr>גופנים בשימוש</vt:lpstr>
      </vt:variant>
      <vt:variant>
        <vt:i4>9</vt:i4>
      </vt:variant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23" baseType="lpstr">
      <vt:lpstr>Arial</vt:lpstr>
      <vt:lpstr>Calibri</vt:lpstr>
      <vt:lpstr>Courier New</vt:lpstr>
      <vt:lpstr>Lucida Sans Unicode</vt:lpstr>
      <vt:lpstr>NarkisTamBlackMFO</vt:lpstr>
      <vt:lpstr>NarkisTamMFO</vt:lpstr>
      <vt:lpstr>PMingLiU</vt:lpstr>
      <vt:lpstr>Times New Roman</vt:lpstr>
      <vt:lpstr>Wingdings 2</vt:lpstr>
      <vt:lpstr>מטח - אנגלית</vt:lpstr>
      <vt:lpstr>Bitmap Image</vt:lpstr>
      <vt:lpstr>Didactic consideration regarding applets for mathematics teaching 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תבנית למצגת באנגלית</dc:title>
  <dc:creator>dannyz</dc:creator>
  <cp:lastModifiedBy>Regina Ovodenko</cp:lastModifiedBy>
  <cp:revision>90</cp:revision>
  <dcterms:created xsi:type="dcterms:W3CDTF">2009-02-22T07:10:57Z</dcterms:created>
  <dcterms:modified xsi:type="dcterms:W3CDTF">2018-06-07T16:47:42Z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0x0101002054E1BEC528374E88C9DDF31DA3446A</vt:lpwstr>
  </property>
</Properties>
</file>