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3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62" r:id="rId13"/>
    <p:sldId id="259" r:id="rId14"/>
    <p:sldId id="260" r:id="rId15"/>
    <p:sldId id="270" r:id="rId16"/>
    <p:sldId id="272" r:id="rId17"/>
    <p:sldId id="280" r:id="rId18"/>
    <p:sldId id="281" r:id="rId19"/>
    <p:sldId id="274" r:id="rId20"/>
    <p:sldId id="275" r:id="rId21"/>
    <p:sldId id="273" r:id="rId22"/>
    <p:sldId id="276" r:id="rId23"/>
    <p:sldId id="278" r:id="rId24"/>
    <p:sldId id="277" r:id="rId25"/>
    <p:sldId id="279" r:id="rId26"/>
    <p:sldId id="286" r:id="rId27"/>
    <p:sldId id="287" r:id="rId28"/>
    <p:sldId id="283" r:id="rId29"/>
    <p:sldId id="285" r:id="rId30"/>
    <p:sldId id="284" r:id="rId31"/>
    <p:sldId id="288" r:id="rId32"/>
    <p:sldId id="289" r:id="rId3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2242" y="-7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D6FCA-5CEF-428C-81DE-F200B6F0A811}" type="datetimeFigureOut">
              <a:rPr lang="sr-Latn-RS" smtClean="0"/>
              <a:t>26.6.2018.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8C06E-70D9-4FEC-A48A-B2434A5818B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0989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4270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8498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982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18457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564883"/>
            <a:ext cx="2133600" cy="2931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r-Latn-RS" smtClean="0"/>
              <a:t>CADGME 2018</a:t>
            </a:r>
            <a:endParaRPr lang="sr-Latn-R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47764" y="6555073"/>
            <a:ext cx="4248472" cy="2931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r-Latn-RS" smtClean="0"/>
              <a:t>CADGME 2018</a:t>
            </a:r>
            <a:endParaRPr lang="sr-Latn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4248" y="6555073"/>
            <a:ext cx="2133600" cy="2931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20FE68E-AC69-48F2-922B-83A37ECD4900}" type="slidenum">
              <a:rPr lang="sr-Latn-RS" smtClean="0"/>
              <a:pPr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4199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5441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9599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9579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446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6676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3094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4949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Latn-RS" smtClean="0"/>
              <a:t>CADGME 2018</a:t>
            </a:r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Latn-RS" smtClean="0"/>
              <a:t>CADGME 2018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FE68E-AC69-48F2-922B-83A37ECD49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0555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examples/1.8.%20Gradovi.ggb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r>
              <a:rPr lang="en-US" dirty="0"/>
              <a:t>Subject-specific components in dynamic geometry software 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2495128"/>
          </a:xfrm>
        </p:spPr>
        <p:txBody>
          <a:bodyPr>
            <a:normAutofit fontScale="92500" lnSpcReduction="20000"/>
          </a:bodyPr>
          <a:lstStyle/>
          <a:p>
            <a:r>
              <a:rPr lang="sr-Latn-RS" sz="3100" dirty="0"/>
              <a:t> </a:t>
            </a:r>
            <a:r>
              <a:rPr lang="sr-Latn-RS" sz="2600" dirty="0"/>
              <a:t>Djordje </a:t>
            </a:r>
            <a:r>
              <a:rPr lang="sr-Latn-RS" sz="2600" dirty="0" smtClean="0"/>
              <a:t>Herceg</a:t>
            </a:r>
            <a:r>
              <a:rPr lang="sr-Latn-RS" sz="2600" baseline="30000" dirty="0"/>
              <a:t>1</a:t>
            </a:r>
            <a:r>
              <a:rPr lang="sr-Latn-RS" sz="2600" dirty="0" smtClean="0"/>
              <a:t>, </a:t>
            </a:r>
            <a:r>
              <a:rPr lang="sr-Latn-RS" sz="2600" dirty="0"/>
              <a:t>Davorka </a:t>
            </a:r>
            <a:r>
              <a:rPr lang="sr-Latn-RS" sz="2600" dirty="0" smtClean="0"/>
              <a:t>Radakovic</a:t>
            </a:r>
            <a:r>
              <a:rPr lang="sr-Latn-RS" sz="2600" baseline="30000" dirty="0" smtClean="0"/>
              <a:t>1</a:t>
            </a:r>
            <a:r>
              <a:rPr lang="sr-Latn-RS" sz="2600" dirty="0" smtClean="0"/>
              <a:t>,</a:t>
            </a:r>
            <a:br>
              <a:rPr lang="sr-Latn-RS" sz="2600" dirty="0" smtClean="0"/>
            </a:br>
            <a:r>
              <a:rPr lang="sr-Latn-RS" sz="2600" dirty="0" smtClean="0"/>
              <a:t>Dejana Herceg</a:t>
            </a:r>
            <a:r>
              <a:rPr lang="sr-Latn-RS" sz="2600" baseline="30000" dirty="0"/>
              <a:t>2</a:t>
            </a:r>
            <a:r>
              <a:rPr lang="sr-Latn-RS" sz="2600" dirty="0" smtClean="0"/>
              <a:t>, </a:t>
            </a:r>
            <a:r>
              <a:rPr lang="sr-Latn-RS" sz="2600" dirty="0"/>
              <a:t>Vera Herceg </a:t>
            </a:r>
            <a:r>
              <a:rPr lang="sr-Latn-RS" sz="2600" dirty="0" smtClean="0"/>
              <a:t>Mandić</a:t>
            </a:r>
            <a:r>
              <a:rPr lang="sr-Latn-RS" sz="2600" baseline="30000" dirty="0" smtClean="0"/>
              <a:t>3</a:t>
            </a:r>
          </a:p>
          <a:p>
            <a:endParaRPr lang="sr-Latn-RS" sz="2600" baseline="30000" dirty="0" smtClean="0"/>
          </a:p>
          <a:p>
            <a:endParaRPr lang="sr-Latn-RS" sz="2000" baseline="30000" dirty="0"/>
          </a:p>
          <a:p>
            <a:r>
              <a:rPr lang="sr-Latn-RS" sz="2000" baseline="30000" dirty="0" smtClean="0"/>
              <a:t>1)</a:t>
            </a:r>
            <a:r>
              <a:rPr lang="sr-Latn-RS" sz="2000" dirty="0" smtClean="0"/>
              <a:t> Department of Mathematics and Informatics, </a:t>
            </a:r>
            <a:br>
              <a:rPr lang="sr-Latn-RS" sz="2000" dirty="0" smtClean="0"/>
            </a:br>
            <a:r>
              <a:rPr lang="sr-Latn-RS" sz="2000" dirty="0" smtClean="0"/>
              <a:t>Faculty of Science, University of Novi Sad</a:t>
            </a:r>
          </a:p>
          <a:p>
            <a:r>
              <a:rPr lang="sr-Latn-RS" sz="2100" baseline="30000" dirty="0"/>
              <a:t>2) </a:t>
            </a:r>
            <a:r>
              <a:rPr lang="sr-Latn-RS" sz="2000" dirty="0" smtClean="0"/>
              <a:t>Faculty of Engineering, University of Novi Sad</a:t>
            </a:r>
          </a:p>
          <a:p>
            <a:r>
              <a:rPr lang="sr-Latn-RS" sz="2100" baseline="30000" dirty="0"/>
              <a:t>3) </a:t>
            </a:r>
            <a:r>
              <a:rPr lang="sr-Latn-RS" sz="2000" dirty="0" smtClean="0"/>
              <a:t>Jovan Jovanović Zmaj Secondary School, Novi Sad</a:t>
            </a:r>
            <a:endParaRPr lang="sr-Latn-R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dirty="0" smtClean="0"/>
              <a:t>CADGME 2018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120146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Finding the correct scale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pPr/>
              <a:t>10</a:t>
            </a:fld>
            <a:endParaRPr lang="sr-Latn-RS" dirty="0"/>
          </a:p>
        </p:txBody>
      </p:sp>
      <p:pic>
        <p:nvPicPr>
          <p:cNvPr id="6" name="Picture 2" descr="C:\Users\djordje\Documents\Nauka\Kopije radova\I-63 HercegMandic-NenadPetrovic - objavljeno 2012\Vera - GeoGebra u Geografiji\GoogleEarth-SomborSubotic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0" b="15592"/>
          <a:stretch/>
        </p:blipFill>
        <p:spPr bwMode="auto">
          <a:xfrm>
            <a:off x="298698" y="1556792"/>
            <a:ext cx="8496621" cy="467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Game – Guess the city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pPr/>
              <a:t>11</a:t>
            </a:fld>
            <a:endParaRPr lang="sr-Latn-RS" dirty="0"/>
          </a:p>
        </p:txBody>
      </p:sp>
      <p:pic>
        <p:nvPicPr>
          <p:cNvPr id="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2" b="1680"/>
          <a:stretch/>
        </p:blipFill>
        <p:spPr bwMode="auto">
          <a:xfrm>
            <a:off x="-39545" y="1340768"/>
            <a:ext cx="9148129" cy="508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84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Geographic data in GeoGebra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256584"/>
          </a:xfrm>
        </p:spPr>
        <p:txBody>
          <a:bodyPr>
            <a:normAutofit/>
          </a:bodyPr>
          <a:lstStyle/>
          <a:p>
            <a:r>
              <a:rPr lang="sr-Latn-RS" dirty="0" smtClean="0"/>
              <a:t>Geometric shapes represent geographic objects </a:t>
            </a:r>
          </a:p>
          <a:p>
            <a:r>
              <a:rPr lang="sr-Latn-RS" dirty="0" smtClean="0"/>
              <a:t>Polygons for borders</a:t>
            </a:r>
          </a:p>
          <a:p>
            <a:r>
              <a:rPr lang="sr-Latn-RS" dirty="0" smtClean="0"/>
              <a:t>Polylines for rivers and roads</a:t>
            </a:r>
          </a:p>
          <a:p>
            <a:r>
              <a:rPr lang="sr-Latn-RS" dirty="0" smtClean="0"/>
              <a:t>Points for cities and other places</a:t>
            </a:r>
          </a:p>
          <a:p>
            <a:r>
              <a:rPr lang="sr-Latn-RS" dirty="0" smtClean="0"/>
              <a:t>Sometimes drawn on top of pictures of </a:t>
            </a:r>
            <a:r>
              <a:rPr lang="sr-Latn-RS" dirty="0" smtClean="0"/>
              <a:t>maps</a:t>
            </a:r>
          </a:p>
          <a:p>
            <a:r>
              <a:rPr lang="sr-Latn-RS" dirty="0" smtClean="0"/>
              <a:t>How do we know where to place them?</a:t>
            </a:r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pPr/>
              <a:t>12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0138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Issues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Teachers create </a:t>
            </a:r>
            <a:r>
              <a:rPr lang="sr-Latn-RS" dirty="0" smtClean="0"/>
              <a:t>their own maps</a:t>
            </a:r>
          </a:p>
          <a:p>
            <a:r>
              <a:rPr lang="sr-Latn-RS" dirty="0"/>
              <a:t>A</a:t>
            </a:r>
            <a:r>
              <a:rPr lang="sr-Latn-RS" dirty="0" smtClean="0"/>
              <a:t>ccuracy and detail are difficult to achieve</a:t>
            </a:r>
          </a:p>
          <a:p>
            <a:r>
              <a:rPr lang="sr-Latn-RS" dirty="0" smtClean="0"/>
              <a:t>Long lists </a:t>
            </a:r>
            <a:r>
              <a:rPr lang="sr-Latn-RS" dirty="0"/>
              <a:t>of points </a:t>
            </a:r>
            <a:r>
              <a:rPr lang="sr-Latn-RS" dirty="0" smtClean="0"/>
              <a:t>typed </a:t>
            </a:r>
            <a:r>
              <a:rPr lang="sr-Latn-RS" dirty="0"/>
              <a:t>in by hand or copied from files</a:t>
            </a:r>
          </a:p>
          <a:p>
            <a:r>
              <a:rPr lang="sr-Latn-RS" dirty="0"/>
              <a:t>Correspondence between geographic and geometric coordinates is </a:t>
            </a:r>
            <a:r>
              <a:rPr lang="sr-Latn-RS" dirty="0" smtClean="0"/>
              <a:t>questionable</a:t>
            </a:r>
            <a:endParaRPr lang="sr-Latn-RS" dirty="0" smtClean="0"/>
          </a:p>
          <a:p>
            <a:r>
              <a:rPr lang="sr-Latn-RS" dirty="0" smtClean="0"/>
              <a:t>Tedious and repetitive process</a:t>
            </a:r>
          </a:p>
          <a:p>
            <a:r>
              <a:rPr lang="sr-Latn-RS" dirty="0" smtClean="0"/>
              <a:t>One map may consist of many objects in DGS</a:t>
            </a:r>
          </a:p>
          <a:p>
            <a:r>
              <a:rPr lang="sr-Latn-RS" dirty="0" smtClean="0">
                <a:solidFill>
                  <a:srgbClr val="7030A0"/>
                </a:solidFill>
              </a:rPr>
              <a:t>Semantics is lost</a:t>
            </a:r>
            <a:endParaRPr lang="sr-Latn-RS" dirty="0">
              <a:solidFill>
                <a:srgbClr val="7030A0"/>
              </a:solidFill>
            </a:endParaRPr>
          </a:p>
          <a:p>
            <a:endParaRPr lang="sr-Latn-RS" dirty="0" smtClean="0"/>
          </a:p>
          <a:p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  <a:p>
            <a:endParaRPr lang="sr-Latn-R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pPr/>
              <a:t>13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700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How Mathematica does it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In </a:t>
            </a:r>
            <a:r>
              <a:rPr lang="sr-Latn-RS" i="1" dirty="0" smtClean="0">
                <a:solidFill>
                  <a:srgbClr val="7030A0"/>
                </a:solidFill>
              </a:rPr>
              <a:t>Mathematica</a:t>
            </a:r>
            <a:r>
              <a:rPr lang="sr-Latn-RS" dirty="0" smtClean="0"/>
              <a:t>, geographic data is obtained from a data server.</a:t>
            </a:r>
          </a:p>
          <a:p>
            <a:r>
              <a:rPr lang="sr-Latn-RS" dirty="0" smtClean="0"/>
              <a:t>Due to large sizes, only the required subset is transferred.</a:t>
            </a:r>
            <a:endParaRPr lang="sr-Latn-R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53" y="3356992"/>
            <a:ext cx="612137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pPr/>
              <a:t>14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822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Proposed solution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328592"/>
          </a:xfrm>
        </p:spPr>
        <p:txBody>
          <a:bodyPr>
            <a:normAutofit/>
          </a:bodyPr>
          <a:lstStyle/>
          <a:p>
            <a:r>
              <a:rPr lang="sr-Latn-RS" dirty="0" smtClean="0"/>
              <a:t>Use actual geographic data</a:t>
            </a:r>
          </a:p>
          <a:p>
            <a:r>
              <a:rPr lang="sr-Latn-RS" dirty="0" smtClean="0"/>
              <a:t>The data for geographic drawings is:</a:t>
            </a:r>
          </a:p>
          <a:p>
            <a:pPr lvl="1"/>
            <a:r>
              <a:rPr lang="sr-Latn-RS" dirty="0" smtClean="0"/>
              <a:t>manually entered, </a:t>
            </a:r>
          </a:p>
          <a:p>
            <a:pPr lvl="1"/>
            <a:r>
              <a:rPr lang="sr-Latn-RS" dirty="0" smtClean="0"/>
              <a:t>read from a file, or</a:t>
            </a:r>
          </a:p>
          <a:p>
            <a:pPr lvl="1"/>
            <a:r>
              <a:rPr lang="sr-Latn-RS" dirty="0" smtClean="0"/>
              <a:t>obtained from an Internet service.</a:t>
            </a:r>
          </a:p>
          <a:p>
            <a:r>
              <a:rPr lang="sr-Latn-RS" dirty="0" smtClean="0"/>
              <a:t>Introduce a </a:t>
            </a:r>
            <a:r>
              <a:rPr lang="sr-Latn-RS" dirty="0" smtClean="0">
                <a:solidFill>
                  <a:srgbClr val="7030A0"/>
                </a:solidFill>
              </a:rPr>
              <a:t>function</a:t>
            </a:r>
            <a:r>
              <a:rPr lang="sr-Latn-RS" dirty="0" smtClean="0"/>
              <a:t> that emits the relevant data</a:t>
            </a:r>
          </a:p>
          <a:p>
            <a:r>
              <a:rPr lang="sr-Latn-RS" dirty="0" smtClean="0"/>
              <a:t>A few changes are required in the DGS </a:t>
            </a:r>
            <a:r>
              <a:rPr lang="sr-Latn-RS" dirty="0" smtClean="0">
                <a:solidFill>
                  <a:srgbClr val="7030A0"/>
                </a:solidFill>
              </a:rPr>
              <a:t>language</a:t>
            </a:r>
          </a:p>
          <a:p>
            <a:r>
              <a:rPr lang="sr-Latn-RS" dirty="0" smtClean="0"/>
              <a:t>New </a:t>
            </a:r>
            <a:r>
              <a:rPr lang="sr-Latn-RS" dirty="0" smtClean="0">
                <a:solidFill>
                  <a:srgbClr val="7030A0"/>
                </a:solidFill>
              </a:rPr>
              <a:t>object model </a:t>
            </a:r>
            <a:r>
              <a:rPr lang="sr-Latn-RS" dirty="0" smtClean="0"/>
              <a:t>is introduced</a:t>
            </a:r>
          </a:p>
          <a:p>
            <a:r>
              <a:rPr lang="sr-Latn-RS" dirty="0" smtClean="0"/>
              <a:t>Calculation </a:t>
            </a:r>
            <a:r>
              <a:rPr lang="sr-Latn-RS" dirty="0" smtClean="0">
                <a:solidFill>
                  <a:srgbClr val="7030A0"/>
                </a:solidFill>
              </a:rPr>
              <a:t>optimizations</a:t>
            </a:r>
            <a:r>
              <a:rPr lang="sr-Latn-RS" dirty="0" smtClean="0"/>
              <a:t> need to be implemented</a:t>
            </a:r>
          </a:p>
          <a:p>
            <a:r>
              <a:rPr lang="sr-Latn-RS" dirty="0" smtClean="0">
                <a:solidFill>
                  <a:srgbClr val="7030A0"/>
                </a:solidFill>
              </a:rPr>
              <a:t>SLGeometry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pPr/>
              <a:t>15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439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The Country function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7030A0"/>
                </a:solidFill>
              </a:rPr>
              <a:t>Country(&lt;name&gt;, &lt;part&gt;)</a:t>
            </a:r>
            <a:r>
              <a:rPr lang="sr-Latn-RS" dirty="0" smtClean="0"/>
              <a:t> returns a list of points which represents a border</a:t>
            </a:r>
          </a:p>
          <a:p>
            <a:pPr marL="400050" lvl="1" indent="0">
              <a:buNone/>
            </a:pPr>
            <a:r>
              <a:rPr lang="sr-Latn-RS" sz="2000" dirty="0" smtClean="0">
                <a:latin typeface="Consolas" panose="020B0609020204030204" pitchFamily="49" charset="0"/>
              </a:rPr>
              <a:t/>
            </a:r>
            <a:br>
              <a:rPr lang="sr-Latn-RS" sz="2000" dirty="0" smtClean="0">
                <a:latin typeface="Consolas" panose="020B0609020204030204" pitchFamily="49" charset="0"/>
              </a:rPr>
            </a:br>
            <a:r>
              <a:rPr lang="en-US" sz="2000" dirty="0" err="1" smtClean="0">
                <a:solidFill>
                  <a:srgbClr val="7030A0"/>
                </a:solidFill>
                <a:latin typeface="Consolas" panose="020B0609020204030204" pitchFamily="49" charset="0"/>
              </a:rPr>
              <a:t>italy</a:t>
            </a:r>
            <a:r>
              <a:rPr lang="en-U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= Country("Italy</a:t>
            </a:r>
            <a:r>
              <a:rPr lang="en-U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",</a:t>
            </a:r>
            <a: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)</a:t>
            </a:r>
          </a:p>
          <a:p>
            <a:pPr marL="400050" lvl="1" indent="0">
              <a:buNone/>
            </a:pPr>
            <a:r>
              <a:rPr lang="en-US" sz="2000" dirty="0" err="1">
                <a:solidFill>
                  <a:srgbClr val="7030A0"/>
                </a:solidFill>
                <a:latin typeface="Consolas" panose="020B0609020204030204" pitchFamily="49" charset="0"/>
              </a:rPr>
              <a:t>italy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.$Visible = false</a:t>
            </a:r>
          </a:p>
          <a:p>
            <a:pPr marL="400050" lvl="1" indent="0">
              <a:buNone/>
            </a:pPr>
            <a:r>
              <a:rPr lang="en-US" sz="2000" dirty="0" err="1">
                <a:solidFill>
                  <a:srgbClr val="7030A0"/>
                </a:solidFill>
                <a:latin typeface="Consolas" panose="020B0609020204030204" pitchFamily="49" charset="0"/>
              </a:rPr>
              <a:t>pitaly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 = Polygon(</a:t>
            </a:r>
            <a:r>
              <a:rPr lang="en-US" sz="2000" dirty="0" err="1">
                <a:solidFill>
                  <a:srgbClr val="7030A0"/>
                </a:solidFill>
                <a:latin typeface="Consolas" panose="020B0609020204030204" pitchFamily="49" charset="0"/>
              </a:rPr>
              <a:t>italy</a:t>
            </a:r>
            <a:r>
              <a:rPr lang="en-U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)</a:t>
            </a:r>
            <a: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/>
            </a:r>
            <a:b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/>
            </a:r>
            <a:b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/>
            </a:r>
            <a:b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en-US" sz="2000" dirty="0" err="1" smtClean="0">
                <a:solidFill>
                  <a:srgbClr val="7030A0"/>
                </a:solidFill>
                <a:latin typeface="Consolas" panose="020B0609020204030204" pitchFamily="49" charset="0"/>
              </a:rPr>
              <a:t>italy</a:t>
            </a:r>
            <a: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= Country("Italy</a:t>
            </a:r>
            <a:r>
              <a:rPr lang="en-U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",</a:t>
            </a:r>
            <a: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 </a:t>
            </a:r>
            <a:r>
              <a:rPr lang="sr-Latn-RS" sz="2000" dirty="0">
                <a:solidFill>
                  <a:srgbClr val="7030A0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)</a:t>
            </a:r>
            <a:endParaRPr lang="en-US" sz="2000" dirty="0">
              <a:solidFill>
                <a:srgbClr val="7030A0"/>
              </a:solidFill>
              <a:latin typeface="Consolas" panose="020B0609020204030204" pitchFamily="49" charset="0"/>
            </a:endParaRPr>
          </a:p>
          <a:p>
            <a:pPr marL="400050" lvl="1" indent="0">
              <a:buNone/>
            </a:pPr>
            <a:r>
              <a:rPr lang="en-US" sz="2000" dirty="0" err="1" smtClean="0">
                <a:solidFill>
                  <a:srgbClr val="7030A0"/>
                </a:solidFill>
                <a:latin typeface="Consolas" panose="020B0609020204030204" pitchFamily="49" charset="0"/>
              </a:rPr>
              <a:t>italy</a:t>
            </a:r>
            <a: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.$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Visible = false</a:t>
            </a:r>
          </a:p>
          <a:p>
            <a:pPr marL="400050" lvl="1" indent="0">
              <a:buNone/>
            </a:pPr>
            <a:r>
              <a:rPr lang="en-US" sz="2000" dirty="0" err="1" smtClean="0">
                <a:solidFill>
                  <a:srgbClr val="7030A0"/>
                </a:solidFill>
                <a:latin typeface="Consolas" panose="020B0609020204030204" pitchFamily="49" charset="0"/>
              </a:rPr>
              <a:t>pitaly</a:t>
            </a:r>
            <a: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= </a:t>
            </a:r>
            <a:r>
              <a:rPr lang="en-U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Polygon(</a:t>
            </a:r>
            <a:r>
              <a:rPr lang="en-US" sz="2000" dirty="0" err="1" smtClean="0">
                <a:solidFill>
                  <a:srgbClr val="7030A0"/>
                </a:solidFill>
                <a:latin typeface="Consolas" panose="020B0609020204030204" pitchFamily="49" charset="0"/>
              </a:rPr>
              <a:t>italy</a:t>
            </a:r>
            <a: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)</a:t>
            </a:r>
            <a:endParaRPr lang="sr-Latn-RS" sz="2000" dirty="0">
              <a:solidFill>
                <a:srgbClr val="7030A0"/>
              </a:solidFill>
              <a:latin typeface="Consolas" panose="020B0609020204030204" pitchFamily="49" charset="0"/>
            </a:endParaRPr>
          </a:p>
          <a:p>
            <a:pPr marL="400050" lvl="1" indent="0">
              <a:buNone/>
            </a:pPr>
            <a:endParaRPr lang="sr-Latn-RS" sz="2000" dirty="0">
              <a:solidFill>
                <a:srgbClr val="7030A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pPr/>
              <a:t>16</a:t>
            </a:fld>
            <a:endParaRPr lang="sr-Latn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8" t="18939" r="3775"/>
          <a:stretch/>
        </p:blipFill>
        <p:spPr bwMode="auto">
          <a:xfrm>
            <a:off x="6160877" y="2221991"/>
            <a:ext cx="2737109" cy="209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05330"/>
            <a:ext cx="2741810" cy="195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9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The City function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 smtClean="0">
                <a:solidFill>
                  <a:srgbClr val="7030A0"/>
                </a:solidFill>
              </a:rPr>
              <a:t>City(&lt;</a:t>
            </a:r>
            <a:r>
              <a:rPr lang="sr-Latn-RS" dirty="0">
                <a:solidFill>
                  <a:srgbClr val="7030A0"/>
                </a:solidFill>
              </a:rPr>
              <a:t>name&gt;, </a:t>
            </a:r>
            <a:r>
              <a:rPr lang="sr-Latn-RS" dirty="0" smtClean="0">
                <a:solidFill>
                  <a:srgbClr val="7030A0"/>
                </a:solidFill>
              </a:rPr>
              <a:t>&lt;index&gt;)</a:t>
            </a:r>
            <a:r>
              <a:rPr lang="sr-Latn-RS" dirty="0" smtClean="0"/>
              <a:t> </a:t>
            </a:r>
            <a:r>
              <a:rPr lang="sr-Latn-RS" dirty="0"/>
              <a:t>returns a </a:t>
            </a:r>
            <a:r>
              <a:rPr lang="sr-Latn-RS" dirty="0" smtClean="0"/>
              <a:t>point </a:t>
            </a:r>
            <a:r>
              <a:rPr lang="sr-Latn-RS" dirty="0"/>
              <a:t>which represents </a:t>
            </a:r>
            <a:r>
              <a:rPr lang="sr-Latn-RS" dirty="0" smtClean="0"/>
              <a:t>the location of a city</a:t>
            </a:r>
            <a:endParaRPr lang="sr-Latn-RS" dirty="0"/>
          </a:p>
          <a:p>
            <a:pPr marL="400050" lvl="1" indent="0">
              <a:buNone/>
            </a:pPr>
            <a:endParaRPr lang="sr-Latn-RS" sz="2000" dirty="0" smtClean="0">
              <a:solidFill>
                <a:srgbClr val="7030A0"/>
              </a:solidFill>
              <a:latin typeface="Consolas" panose="020B0609020204030204" pitchFamily="49" charset="0"/>
            </a:endParaRPr>
          </a:p>
          <a:p>
            <a:pPr marL="400050" lvl="1" indent="0">
              <a:buNone/>
            </a:pPr>
            <a: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ns</a:t>
            </a:r>
            <a:r>
              <a:rPr lang="en-U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= </a:t>
            </a:r>
            <a: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City</a:t>
            </a:r>
            <a:r>
              <a:rPr lang="en-U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("</a:t>
            </a:r>
            <a: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NoviSad</a:t>
            </a:r>
            <a:r>
              <a:rPr lang="en-U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",</a:t>
            </a:r>
            <a: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)</a:t>
            </a:r>
            <a: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/>
            </a:r>
            <a:b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bg</a:t>
            </a:r>
            <a:r>
              <a:rPr lang="en-U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= </a:t>
            </a:r>
            <a:r>
              <a:rPr lang="sr-Latn-RS" sz="2000" dirty="0">
                <a:solidFill>
                  <a:srgbClr val="7030A0"/>
                </a:solidFill>
                <a:latin typeface="Consolas" panose="020B0609020204030204" pitchFamily="49" charset="0"/>
              </a:rPr>
              <a:t>City</a:t>
            </a:r>
            <a:r>
              <a:rPr lang="en-U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("</a:t>
            </a:r>
            <a: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Belgrade</a:t>
            </a:r>
            <a:r>
              <a:rPr lang="en-U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",</a:t>
            </a:r>
            <a: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)</a:t>
            </a:r>
            <a: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/>
            </a:r>
            <a:b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zh = City</a:t>
            </a:r>
            <a:r>
              <a:rPr lang="en-U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("</a:t>
            </a:r>
            <a: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Zurich</a:t>
            </a:r>
            <a:r>
              <a:rPr lang="en-U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",</a:t>
            </a:r>
            <a: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)</a:t>
            </a:r>
            <a: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/>
            </a:r>
            <a:b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li </a:t>
            </a:r>
            <a:r>
              <a:rPr lang="sr-Latn-RS" sz="2000" dirty="0">
                <a:solidFill>
                  <a:srgbClr val="7030A0"/>
                </a:solidFill>
                <a:latin typeface="Consolas" panose="020B0609020204030204" pitchFamily="49" charset="0"/>
              </a:rPr>
              <a:t>= City</a:t>
            </a:r>
            <a:r>
              <a:rPr lang="en-U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("</a:t>
            </a:r>
            <a: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Lisbon</a:t>
            </a:r>
            <a:r>
              <a:rPr lang="en-U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",</a:t>
            </a:r>
            <a: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)</a:t>
            </a:r>
            <a: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/>
            </a:r>
            <a:b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sr-Latn-RS" sz="2000" dirty="0">
                <a:solidFill>
                  <a:srgbClr val="7030A0"/>
                </a:solidFill>
                <a:latin typeface="Consolas" panose="020B0609020204030204" pitchFamily="49" charset="0"/>
              </a:rPr>
              <a:t>co = City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("</a:t>
            </a:r>
            <a:r>
              <a:rPr lang="sr-Latn-RS" sz="2000" dirty="0">
                <a:solidFill>
                  <a:srgbClr val="7030A0"/>
                </a:solidFill>
                <a:latin typeface="Consolas" panose="020B0609020204030204" pitchFamily="49" charset="0"/>
              </a:rPr>
              <a:t>Coimbra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",</a:t>
            </a:r>
            <a:r>
              <a:rPr lang="sr-Latn-RS" sz="2000" dirty="0">
                <a:solidFill>
                  <a:srgbClr val="7030A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0)</a:t>
            </a:r>
            <a:r>
              <a:rPr lang="sr-Latn-RS" sz="2000" dirty="0">
                <a:solidFill>
                  <a:srgbClr val="7030A0"/>
                </a:solidFill>
                <a:latin typeface="Consolas" panose="020B0609020204030204" pitchFamily="49" charset="0"/>
              </a:rPr>
              <a:t/>
            </a:r>
            <a:br>
              <a:rPr lang="sr-Latn-RS" sz="2000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endParaRPr lang="en-US" sz="2000" dirty="0">
              <a:solidFill>
                <a:srgbClr val="7030A0"/>
              </a:solidFill>
              <a:latin typeface="Consolas" panose="020B0609020204030204" pitchFamily="49" charset="0"/>
            </a:endParaRPr>
          </a:p>
          <a:p>
            <a:pPr marL="400050" lvl="1" indent="0">
              <a:buNone/>
            </a:pPr>
            <a:r>
              <a:rPr lang="sr-Latn-RS" sz="2000" dirty="0">
                <a:solidFill>
                  <a:srgbClr val="7030A0"/>
                </a:solidFill>
                <a:latin typeface="Consolas" panose="020B0609020204030204" pitchFamily="49" charset="0"/>
              </a:rPr>
              <a:t>path = Polyline({ns, bg, zh, li, co})</a:t>
            </a:r>
            <a:br>
              <a:rPr lang="sr-Latn-RS" sz="2000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sr-Latn-RS" sz="2000" dirty="0">
                <a:solidFill>
                  <a:srgbClr val="7030A0"/>
                </a:solidFill>
                <a:latin typeface="Consolas" panose="020B0609020204030204" pitchFamily="49" charset="0"/>
              </a:rPr>
              <a:t/>
            </a:r>
            <a:br>
              <a:rPr lang="sr-Latn-RS" sz="2000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sr-Latn-RS" sz="2000" dirty="0">
                <a:solidFill>
                  <a:srgbClr val="7030A0"/>
                </a:solidFill>
                <a:latin typeface="Consolas" panose="020B0609020204030204" pitchFamily="49" charset="0"/>
              </a:rPr>
              <a:t>sw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 = Country("</a:t>
            </a:r>
            <a:r>
              <a:rPr lang="sr-Latn-RS" sz="2000" dirty="0">
                <a:solidFill>
                  <a:srgbClr val="7030A0"/>
                </a:solidFill>
                <a:latin typeface="Consolas" panose="020B0609020204030204" pitchFamily="49" charset="0"/>
              </a:rPr>
              <a:t>Switzerland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",</a:t>
            </a:r>
            <a:r>
              <a:rPr lang="sr-Latn-RS" sz="2000" dirty="0">
                <a:solidFill>
                  <a:srgbClr val="7030A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0)</a:t>
            </a:r>
          </a:p>
          <a:p>
            <a:pPr marL="400050" lvl="1" indent="0">
              <a:buNone/>
            </a:pPr>
            <a:r>
              <a:rPr lang="sr-Latn-RS" sz="2000" dirty="0">
                <a:solidFill>
                  <a:srgbClr val="7030A0"/>
                </a:solidFill>
                <a:latin typeface="Consolas" panose="020B0609020204030204" pitchFamily="49" charset="0"/>
              </a:rPr>
              <a:t>sw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.$Visible = false</a:t>
            </a:r>
            <a:r>
              <a:rPr lang="sr-Latn-RS" sz="2000" dirty="0">
                <a:solidFill>
                  <a:srgbClr val="7030A0"/>
                </a:solidFill>
                <a:latin typeface="Consolas" panose="020B0609020204030204" pitchFamily="49" charset="0"/>
              </a:rPr>
              <a:t/>
            </a:r>
            <a:br>
              <a:rPr lang="sr-Latn-RS" sz="2000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sr-Latn-RS" sz="2000" dirty="0">
                <a:solidFill>
                  <a:srgbClr val="7030A0"/>
                </a:solidFill>
                <a:latin typeface="Consolas" panose="020B0609020204030204" pitchFamily="49" charset="0"/>
              </a:rPr>
              <a:t>psw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 = Polygon(</a:t>
            </a:r>
            <a:r>
              <a:rPr lang="sr-Latn-RS" sz="2000" dirty="0">
                <a:solidFill>
                  <a:srgbClr val="7030A0"/>
                </a:solidFill>
                <a:latin typeface="Consolas" panose="020B0609020204030204" pitchFamily="49" charset="0"/>
              </a:rPr>
              <a:t>sw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)</a:t>
            </a:r>
            <a:endParaRPr lang="sr-Latn-RS" sz="2000" dirty="0">
              <a:solidFill>
                <a:srgbClr val="7030A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pPr/>
              <a:t>17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562462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The result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pPr/>
              <a:t>18</a:t>
            </a:fld>
            <a:endParaRPr lang="sr-Latn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8596115" cy="347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469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The </a:t>
            </a:r>
            <a:r>
              <a:rPr lang="sr-Latn-RS" dirty="0" smtClean="0"/>
              <a:t>object </a:t>
            </a:r>
            <a:r>
              <a:rPr lang="sr-Latn-RS" dirty="0" smtClean="0"/>
              <a:t>model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Functions return objects which have </a:t>
            </a:r>
            <a:r>
              <a:rPr lang="sr-Latn-RS" dirty="0" smtClean="0"/>
              <a:t>properties</a:t>
            </a:r>
            <a:endParaRPr lang="sr-Latn-RS" dirty="0" smtClean="0"/>
          </a:p>
          <a:p>
            <a:r>
              <a:rPr lang="sr-Latn-RS" dirty="0" smtClean="0"/>
              <a:t>The usual way of calculating property values is to use separate </a:t>
            </a:r>
            <a:r>
              <a:rPr lang="sr-Latn-RS" dirty="0" smtClean="0"/>
              <a:t>functions</a:t>
            </a:r>
            <a:endParaRPr lang="sr-Latn-RS" dirty="0" smtClean="0"/>
          </a:p>
          <a:p>
            <a:r>
              <a:rPr lang="sr-Latn-RS" dirty="0" smtClean="0"/>
              <a:t>Identifier set is cluttered with many functions which target very specific </a:t>
            </a:r>
            <a:r>
              <a:rPr lang="sr-Latn-RS" dirty="0" smtClean="0"/>
              <a:t>objects</a:t>
            </a:r>
            <a:endParaRPr lang="sr-Latn-RS" dirty="0" smtClean="0"/>
          </a:p>
          <a:p>
            <a:r>
              <a:rPr lang="sr-Latn-RS" dirty="0"/>
              <a:t>Example: Triangle has dozens of </a:t>
            </a:r>
            <a:r>
              <a:rPr lang="sr-Latn-RS" dirty="0" smtClean="0"/>
              <a:t>properties -&gt; numerous functions are needed</a:t>
            </a:r>
            <a:endParaRPr lang="sr-Latn-RS" dirty="0"/>
          </a:p>
          <a:p>
            <a:r>
              <a:rPr lang="sr-Latn-RS" dirty="0" smtClean="0"/>
              <a:t>The solution? </a:t>
            </a:r>
            <a:r>
              <a:rPr lang="sr-Latn-RS" dirty="0" smtClean="0">
                <a:solidFill>
                  <a:srgbClr val="7030A0"/>
                </a:solidFill>
              </a:rPr>
              <a:t>Full object model!</a:t>
            </a:r>
          </a:p>
          <a:p>
            <a:r>
              <a:rPr lang="sr-Latn-RS" dirty="0" smtClean="0">
                <a:solidFill>
                  <a:srgbClr val="7030A0"/>
                </a:solidFill>
              </a:rPr>
              <a:t>Each object carries all its properties within itself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pPr/>
              <a:t>19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9169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Motivation in Geography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The Age of Discovery</a:t>
            </a:r>
          </a:p>
          <a:p>
            <a:r>
              <a:rPr lang="sr-Latn-RS" dirty="0" smtClean="0"/>
              <a:t>Advances in science and naval instruments led to more accurate mapping and systematic exploration.</a:t>
            </a:r>
          </a:p>
          <a:p>
            <a:r>
              <a:rPr lang="sr-Latn-RS" dirty="0" smtClean="0"/>
              <a:t>Sextant and Astrolabe</a:t>
            </a:r>
          </a:p>
          <a:p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pPr/>
              <a:t>2</a:t>
            </a:fld>
            <a:endParaRPr lang="sr-Latn-R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0922"/>
            <a:ext cx="3858965" cy="251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3456384" cy="272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83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Example – the </a:t>
            </a:r>
            <a:r>
              <a:rPr lang="sr-Latn-RS" dirty="0" smtClean="0"/>
              <a:t>triangle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pPr/>
              <a:t>20</a:t>
            </a:fld>
            <a:endParaRPr lang="sr-Latn-R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/>
          <a:stretch/>
        </p:blipFill>
        <p:spPr bwMode="auto">
          <a:xfrm>
            <a:off x="80962" y="2048256"/>
            <a:ext cx="8982075" cy="351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4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Dot notation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Dot notation is introduced to facilitate access to properties of objects</a:t>
            </a:r>
          </a:p>
          <a:p>
            <a:r>
              <a:rPr lang="sr-Latn-RS" dirty="0" smtClean="0">
                <a:solidFill>
                  <a:srgbClr val="7030A0"/>
                </a:solidFill>
              </a:rPr>
              <a:t>Property(object)</a:t>
            </a:r>
            <a:r>
              <a:rPr lang="sr-Latn-RS" dirty="0" smtClean="0"/>
              <a:t> becomes </a:t>
            </a:r>
            <a:r>
              <a:rPr lang="sr-Latn-RS" dirty="0" smtClean="0">
                <a:solidFill>
                  <a:srgbClr val="7030A0"/>
                </a:solidFill>
              </a:rPr>
              <a:t>Object.Property</a:t>
            </a:r>
          </a:p>
          <a:p>
            <a:pPr marL="400050" lvl="1" indent="0">
              <a:buNone/>
            </a:pPr>
            <a: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/>
            </a:r>
            <a:b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t </a:t>
            </a:r>
            <a:r>
              <a:rPr lang="sr-Latn-RS" sz="2000" dirty="0">
                <a:solidFill>
                  <a:srgbClr val="7030A0"/>
                </a:solidFill>
                <a:latin typeface="Consolas" panose="020B0609020204030204" pitchFamily="49" charset="0"/>
              </a:rPr>
              <a:t>= Triangle(A</a:t>
            </a:r>
            <a: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, B, C</a:t>
            </a:r>
            <a:r>
              <a:rPr lang="sr-Latn-RS" sz="2000" dirty="0">
                <a:solidFill>
                  <a:srgbClr val="7030A0"/>
                </a:solidFill>
                <a:latin typeface="Consolas" panose="020B0609020204030204" pitchFamily="49" charset="0"/>
              </a:rPr>
              <a:t>)</a:t>
            </a:r>
          </a:p>
          <a:p>
            <a:pPr marL="400050" lvl="1" indent="0">
              <a:buNone/>
            </a:pPr>
            <a:r>
              <a:rPr lang="sr-Latn-RS" sz="2000" dirty="0">
                <a:solidFill>
                  <a:srgbClr val="7030A0"/>
                </a:solidFill>
                <a:latin typeface="Consolas" panose="020B0609020204030204" pitchFamily="49" charset="0"/>
              </a:rPr>
              <a:t>tsa = t.SideA</a:t>
            </a:r>
          </a:p>
          <a:p>
            <a:pPr marL="400050" lvl="1" indent="0">
              <a:buNone/>
            </a:pPr>
            <a:r>
              <a:rPr lang="sr-Latn-RS" sz="2000" dirty="0">
                <a:solidFill>
                  <a:srgbClr val="7030A0"/>
                </a:solidFill>
                <a:latin typeface="Consolas" panose="020B0609020204030204" pitchFamily="49" charset="0"/>
              </a:rPr>
              <a:t>tic = t.Incircle</a:t>
            </a:r>
          </a:p>
          <a:p>
            <a:pPr marL="400050" lvl="1" indent="0">
              <a:buNone/>
            </a:pPr>
            <a:r>
              <a:rPr lang="sr-Latn-RS" sz="2000" dirty="0">
                <a:solidFill>
                  <a:srgbClr val="7030A0"/>
                </a:solidFill>
                <a:latin typeface="Consolas" panose="020B0609020204030204" pitchFamily="49" charset="0"/>
              </a:rPr>
              <a:t>tcc = t.Circumcircle</a:t>
            </a:r>
          </a:p>
          <a:p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pPr/>
              <a:t>21</a:t>
            </a:fld>
            <a:endParaRPr lang="sr-Latn-R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36007"/>
            <a:ext cx="4433109" cy="360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3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Property activation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Properties of objects can themselves be new objects with their sets of properties</a:t>
            </a:r>
          </a:p>
          <a:p>
            <a:r>
              <a:rPr lang="sr-Latn-RS" dirty="0" smtClean="0"/>
              <a:t>References to properties can go arbitrarily deep</a:t>
            </a:r>
          </a:p>
          <a:p>
            <a:endParaRPr lang="sr-Latn-RS" dirty="0"/>
          </a:p>
          <a:p>
            <a:pPr marL="0" indent="0">
              <a:buNone/>
            </a:pPr>
            <a:endParaRPr lang="sr-Latn-RS" dirty="0" smtClean="0"/>
          </a:p>
          <a:p>
            <a:endParaRPr lang="sr-Latn-RS" dirty="0" smtClean="0"/>
          </a:p>
          <a:p>
            <a:r>
              <a:rPr lang="sr-Latn-RS" dirty="0" smtClean="0"/>
              <a:t>Only the referenced properties of objects are calculated.</a:t>
            </a:r>
          </a:p>
          <a:p>
            <a:r>
              <a:rPr lang="sr-Latn-RS" dirty="0" smtClean="0"/>
              <a:t>A new property instantiation and activation mechanism was implemented to keep the calculation times reasonable</a:t>
            </a:r>
          </a:p>
          <a:p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pPr/>
              <a:t>22</a:t>
            </a:fld>
            <a:endParaRPr lang="sr-Latn-R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708920"/>
            <a:ext cx="87153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8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Property dependencies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pPr/>
              <a:t>23</a:t>
            </a:fld>
            <a:endParaRPr lang="sr-Latn-R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09380"/>
            <a:ext cx="8608310" cy="435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1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Chained property activation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941168"/>
            <a:ext cx="8640960" cy="14401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r-Latn-RS" dirty="0" smtClean="0"/>
              <a:t>Radaković, D., Herceg, Đ., </a:t>
            </a:r>
            <a:r>
              <a:rPr lang="sr-Latn-RS" dirty="0" smtClean="0">
                <a:solidFill>
                  <a:srgbClr val="7030A0"/>
                </a:solidFill>
              </a:rPr>
              <a:t>Towards a completely extensible dynamic geometry software with metadata</a:t>
            </a:r>
            <a:r>
              <a:rPr lang="sr-Latn-RS" dirty="0" smtClean="0"/>
              <a:t>, </a:t>
            </a:r>
            <a:r>
              <a:rPr lang="sr-Latn-RS" i="1" dirty="0" smtClean="0"/>
              <a:t>Computer Languages, Systems &amp; Structures 52 (2018) 1-20</a:t>
            </a:r>
            <a:endParaRPr lang="sr-Latn-R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pPr/>
              <a:t>24</a:t>
            </a:fld>
            <a:endParaRPr lang="sr-Latn-R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13956" cy="327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6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Property expressions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Properties can be controlled by expressions</a:t>
            </a:r>
          </a:p>
          <a:p>
            <a:r>
              <a:rPr lang="sr-Latn-RS" dirty="0" smtClean="0"/>
              <a:t>Great for interactivity</a:t>
            </a:r>
          </a:p>
          <a:p>
            <a:r>
              <a:rPr lang="sr-Latn-RS" dirty="0" smtClean="0"/>
              <a:t>Dynamic properties </a:t>
            </a:r>
            <a:r>
              <a:rPr lang="sr-Latn-RS" dirty="0" smtClean="0"/>
              <a:t>can </a:t>
            </a:r>
            <a:r>
              <a:rPr lang="sr-Latn-RS" dirty="0" smtClean="0"/>
              <a:t>be indicators </a:t>
            </a:r>
            <a:r>
              <a:rPr lang="sr-Latn-RS" dirty="0" smtClean="0"/>
              <a:t>in visual tasks</a:t>
            </a:r>
          </a:p>
          <a:p>
            <a:r>
              <a:rPr lang="sr-Latn-RS" dirty="0" smtClean="0"/>
              <a:t>For example, a point can change color, size or shape as it approaches the hidden city</a:t>
            </a:r>
          </a:p>
          <a:p>
            <a:endParaRPr lang="sr-Latn-RS" dirty="0"/>
          </a:p>
          <a:p>
            <a:pPr marL="0" indent="0">
              <a:buNone/>
            </a:pPr>
            <a:r>
              <a:rPr lang="sr-Latn-RS" sz="2000" dirty="0">
                <a:solidFill>
                  <a:srgbClr val="7030A0"/>
                </a:solidFill>
                <a:latin typeface="Consolas" panose="020B0609020204030204" pitchFamily="49" charset="0"/>
              </a:rPr>
              <a:t>	p.Size = &lt;</a:t>
            </a:r>
            <a:r>
              <a:rPr lang="sr-Latn-RS" sz="2000" i="1" dirty="0" smtClean="0">
                <a:solidFill>
                  <a:srgbClr val="7030A0"/>
                </a:solidFill>
                <a:latin typeface="Consolas" panose="020B0609020204030204" pitchFamily="49" charset="0"/>
              </a:rPr>
              <a:t>expression1</a:t>
            </a:r>
            <a: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&gt;</a:t>
            </a:r>
            <a:r>
              <a:rPr lang="sr-Latn-RS" sz="2000" dirty="0">
                <a:solidFill>
                  <a:srgbClr val="7030A0"/>
                </a:solidFill>
                <a:latin typeface="Consolas" panose="020B0609020204030204" pitchFamily="49" charset="0"/>
              </a:rPr>
              <a:t/>
            </a:r>
            <a:br>
              <a:rPr lang="sr-Latn-RS" sz="2000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sr-Latn-RS" sz="2000" dirty="0">
                <a:solidFill>
                  <a:srgbClr val="7030A0"/>
                </a:solidFill>
                <a:latin typeface="Consolas" panose="020B0609020204030204" pitchFamily="49" charset="0"/>
              </a:rPr>
              <a:t>	p.Shape = &lt;</a:t>
            </a:r>
            <a:r>
              <a:rPr lang="sr-Latn-RS" sz="2000" i="1" dirty="0" smtClean="0">
                <a:solidFill>
                  <a:srgbClr val="7030A0"/>
                </a:solidFill>
                <a:latin typeface="Consolas" panose="020B0609020204030204" pitchFamily="49" charset="0"/>
              </a:rPr>
              <a:t>expression2</a:t>
            </a:r>
            <a:r>
              <a:rPr lang="sr-Latn-RS" sz="20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&gt;</a:t>
            </a:r>
            <a:endParaRPr lang="sr-Latn-RS" sz="2000" dirty="0">
              <a:solidFill>
                <a:srgbClr val="7030A0"/>
              </a:solidFill>
              <a:latin typeface="Consolas" panose="020B0609020204030204" pitchFamily="49" charset="0"/>
            </a:endParaRPr>
          </a:p>
          <a:p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pPr/>
              <a:t>25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166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Current state of development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Theoretical foundations are in place</a:t>
            </a:r>
          </a:p>
          <a:p>
            <a:r>
              <a:rPr lang="sr-Latn-RS" dirty="0" smtClean="0"/>
              <a:t>Computational engine is </a:t>
            </a:r>
            <a:r>
              <a:rPr lang="sr-Latn-RS" dirty="0" smtClean="0"/>
              <a:t>implemented</a:t>
            </a:r>
            <a:endParaRPr lang="sr-Latn-RS" dirty="0" smtClean="0"/>
          </a:p>
          <a:p>
            <a:r>
              <a:rPr lang="sr-Latn-RS" dirty="0" smtClean="0"/>
              <a:t>The object model and property activation infrastructure </a:t>
            </a:r>
            <a:r>
              <a:rPr lang="sr-Latn-RS" dirty="0" smtClean="0"/>
              <a:t>works</a:t>
            </a:r>
            <a:endParaRPr lang="sr-Latn-RS" dirty="0" smtClean="0"/>
          </a:p>
          <a:p>
            <a:r>
              <a:rPr lang="sr-Latn-RS" dirty="0" smtClean="0"/>
              <a:t>User interface needs </a:t>
            </a:r>
            <a:r>
              <a:rPr lang="sr-Latn-RS" dirty="0" smtClean="0"/>
              <a:t>more development</a:t>
            </a:r>
            <a:endParaRPr lang="sr-Latn-RS" dirty="0" smtClean="0"/>
          </a:p>
          <a:p>
            <a:r>
              <a:rPr lang="sr-Latn-RS" dirty="0" smtClean="0"/>
              <a:t>Component development guidelines and instructions need to be completed and published</a:t>
            </a:r>
          </a:p>
          <a:p>
            <a:r>
              <a:rPr lang="sr-Latn-RS" dirty="0" smtClean="0"/>
              <a:t>We need developers!</a:t>
            </a:r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pPr/>
              <a:t>26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36806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Arduino and DGS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Connect real hardware to computer simulations</a:t>
            </a:r>
          </a:p>
          <a:p>
            <a:r>
              <a:rPr lang="sr-Latn-RS" dirty="0" smtClean="0"/>
              <a:t>Use microcontroller-based circuits as inputs</a:t>
            </a:r>
          </a:p>
          <a:p>
            <a:r>
              <a:rPr lang="sr-Latn-RS" dirty="0" smtClean="0"/>
              <a:t>Control switches, screens, radios and actuators from a DGS simulation</a:t>
            </a:r>
          </a:p>
          <a:p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pPr/>
              <a:t>27</a:t>
            </a:fld>
            <a:endParaRPr lang="sr-Latn-R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87" y="3356992"/>
            <a:ext cx="8555367" cy="29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791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Planning, documenting and implementing</a:t>
            </a:r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pPr/>
              <a:t>28</a:t>
            </a:fld>
            <a:endParaRPr lang="sr-Latn-R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6389"/>
            <a:ext cx="9144000" cy="560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970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Building prototypes</a:t>
            </a:r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pPr/>
              <a:t>29</a:t>
            </a:fld>
            <a:endParaRPr lang="sr-Latn-R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0274"/>
            <a:ext cx="9144000" cy="558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2500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DGS in a Geography class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Tracking the voyages of the great explorers – Ferdinand Magellan and James Cook</a:t>
            </a:r>
          </a:p>
          <a:p>
            <a:r>
              <a:rPr lang="sr-Latn-RS" dirty="0" smtClean="0"/>
              <a:t>Maps are bitmap images</a:t>
            </a:r>
          </a:p>
          <a:p>
            <a:r>
              <a:rPr lang="sr-Latn-RS" dirty="0" smtClean="0"/>
              <a:t>Points, polylines and polygons are placed on maps</a:t>
            </a:r>
          </a:p>
          <a:p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pPr/>
              <a:t>3</a:t>
            </a:fld>
            <a:endParaRPr lang="sr-Latn-R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0" t="11932" r="3000"/>
          <a:stretch/>
        </p:blipFill>
        <p:spPr bwMode="auto">
          <a:xfrm>
            <a:off x="611560" y="3321544"/>
            <a:ext cx="6016003" cy="307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04048" y="6078632"/>
            <a:ext cx="399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i="1" u="sng" dirty="0"/>
              <a:t>https://www.geogebra.org/m/kBB3KSeC</a:t>
            </a:r>
          </a:p>
        </p:txBody>
      </p:sp>
    </p:spTree>
    <p:extLst>
      <p:ext uri="{BB962C8B-B14F-4D97-AF65-F5344CB8AC3E}">
        <p14:creationId xmlns:p14="http://schemas.microsoft.com/office/powerpoint/2010/main" val="40897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Connecting to the Computer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pPr/>
              <a:t>30</a:t>
            </a:fld>
            <a:endParaRPr lang="sr-Latn-R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62049" y="1196752"/>
            <a:ext cx="68199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096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Conclusions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Introducing objects with properties into the DGS</a:t>
            </a:r>
          </a:p>
          <a:p>
            <a:r>
              <a:rPr lang="sr-Latn-RS" dirty="0" smtClean="0"/>
              <a:t>A natural way of addressing properties</a:t>
            </a:r>
          </a:p>
          <a:p>
            <a:r>
              <a:rPr lang="sr-Latn-RS" dirty="0" smtClean="0"/>
              <a:t>However, evaluation becomes complex</a:t>
            </a:r>
          </a:p>
          <a:p>
            <a:r>
              <a:rPr lang="sr-Latn-RS" dirty="0" smtClean="0"/>
              <a:t>Data can be obtained from various sources, files, databases or internet services</a:t>
            </a:r>
          </a:p>
          <a:p>
            <a:r>
              <a:rPr lang="sr-Latn-RS" dirty="0" smtClean="0"/>
              <a:t>As a consequence, we obtained dynamic properties</a:t>
            </a:r>
          </a:p>
          <a:p>
            <a:r>
              <a:rPr lang="sr-Latn-RS" dirty="0" smtClean="0"/>
              <a:t>Another consequence is the ability to connect microcontroller devices, such as Arduino</a:t>
            </a:r>
          </a:p>
          <a:p>
            <a:r>
              <a:rPr lang="sr-Latn-RS" dirty="0" smtClean="0"/>
              <a:t>BUT we still need developers</a:t>
            </a:r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pPr/>
              <a:t>31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14522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Latn-RS" dirty="0" smtClean="0"/>
          </a:p>
          <a:p>
            <a:pPr marL="0" indent="0" algn="ctr">
              <a:buNone/>
            </a:pPr>
            <a:endParaRPr lang="sr-Latn-RS" dirty="0"/>
          </a:p>
          <a:p>
            <a:pPr marL="0" indent="0" algn="ctr">
              <a:buNone/>
            </a:pPr>
            <a:endParaRPr lang="sr-Latn-RS" dirty="0" smtClean="0"/>
          </a:p>
          <a:p>
            <a:pPr marL="0" indent="0" algn="ctr">
              <a:buNone/>
            </a:pPr>
            <a:endParaRPr lang="sr-Latn-RS" dirty="0"/>
          </a:p>
          <a:p>
            <a:pPr marL="0" indent="0" algn="ctr">
              <a:buNone/>
            </a:pPr>
            <a:r>
              <a:rPr lang="sr-Latn-RS" dirty="0" smtClean="0">
                <a:solidFill>
                  <a:srgbClr val="7030A0"/>
                </a:solidFill>
              </a:rPr>
              <a:t>Thank you for your attention</a:t>
            </a:r>
            <a:endParaRPr lang="sr-Latn-RS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pPr/>
              <a:t>32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30001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Voyages of Magellan and Cook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0" y="1556792"/>
            <a:ext cx="922655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pPr/>
              <a:t>4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664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Open-ended problems in teaching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pPr/>
              <a:t>5</a:t>
            </a:fld>
            <a:endParaRPr lang="sr-Latn-RS" dirty="0"/>
          </a:p>
        </p:txBody>
      </p:sp>
      <p:pic>
        <p:nvPicPr>
          <p:cNvPr id="6" name="Picture 4" descr="IMG_0011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88"/>
          <a:stretch/>
        </p:blipFill>
        <p:spPr bwMode="auto">
          <a:xfrm>
            <a:off x="971600" y="1226824"/>
            <a:ext cx="7272808" cy="488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5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Students at work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pPr/>
              <a:t>6</a:t>
            </a:fld>
            <a:endParaRPr lang="sr-Latn-RS" dirty="0"/>
          </a:p>
        </p:txBody>
      </p:sp>
      <p:pic>
        <p:nvPicPr>
          <p:cNvPr id="6" name="Picture 4" descr="IMG_2116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 bwMode="auto">
          <a:xfrm>
            <a:off x="1259632" y="1556792"/>
            <a:ext cx="6932433" cy="454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5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Students at work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pPr/>
              <a:t>7</a:t>
            </a:fld>
            <a:endParaRPr lang="sr-Latn-RS" dirty="0"/>
          </a:p>
        </p:txBody>
      </p:sp>
      <p:pic>
        <p:nvPicPr>
          <p:cNvPr id="6" name="Picture 3" descr="IMG_2129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37" b="13590"/>
          <a:stretch/>
        </p:blipFill>
        <p:spPr bwMode="auto">
          <a:xfrm>
            <a:off x="755576" y="1124744"/>
            <a:ext cx="7694168" cy="53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9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Measuring </a:t>
            </a:r>
            <a:r>
              <a:rPr lang="sr-Latn-RS" dirty="0" smtClean="0"/>
              <a:t>a river’s </a:t>
            </a:r>
            <a:r>
              <a:rPr lang="sr-Latn-RS" dirty="0" smtClean="0"/>
              <a:t>length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pPr/>
              <a:t>8</a:t>
            </a:fld>
            <a:endParaRPr lang="sr-Latn-RS" dirty="0"/>
          </a:p>
        </p:txBody>
      </p:sp>
      <p:pic>
        <p:nvPicPr>
          <p:cNvPr id="6" name="Picture 2" descr="C:\Users\djordje\Documents\Nauka\Kopije radova\I-63 HercegMandic-NenadPetrovic - objavljeno 2012\Vera - GeoGebra u Geografiji\GeoGebr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4" b="12900"/>
          <a:stretch/>
        </p:blipFill>
        <p:spPr bwMode="auto">
          <a:xfrm>
            <a:off x="27499" y="1412776"/>
            <a:ext cx="911650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17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Tracing the river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CADGME 2018</a:t>
            </a:r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E68E-AC69-48F2-922B-83A37ECD4900}" type="slidenum">
              <a:rPr lang="sr-Latn-RS" smtClean="0"/>
              <a:pPr/>
              <a:t>9</a:t>
            </a:fld>
            <a:endParaRPr lang="sr-Latn-RS" dirty="0"/>
          </a:p>
        </p:txBody>
      </p:sp>
      <p:pic>
        <p:nvPicPr>
          <p:cNvPr id="6" name="Picture 2" descr="C:\Users\djordje\Documents\Nauka\Kopije radova\I-63 HercegMandic-NenadPetrovic - objavljeno 2012\Vera - GeoGebra u Geografiji\GeoGebra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4" b="7165"/>
          <a:stretch/>
        </p:blipFill>
        <p:spPr bwMode="auto">
          <a:xfrm>
            <a:off x="611560" y="1340768"/>
            <a:ext cx="8007726" cy="511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7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761</Words>
  <Application>Microsoft Office PowerPoint</Application>
  <PresentationFormat>On-screen Show (4:3)</PresentationFormat>
  <Paragraphs>193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Subject-specific components in dynamic geometry software </vt:lpstr>
      <vt:lpstr>Motivation in Geography</vt:lpstr>
      <vt:lpstr>DGS in a Geography class</vt:lpstr>
      <vt:lpstr>Voyages of Magellan and Cook</vt:lpstr>
      <vt:lpstr>Open-ended problems in teaching</vt:lpstr>
      <vt:lpstr>Students at work</vt:lpstr>
      <vt:lpstr>Students at work</vt:lpstr>
      <vt:lpstr>Measuring a river’s length</vt:lpstr>
      <vt:lpstr>Tracing the river</vt:lpstr>
      <vt:lpstr>Finding the correct scale</vt:lpstr>
      <vt:lpstr>Game – Guess the city</vt:lpstr>
      <vt:lpstr>Geographic data in GeoGebra</vt:lpstr>
      <vt:lpstr>Issues</vt:lpstr>
      <vt:lpstr>How Mathematica does it</vt:lpstr>
      <vt:lpstr>Proposed solution</vt:lpstr>
      <vt:lpstr>The Country function</vt:lpstr>
      <vt:lpstr>The City function</vt:lpstr>
      <vt:lpstr>The result</vt:lpstr>
      <vt:lpstr>The object model</vt:lpstr>
      <vt:lpstr>Example – the triangle</vt:lpstr>
      <vt:lpstr>Dot notation</vt:lpstr>
      <vt:lpstr>Property activation</vt:lpstr>
      <vt:lpstr>Property dependencies</vt:lpstr>
      <vt:lpstr>Chained property activation</vt:lpstr>
      <vt:lpstr>Property expressions</vt:lpstr>
      <vt:lpstr>Current state of development</vt:lpstr>
      <vt:lpstr>Arduino and DGS</vt:lpstr>
      <vt:lpstr>Planning, documenting and implementing</vt:lpstr>
      <vt:lpstr>Building prototypes</vt:lpstr>
      <vt:lpstr>Connecting to the Computer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Components in DGS</dc:title>
  <dc:creator>Djordje Herceg</dc:creator>
  <cp:lastModifiedBy>Djordje Herceg</cp:lastModifiedBy>
  <cp:revision>69</cp:revision>
  <dcterms:created xsi:type="dcterms:W3CDTF">2018-06-22T22:36:58Z</dcterms:created>
  <dcterms:modified xsi:type="dcterms:W3CDTF">2018-06-26T13:46:37Z</dcterms:modified>
</cp:coreProperties>
</file>