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7" r:id="rId3"/>
    <p:sldId id="27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62" r:id="rId12"/>
    <p:sldId id="285" r:id="rId13"/>
    <p:sldId id="264" r:id="rId14"/>
    <p:sldId id="265" r:id="rId15"/>
    <p:sldId id="286" r:id="rId16"/>
    <p:sldId id="266" r:id="rId17"/>
    <p:sldId id="287" r:id="rId18"/>
    <p:sldId id="288" r:id="rId19"/>
    <p:sldId id="289" r:id="rId20"/>
    <p:sldId id="293" r:id="rId21"/>
    <p:sldId id="270" r:id="rId22"/>
    <p:sldId id="290" r:id="rId23"/>
    <p:sldId id="294" r:id="rId24"/>
    <p:sldId id="291" r:id="rId25"/>
    <p:sldId id="292" r:id="rId26"/>
    <p:sldId id="275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898" autoAdjust="0"/>
  </p:normalViewPr>
  <p:slideViewPr>
    <p:cSldViewPr>
      <p:cViewPr varScale="1">
        <p:scale>
          <a:sx n="39" d="100"/>
          <a:sy n="39" d="100"/>
        </p:scale>
        <p:origin x="-1534" y="-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1448-A75E-43A3-AC75-88CF3C56C26E}" type="datetimeFigureOut">
              <a:rPr lang="hu-HU" smtClean="0"/>
              <a:t>2018. 06. 29.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23521-1868-4851-A8E3-7C05ACB50D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6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740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spherical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infinite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motifs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I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explanations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dividing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108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spherical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Symmetries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written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Professor John H.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Conway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Heidi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Burgiel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Chaim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Goodman-Strauss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4488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8298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</a:t>
            </a:r>
            <a:r>
              <a:rPr lang="hu-HU" dirty="0" smtClean="0"/>
              <a:t>a</a:t>
            </a:r>
            <a:r>
              <a:rPr lang="hu-HU" baseline="0" dirty="0" smtClean="0"/>
              <a:t> </a:t>
            </a:r>
            <a:r>
              <a:rPr lang="en-US" dirty="0" smtClean="0"/>
              <a:t>very nice and interesting pattern.</a:t>
            </a:r>
            <a:r>
              <a:rPr lang="hu-HU" dirty="0" smtClean="0"/>
              <a:t> </a:t>
            </a:r>
            <a:r>
              <a:rPr lang="en-US" dirty="0" smtClean="0"/>
              <a:t>The egg is covered </a:t>
            </a:r>
            <a:r>
              <a:rPr lang="hu-HU" dirty="0" err="1" smtClean="0"/>
              <a:t>with</a:t>
            </a:r>
            <a:r>
              <a:rPr lang="en-US" dirty="0" smtClean="0"/>
              <a:t> </a:t>
            </a:r>
            <a:r>
              <a:rPr lang="hu-HU" dirty="0" err="1" smtClean="0"/>
              <a:t>closely</a:t>
            </a:r>
            <a:r>
              <a:rPr lang="hu-HU" dirty="0" smtClean="0"/>
              <a:t> </a:t>
            </a:r>
            <a:r>
              <a:rPr lang="en-US" dirty="0" smtClean="0"/>
              <a:t>equivalent </a:t>
            </a:r>
            <a:r>
              <a:rPr lang="hu-HU" dirty="0" err="1" smtClean="0"/>
              <a:t>shapes</a:t>
            </a:r>
            <a:r>
              <a:rPr lang="hu-HU" dirty="0" smtClean="0"/>
              <a:t>,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like</a:t>
            </a:r>
            <a:r>
              <a:rPr lang="hu-HU" baseline="0" dirty="0" smtClean="0"/>
              <a:t> Escher </a:t>
            </a:r>
            <a:r>
              <a:rPr lang="hu-HU" baseline="0" dirty="0" err="1" smtClean="0"/>
              <a:t>paintings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47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269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I </a:t>
            </a:r>
            <a:r>
              <a:rPr lang="hu-HU" dirty="0" err="1" smtClean="0"/>
              <a:t>did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find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symmetry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among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egg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patterns</a:t>
            </a:r>
            <a:r>
              <a:rPr lang="hu-HU" baseline="0" dirty="0" smtClean="0"/>
              <a:t>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320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832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251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symmetry group often occurs on eggs</a:t>
            </a:r>
            <a:r>
              <a:rPr lang="hu-HU" dirty="0" smtClean="0"/>
              <a:t>.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see</a:t>
            </a:r>
            <a:r>
              <a:rPr lang="hu-HU" dirty="0" smtClean="0"/>
              <a:t> 3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nice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 here.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836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20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561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49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8422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413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0790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long as I saw only </a:t>
            </a:r>
            <a:r>
              <a:rPr lang="hu-HU" dirty="0" err="1" smtClean="0"/>
              <a:t>drawings</a:t>
            </a:r>
            <a:r>
              <a:rPr lang="hu-HU" baseline="0" dirty="0" smtClean="0"/>
              <a:t> of </a:t>
            </a:r>
            <a:r>
              <a:rPr lang="en-US" dirty="0" smtClean="0"/>
              <a:t>painted</a:t>
            </a:r>
            <a:r>
              <a:rPr lang="hu-HU" dirty="0" smtClean="0"/>
              <a:t> </a:t>
            </a:r>
            <a:r>
              <a:rPr lang="en-US" dirty="0" smtClean="0"/>
              <a:t>egg patterns, I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was</a:t>
            </a:r>
            <a:r>
              <a:rPr lang="en-US" dirty="0" smtClean="0"/>
              <a:t> never sure about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en-US" dirty="0" smtClean="0"/>
              <a:t>symmetries. I did not know what on their backs sides</a:t>
            </a:r>
            <a:r>
              <a:rPr lang="hu-HU" dirty="0" smtClean="0"/>
              <a:t> </a:t>
            </a:r>
            <a:r>
              <a:rPr lang="en-US" dirty="0" smtClean="0"/>
              <a:t>could be.</a:t>
            </a:r>
            <a:r>
              <a:rPr lang="hu-HU" dirty="0" smtClean="0"/>
              <a:t> </a:t>
            </a:r>
            <a:r>
              <a:rPr lang="en-US" dirty="0" smtClean="0"/>
              <a:t>I've brought some eggs here and we can </a:t>
            </a:r>
            <a:r>
              <a:rPr lang="hu-HU" dirty="0" smtClean="0"/>
              <a:t>hold</a:t>
            </a:r>
            <a:r>
              <a:rPr lang="en-US" dirty="0" smtClean="0"/>
              <a:t> them and rotate them</a:t>
            </a:r>
            <a:r>
              <a:rPr lang="hu-HU" dirty="0" smtClean="0"/>
              <a:t> </a:t>
            </a:r>
            <a:r>
              <a:rPr lang="en-US" dirty="0" smtClean="0"/>
              <a:t>and so we can </a:t>
            </a:r>
            <a:r>
              <a:rPr lang="hu-HU" dirty="0" err="1" smtClean="0"/>
              <a:t>talk</a:t>
            </a:r>
            <a:r>
              <a:rPr lang="hu-HU" dirty="0" smtClean="0"/>
              <a:t> </a:t>
            </a:r>
            <a:r>
              <a:rPr lang="hu-HU" dirty="0" err="1" smtClean="0"/>
              <a:t>now</a:t>
            </a:r>
            <a:r>
              <a:rPr lang="hu-HU" baseline="0" dirty="0" smtClean="0"/>
              <a:t> </a:t>
            </a:r>
            <a:r>
              <a:rPr lang="en-US" dirty="0" smtClean="0"/>
              <a:t>about their symmetry</a:t>
            </a:r>
            <a:r>
              <a:rPr lang="hu-HU" dirty="0" smtClean="0"/>
              <a:t>. </a:t>
            </a:r>
            <a:endParaRPr lang="hu-H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spherical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symmetries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made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GeoGebra.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I'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exponential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winding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544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I twisted this spiral around a</a:t>
            </a:r>
            <a:r>
              <a:rPr lang="hu-HU" dirty="0" smtClean="0"/>
              <a:t>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appropriate</a:t>
            </a:r>
            <a:r>
              <a:rPr lang="hu-HU" baseline="0" dirty="0" smtClean="0"/>
              <a:t> </a:t>
            </a:r>
            <a:r>
              <a:rPr lang="en-US" dirty="0" smtClean="0"/>
              <a:t>straight line and reflected it to the </a:t>
            </a:r>
            <a:r>
              <a:rPr lang="hu-HU" dirty="0" err="1" smtClean="0"/>
              <a:t>appropriate</a:t>
            </a:r>
            <a:r>
              <a:rPr lang="en-US" dirty="0" smtClean="0"/>
              <a:t> plane according to the spherical symmetries.</a:t>
            </a:r>
            <a:r>
              <a:rPr lang="hu-HU" dirty="0" smtClean="0"/>
              <a:t> Here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r>
              <a:rPr lang="hu-HU" dirty="0" smtClean="0"/>
              <a:t>. </a:t>
            </a:r>
            <a:r>
              <a:rPr lang="en-US" dirty="0" smtClean="0"/>
              <a:t>The problem is that if we draw too many spirals in the </a:t>
            </a:r>
            <a:r>
              <a:rPr lang="en-US" dirty="0" err="1" smtClean="0"/>
              <a:t>geogebra</a:t>
            </a:r>
            <a:r>
              <a:rPr lang="en-US" dirty="0" smtClean="0"/>
              <a:t>, the program </a:t>
            </a:r>
            <a:r>
              <a:rPr lang="en-US" dirty="0" err="1" smtClean="0"/>
              <a:t>i</a:t>
            </a:r>
            <a:r>
              <a:rPr lang="hu-HU" dirty="0" smtClean="0"/>
              <a:t>s</a:t>
            </a:r>
            <a:r>
              <a:rPr lang="en-US" dirty="0" smtClean="0"/>
              <a:t> too slow or crashes</a:t>
            </a:r>
            <a:r>
              <a:rPr lang="hu-HU" dirty="0" smtClean="0"/>
              <a:t>. </a:t>
            </a:r>
            <a:r>
              <a:rPr lang="en-US" dirty="0" smtClean="0"/>
              <a:t>It is likely that a simpler line </a:t>
            </a:r>
            <a:r>
              <a:rPr lang="hu-HU" dirty="0" err="1" smtClean="0"/>
              <a:t>should</a:t>
            </a:r>
            <a:r>
              <a:rPr lang="en-US" dirty="0" smtClean="0"/>
              <a:t> be tried</a:t>
            </a:r>
            <a:r>
              <a:rPr lang="en-US" dirty="0" smtClean="0"/>
              <a:t>.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83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727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12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0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838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604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here: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pickled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wiped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ready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richest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639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Friday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stroked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hardest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most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passenger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focusing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3521-1868-4851-A8E3-7C05ACB50D5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9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7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4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8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3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5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4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A7FE-0E73-4EE0-8BC2-150EFF14594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2018. 06. 29.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92091-E980-45AB-80BB-D5BAFDB3574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6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580526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CADGME - Conference </a:t>
            </a:r>
            <a:r>
              <a:rPr lang="en-US" sz="2000" dirty="0" smtClean="0"/>
              <a:t>on</a:t>
            </a:r>
            <a:r>
              <a:rPr lang="hu-HU" sz="2000" dirty="0" smtClean="0"/>
              <a:t> </a:t>
            </a:r>
            <a:r>
              <a:rPr lang="en-US" sz="2000" dirty="0" smtClean="0"/>
              <a:t>Digital Tools</a:t>
            </a:r>
            <a:r>
              <a:rPr lang="hu-HU" sz="2000" dirty="0" smtClean="0"/>
              <a:t> </a:t>
            </a:r>
            <a:r>
              <a:rPr lang="en-US" sz="2000" dirty="0" smtClean="0"/>
              <a:t>in </a:t>
            </a:r>
            <a:r>
              <a:rPr lang="en-US" sz="2000" dirty="0"/>
              <a:t>Mathematics Education﻿</a:t>
            </a:r>
          </a:p>
          <a:p>
            <a:pPr algn="ctr"/>
            <a:r>
              <a:rPr lang="en-US" sz="2000" dirty="0"/>
              <a:t>25-29 June 2018</a:t>
            </a:r>
          </a:p>
          <a:p>
            <a:pPr algn="ctr"/>
            <a:r>
              <a:rPr lang="en-US" sz="2000" dirty="0"/>
              <a:t>University of Coimbra, </a:t>
            </a:r>
            <a:r>
              <a:rPr lang="en-US" sz="2000" dirty="0" smtClean="0"/>
              <a:t>Portugal</a:t>
            </a:r>
            <a:endParaRPr lang="en-US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860032" y="2924944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Eleonóra </a:t>
            </a:r>
            <a:r>
              <a:rPr lang="hu-HU" sz="3200" dirty="0" err="1" smtClean="0"/>
              <a:t>Stettner</a:t>
            </a:r>
            <a:endParaRPr lang="hu-HU" sz="3200" dirty="0" smtClean="0"/>
          </a:p>
          <a:p>
            <a:pPr algn="ctr"/>
            <a:r>
              <a:rPr lang="hu-HU" sz="2400" dirty="0" smtClean="0"/>
              <a:t>Kaposvár University</a:t>
            </a:r>
          </a:p>
          <a:p>
            <a:pPr algn="ctr"/>
            <a:r>
              <a:rPr lang="hu-HU" sz="3200" dirty="0" smtClean="0"/>
              <a:t>Rózsa </a:t>
            </a:r>
            <a:r>
              <a:rPr lang="hu-HU" sz="3200" dirty="0" err="1" smtClean="0"/>
              <a:t>Nienhaus</a:t>
            </a:r>
            <a:endParaRPr lang="hu-HU" sz="3200" dirty="0" smtClean="0"/>
          </a:p>
          <a:p>
            <a:pPr algn="ctr"/>
            <a:r>
              <a:rPr lang="hu-HU" sz="2400" dirty="0" err="1" smtClean="0"/>
              <a:t>Egg</a:t>
            </a:r>
            <a:r>
              <a:rPr lang="hu-HU" sz="2400" dirty="0" smtClean="0"/>
              <a:t> Art Museum Zengővárkony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8" y="260648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lgerian" panose="04020705040A02060702" pitchFamily="82" charset="0"/>
              </a:rPr>
              <a:t>Traditional Patterns of Easter Eggs in the Carpathian Basin and Spherical Symmetries </a:t>
            </a:r>
            <a:r>
              <a:rPr lang="en-US" sz="3200" dirty="0" smtClean="0">
                <a:latin typeface="Algerian" panose="04020705040A02060702" pitchFamily="82" charset="0"/>
              </a:rPr>
              <a:t>(</a:t>
            </a:r>
            <a:r>
              <a:rPr lang="en-US" sz="3200" dirty="0">
                <a:latin typeface="Algerian" panose="04020705040A02060702" pitchFamily="82" charset="0"/>
              </a:rPr>
              <a:t>Illustrating Spherical Symmetries in GeoGebra)</a:t>
            </a:r>
            <a:endParaRPr lang="hu-HU" sz="3200" dirty="0">
              <a:latin typeface="Algerian" panose="04020705040A02060702" pitchFamily="8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4643040" cy="31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6716" y="2622235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One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possible</a:t>
            </a:r>
            <a:r>
              <a:rPr lang="hu-HU" sz="2800" dirty="0"/>
              <a:t> </a:t>
            </a:r>
            <a:r>
              <a:rPr lang="hu-HU" sz="2800" dirty="0" err="1" smtClean="0"/>
              <a:t>explanations</a:t>
            </a:r>
            <a:r>
              <a:rPr lang="hu-HU" sz="2800" dirty="0" smtClean="0"/>
              <a:t> is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/>
              <a:t>surface</a:t>
            </a:r>
            <a:r>
              <a:rPr lang="hu-HU" sz="2800" dirty="0"/>
              <a:t> </a:t>
            </a:r>
            <a:r>
              <a:rPr lang="hu-HU" sz="2800" dirty="0" err="1"/>
              <a:t>dividing</a:t>
            </a:r>
            <a:r>
              <a:rPr lang="hu-HU" sz="2800" dirty="0"/>
              <a:t> </a:t>
            </a:r>
            <a:endParaRPr lang="hu-HU" sz="2800" dirty="0" smtClean="0"/>
          </a:p>
          <a:p>
            <a:r>
              <a:rPr lang="hu-HU" sz="2800" dirty="0" smtClean="0"/>
              <a:t>line </a:t>
            </a:r>
            <a:r>
              <a:rPr lang="hu-HU" sz="2800" dirty="0" err="1" smtClean="0"/>
              <a:t>system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30942" y="332656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latin typeface="Algerian" panose="04020705040A02060702" pitchFamily="82" charset="0"/>
              </a:rPr>
              <a:t>The </a:t>
            </a:r>
            <a:r>
              <a:rPr lang="hu-HU" sz="3200" dirty="0" err="1" smtClean="0">
                <a:latin typeface="Algerian" panose="04020705040A02060702" pitchFamily="82" charset="0"/>
              </a:rPr>
              <a:t>spherical</a:t>
            </a:r>
            <a:r>
              <a:rPr lang="hu-HU" sz="3200" dirty="0" smtClean="0">
                <a:latin typeface="Algerian" panose="04020705040A02060702" pitchFamily="82" charset="0"/>
              </a:rPr>
              <a:t> </a:t>
            </a:r>
            <a:r>
              <a:rPr lang="hu-HU" sz="3200" dirty="0" err="1" smtClean="0">
                <a:latin typeface="Algerian" panose="04020705040A02060702" pitchFamily="82" charset="0"/>
              </a:rPr>
              <a:t>symmetry</a:t>
            </a:r>
            <a:r>
              <a:rPr lang="hu-HU" sz="3200" dirty="0" smtClean="0">
                <a:latin typeface="Algerian" panose="04020705040A02060702" pitchFamily="82" charset="0"/>
              </a:rPr>
              <a:t> </a:t>
            </a:r>
            <a:r>
              <a:rPr lang="hu-HU" sz="3200" dirty="0" err="1" smtClean="0">
                <a:latin typeface="Algerian" panose="04020705040A02060702" pitchFamily="82" charset="0"/>
              </a:rPr>
              <a:t>groups</a:t>
            </a:r>
            <a:r>
              <a:rPr lang="hu-HU" sz="3200" dirty="0" smtClean="0">
                <a:latin typeface="Algerian" panose="04020705040A02060702" pitchFamily="82" charset="0"/>
              </a:rPr>
              <a:t> and </a:t>
            </a:r>
            <a:r>
              <a:rPr lang="hu-HU" sz="3200" dirty="0" err="1" smtClean="0">
                <a:latin typeface="Algerian" panose="04020705040A02060702" pitchFamily="82" charset="0"/>
              </a:rPr>
              <a:t>the</a:t>
            </a:r>
            <a:r>
              <a:rPr lang="hu-HU" sz="3200" dirty="0" smtClean="0">
                <a:latin typeface="Algerian" panose="04020705040A02060702" pitchFamily="82" charset="0"/>
              </a:rPr>
              <a:t> </a:t>
            </a:r>
            <a:r>
              <a:rPr lang="hu-HU" sz="3200" dirty="0" err="1" smtClean="0">
                <a:latin typeface="Algerian" panose="04020705040A02060702" pitchFamily="82" charset="0"/>
              </a:rPr>
              <a:t>egg</a:t>
            </a:r>
            <a:r>
              <a:rPr lang="hu-HU" sz="3200" dirty="0" smtClean="0">
                <a:latin typeface="Algerian" panose="04020705040A02060702" pitchFamily="82" charset="0"/>
              </a:rPr>
              <a:t> </a:t>
            </a:r>
            <a:r>
              <a:rPr lang="hu-HU" sz="3200" dirty="0" err="1" smtClean="0">
                <a:latin typeface="Algerian" panose="04020705040A02060702" pitchFamily="82" charset="0"/>
              </a:rPr>
              <a:t>motifs</a:t>
            </a:r>
            <a:endParaRPr lang="hu-HU" sz="3200" dirty="0">
              <a:latin typeface="Algerian" panose="04020705040A02060702" pitchFamily="82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30942" y="1844824"/>
            <a:ext cx="67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14</a:t>
            </a:r>
            <a:endParaRPr lang="hu-HU" sz="2800" dirty="0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1475656" y="1772816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1475656" y="2204864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195736" y="155679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10 is </a:t>
            </a:r>
            <a:r>
              <a:rPr lang="hu-HU" sz="2800" dirty="0" err="1" smtClean="0"/>
              <a:t>on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egg</a:t>
            </a:r>
            <a:endParaRPr lang="hu-HU" sz="2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267744" y="210643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4 </a:t>
            </a:r>
            <a:r>
              <a:rPr lang="hu-HU" sz="2800" dirty="0" err="1" smtClean="0"/>
              <a:t>not</a:t>
            </a:r>
            <a:endParaRPr lang="hu-HU" sz="28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15154" r="32071" b="34341"/>
          <a:stretch/>
        </p:blipFill>
        <p:spPr bwMode="auto">
          <a:xfrm>
            <a:off x="2904753" y="3278239"/>
            <a:ext cx="5205591" cy="343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83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07704" y="233947"/>
            <a:ext cx="528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>
                <a:solidFill>
                  <a:prstClr val="black"/>
                </a:solidFill>
                <a:latin typeface="Algerian" panose="04020705040A02060702" pitchFamily="82" charset="0"/>
              </a:rPr>
              <a:t>Rotation</a:t>
            </a:r>
            <a:r>
              <a:rPr lang="hu-HU" sz="3600" dirty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hu-HU" sz="3600" dirty="0" err="1">
                <a:solidFill>
                  <a:prstClr val="black"/>
                </a:solidFill>
                <a:latin typeface="Algerian" panose="04020705040A02060702" pitchFamily="82" charset="0"/>
              </a:rPr>
              <a:t>symmetries</a:t>
            </a:r>
            <a:endParaRPr lang="hu-HU" sz="3600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3" t="45636" r="24525" b="30406"/>
          <a:stretch/>
        </p:blipFill>
        <p:spPr bwMode="auto">
          <a:xfrm>
            <a:off x="1619673" y="1484784"/>
            <a:ext cx="2304256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151789" y="4437112"/>
            <a:ext cx="6948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NN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, </a:t>
            </a:r>
            <a:r>
              <a:rPr lang="hu-HU" sz="2800" dirty="0" err="1" smtClean="0">
                <a:solidFill>
                  <a:prstClr val="black"/>
                </a:solidFill>
              </a:rPr>
              <a:t>the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order</a:t>
            </a:r>
            <a:r>
              <a:rPr lang="hu-HU" sz="2800" dirty="0" smtClean="0">
                <a:solidFill>
                  <a:prstClr val="black"/>
                </a:solidFill>
              </a:rPr>
              <a:t> of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 N</a:t>
            </a:r>
          </a:p>
          <a:p>
            <a:r>
              <a:rPr lang="hu-HU" sz="2800" dirty="0" smtClean="0">
                <a:solidFill>
                  <a:prstClr val="black"/>
                </a:solidFill>
              </a:rPr>
              <a:t>here N </a:t>
            </a:r>
            <a:r>
              <a:rPr lang="hu-HU" sz="2800" dirty="0">
                <a:solidFill>
                  <a:prstClr val="black"/>
                </a:solidFill>
              </a:rPr>
              <a:t>= </a:t>
            </a:r>
            <a:r>
              <a:rPr lang="hu-HU" sz="2800" dirty="0" smtClean="0">
                <a:solidFill>
                  <a:prstClr val="black"/>
                </a:solidFill>
              </a:rPr>
              <a:t>4</a:t>
            </a:r>
          </a:p>
          <a:p>
            <a:r>
              <a:rPr lang="hu-HU" sz="2800" dirty="0">
                <a:solidFill>
                  <a:prstClr val="black"/>
                </a:solidFill>
              </a:rPr>
              <a:t>2 </a:t>
            </a:r>
            <a:r>
              <a:rPr lang="hu-HU" sz="2800" dirty="0" err="1">
                <a:solidFill>
                  <a:prstClr val="black"/>
                </a:solidFill>
              </a:rPr>
              <a:t>centers</a:t>
            </a:r>
            <a:r>
              <a:rPr lang="hu-HU" sz="2800" dirty="0">
                <a:solidFill>
                  <a:prstClr val="black"/>
                </a:solidFill>
              </a:rPr>
              <a:t> of </a:t>
            </a:r>
            <a:r>
              <a:rPr lang="hu-HU" sz="2800" dirty="0" err="1">
                <a:solidFill>
                  <a:prstClr val="black"/>
                </a:solidFill>
              </a:rPr>
              <a:t>rotation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 smtClean="0">
                <a:solidFill>
                  <a:prstClr val="black"/>
                </a:solidFill>
              </a:rPr>
              <a:t>The </a:t>
            </a:r>
            <a:r>
              <a:rPr lang="hu-HU" sz="2800" dirty="0" err="1">
                <a:solidFill>
                  <a:prstClr val="black"/>
                </a:solidFill>
              </a:rPr>
              <a:t>o</a:t>
            </a:r>
            <a:r>
              <a:rPr lang="hu-HU" sz="2800" dirty="0" err="1" smtClean="0">
                <a:solidFill>
                  <a:prstClr val="black"/>
                </a:solidFill>
              </a:rPr>
              <a:t>rder</a:t>
            </a:r>
            <a:r>
              <a:rPr lang="hu-HU" sz="2800" dirty="0" smtClean="0">
                <a:solidFill>
                  <a:prstClr val="black"/>
                </a:solidFill>
              </a:rPr>
              <a:t> of </a:t>
            </a:r>
            <a:r>
              <a:rPr lang="hu-HU" sz="2800" dirty="0" err="1" smtClean="0">
                <a:solidFill>
                  <a:prstClr val="black"/>
                </a:solidFill>
              </a:rPr>
              <a:t>rotational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centers</a:t>
            </a:r>
            <a:r>
              <a:rPr lang="hu-HU" sz="2800" dirty="0" smtClean="0">
                <a:solidFill>
                  <a:prstClr val="black"/>
                </a:solidFill>
              </a:rPr>
              <a:t> 4</a:t>
            </a:r>
          </a:p>
          <a:p>
            <a:r>
              <a:rPr lang="hu-HU" sz="2800" dirty="0" smtClean="0">
                <a:solidFill>
                  <a:prstClr val="black"/>
                </a:solidFill>
              </a:rPr>
              <a:t>4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32710" r="16502" b="40090"/>
          <a:stretch/>
        </p:blipFill>
        <p:spPr bwMode="auto">
          <a:xfrm>
            <a:off x="5724128" y="1196752"/>
            <a:ext cx="2047963" cy="315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2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3" t="45636" r="8413" b="31547"/>
          <a:stretch/>
        </p:blipFill>
        <p:spPr bwMode="auto">
          <a:xfrm>
            <a:off x="971600" y="826366"/>
            <a:ext cx="2991874" cy="2944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51720" y="4437112"/>
            <a:ext cx="5297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22N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 smtClean="0">
                <a:solidFill>
                  <a:prstClr val="black"/>
                </a:solidFill>
              </a:rPr>
              <a:t>The </a:t>
            </a:r>
            <a:r>
              <a:rPr lang="hu-HU" sz="2800" dirty="0" err="1" smtClean="0">
                <a:solidFill>
                  <a:prstClr val="black"/>
                </a:solidFill>
              </a:rPr>
              <a:t>order</a:t>
            </a:r>
            <a:r>
              <a:rPr lang="hu-HU" sz="2800" dirty="0" smtClean="0">
                <a:solidFill>
                  <a:prstClr val="black"/>
                </a:solidFill>
              </a:rPr>
              <a:t> of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>
                <a:solidFill>
                  <a:prstClr val="black"/>
                </a:solidFill>
              </a:rPr>
              <a:t>2N</a:t>
            </a:r>
          </a:p>
          <a:p>
            <a:r>
              <a:rPr lang="hu-HU" sz="2800" dirty="0">
                <a:solidFill>
                  <a:prstClr val="black"/>
                </a:solidFill>
              </a:rPr>
              <a:t> </a:t>
            </a:r>
          </a:p>
          <a:p>
            <a:r>
              <a:rPr lang="hu-HU" sz="2800" dirty="0" smtClean="0">
                <a:solidFill>
                  <a:prstClr val="black"/>
                </a:solidFill>
              </a:rPr>
              <a:t>Here 226, </a:t>
            </a:r>
            <a:r>
              <a:rPr lang="hu-HU" sz="2800" dirty="0" err="1" smtClean="0">
                <a:solidFill>
                  <a:prstClr val="black"/>
                </a:solidFill>
              </a:rPr>
              <a:t>the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order</a:t>
            </a:r>
            <a:r>
              <a:rPr lang="hu-HU" sz="2800" dirty="0" smtClean="0">
                <a:solidFill>
                  <a:prstClr val="black"/>
                </a:solidFill>
              </a:rPr>
              <a:t> 12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52901" r="59574" b="9177"/>
          <a:stretch/>
        </p:blipFill>
        <p:spPr bwMode="auto">
          <a:xfrm>
            <a:off x="5364088" y="476672"/>
            <a:ext cx="2726104" cy="364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952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77907" r="41824" b="-73"/>
          <a:stretch/>
        </p:blipFill>
        <p:spPr bwMode="auto">
          <a:xfrm>
            <a:off x="1115616" y="868619"/>
            <a:ext cx="2857653" cy="2364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475656" y="4653136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332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 err="1" smtClean="0">
                <a:solidFill>
                  <a:prstClr val="black"/>
                </a:solidFill>
              </a:rPr>
              <a:t>Rotational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centers</a:t>
            </a:r>
            <a:r>
              <a:rPr lang="hu-HU" sz="2800" dirty="0" smtClean="0">
                <a:solidFill>
                  <a:prstClr val="black"/>
                </a:solidFill>
              </a:rPr>
              <a:t> – 3, </a:t>
            </a:r>
            <a:r>
              <a:rPr lang="hu-HU" sz="2800" dirty="0" err="1" smtClean="0">
                <a:solidFill>
                  <a:prstClr val="black"/>
                </a:solidFill>
              </a:rPr>
              <a:t>3</a:t>
            </a:r>
            <a:r>
              <a:rPr lang="hu-HU" sz="2800" dirty="0" smtClean="0">
                <a:solidFill>
                  <a:prstClr val="black"/>
                </a:solidFill>
              </a:rPr>
              <a:t>, 2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>
                <a:solidFill>
                  <a:prstClr val="black"/>
                </a:solidFill>
              </a:rPr>
              <a:t>12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59243" r="66893" b="5018"/>
          <a:stretch/>
        </p:blipFill>
        <p:spPr bwMode="auto">
          <a:xfrm>
            <a:off x="5076056" y="404664"/>
            <a:ext cx="2492466" cy="329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1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3" t="78233" r="23933" b="-1"/>
          <a:stretch/>
        </p:blipFill>
        <p:spPr bwMode="auto">
          <a:xfrm>
            <a:off x="539552" y="332656"/>
            <a:ext cx="3060340" cy="2963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52485" y="4005063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432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 err="1" smtClean="0">
                <a:solidFill>
                  <a:prstClr val="black"/>
                </a:solidFill>
              </a:rPr>
              <a:t>Rotational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centers</a:t>
            </a:r>
            <a:r>
              <a:rPr lang="hu-HU" sz="2800" dirty="0" smtClean="0">
                <a:solidFill>
                  <a:prstClr val="black"/>
                </a:solidFill>
              </a:rPr>
              <a:t> – 4, 3, 2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>
                <a:solidFill>
                  <a:prstClr val="black"/>
                </a:solidFill>
              </a:rPr>
              <a:t>24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2" t="59994" r="4007" b="4758"/>
          <a:stretch/>
        </p:blipFill>
        <p:spPr bwMode="auto">
          <a:xfrm>
            <a:off x="4283968" y="404494"/>
            <a:ext cx="2376264" cy="292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69666" r="66005" b="3469"/>
          <a:stretch/>
        </p:blipFill>
        <p:spPr bwMode="auto">
          <a:xfrm>
            <a:off x="6156176" y="3501008"/>
            <a:ext cx="2520280" cy="305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3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4" t="77907" r="4620"/>
          <a:stretch/>
        </p:blipFill>
        <p:spPr bwMode="auto">
          <a:xfrm>
            <a:off x="755576" y="1700808"/>
            <a:ext cx="2736304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563888" y="2249577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50294" y="268975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532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, </a:t>
            </a:r>
            <a:r>
              <a:rPr lang="hu-HU" sz="2800" dirty="0">
                <a:solidFill>
                  <a:prstClr val="black"/>
                </a:solidFill>
              </a:rPr>
              <a:t>60 </a:t>
            </a:r>
            <a:r>
              <a:rPr lang="hu-HU" sz="2800" dirty="0" err="1" smtClean="0">
                <a:solidFill>
                  <a:prstClr val="black"/>
                </a:solidFill>
              </a:rPr>
              <a:t>elements</a:t>
            </a: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4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188640"/>
            <a:ext cx="645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 smtClean="0">
                <a:solidFill>
                  <a:prstClr val="black"/>
                </a:solidFill>
                <a:latin typeface="Algerian" panose="04020705040A02060702" pitchFamily="82" charset="0"/>
              </a:rPr>
              <a:t>Reflection</a:t>
            </a:r>
            <a:r>
              <a:rPr lang="hu-HU" sz="36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hu-HU" sz="3600" dirty="0" err="1" smtClean="0">
                <a:solidFill>
                  <a:prstClr val="black"/>
                </a:solidFill>
                <a:latin typeface="Algerian" panose="04020705040A02060702" pitchFamily="82" charset="0"/>
              </a:rPr>
              <a:t>symmetries</a:t>
            </a:r>
            <a:endParaRPr lang="hu-HU" sz="3600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7" r="80441" b="30100"/>
          <a:stretch/>
        </p:blipFill>
        <p:spPr bwMode="auto">
          <a:xfrm>
            <a:off x="539425" y="1523714"/>
            <a:ext cx="2952453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140334" y="5013176"/>
            <a:ext cx="4738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*NN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, 2N </a:t>
            </a:r>
            <a:r>
              <a:rPr lang="hu-HU" sz="2800" dirty="0" err="1" smtClean="0">
                <a:solidFill>
                  <a:prstClr val="black"/>
                </a:solidFill>
              </a:rPr>
              <a:t>elements</a:t>
            </a:r>
            <a:endParaRPr lang="hu-HU" sz="2800" dirty="0" smtClean="0">
              <a:solidFill>
                <a:prstClr val="black"/>
              </a:solidFill>
            </a:endParaRPr>
          </a:p>
          <a:p>
            <a:r>
              <a:rPr lang="hu-HU" sz="2800" dirty="0" smtClean="0">
                <a:solidFill>
                  <a:prstClr val="black"/>
                </a:solidFill>
              </a:rPr>
              <a:t>Here N = 2 </a:t>
            </a:r>
            <a:r>
              <a:rPr lang="hu-HU" sz="2800" dirty="0" err="1" smtClean="0">
                <a:solidFill>
                  <a:prstClr val="black"/>
                </a:solidFill>
              </a:rPr>
              <a:t>axes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>
                <a:solidFill>
                  <a:prstClr val="black"/>
                </a:solidFill>
              </a:rPr>
              <a:t>4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23714"/>
            <a:ext cx="2370467" cy="32626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35728"/>
            <a:ext cx="2362911" cy="32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1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t="44147" r="63963" b="30435"/>
          <a:stretch/>
        </p:blipFill>
        <p:spPr bwMode="auto">
          <a:xfrm>
            <a:off x="1187624" y="764704"/>
            <a:ext cx="2808312" cy="2935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5" t="7337" r="22563" b="57200"/>
          <a:stretch/>
        </p:blipFill>
        <p:spPr bwMode="auto">
          <a:xfrm>
            <a:off x="5364088" y="421610"/>
            <a:ext cx="2779392" cy="339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03648" y="443711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*22N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r>
              <a:rPr lang="hu-HU" sz="2800" dirty="0" smtClean="0">
                <a:solidFill>
                  <a:prstClr val="black"/>
                </a:solidFill>
              </a:rPr>
              <a:t>, 4N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>
                <a:solidFill>
                  <a:srgbClr val="FF0000"/>
                </a:solidFill>
              </a:rPr>
              <a:t>*224</a:t>
            </a:r>
            <a:r>
              <a:rPr lang="hu-HU" sz="2800" dirty="0">
                <a:solidFill>
                  <a:prstClr val="black"/>
                </a:solidFill>
              </a:rPr>
              <a:t>, 16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2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1" r="80797" b="4181"/>
          <a:stretch/>
        </p:blipFill>
        <p:spPr bwMode="auto">
          <a:xfrm>
            <a:off x="395536" y="587864"/>
            <a:ext cx="316835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691680" y="522920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*432, 48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4758" r="78866" b="58490"/>
          <a:stretch/>
        </p:blipFill>
        <p:spPr bwMode="auto">
          <a:xfrm>
            <a:off x="4000741" y="548680"/>
            <a:ext cx="2353108" cy="29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7" r="41141" b="62143"/>
          <a:stretch/>
        </p:blipFill>
        <p:spPr bwMode="auto">
          <a:xfrm>
            <a:off x="6660233" y="497749"/>
            <a:ext cx="2016224" cy="300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76580" b="62788"/>
          <a:stretch/>
        </p:blipFill>
        <p:spPr bwMode="auto">
          <a:xfrm>
            <a:off x="6590222" y="3836178"/>
            <a:ext cx="2156245" cy="27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87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71739" r="62304" b="4515"/>
          <a:stretch/>
        </p:blipFill>
        <p:spPr bwMode="auto">
          <a:xfrm>
            <a:off x="539553" y="1976419"/>
            <a:ext cx="2808312" cy="250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46178" y="2936796"/>
            <a:ext cx="442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*532, 120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815916" y="2536687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767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1124" y="2204864"/>
            <a:ext cx="8640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2</a:t>
            </a:r>
            <a:r>
              <a:rPr lang="hu-HU" sz="2800" dirty="0" smtClean="0"/>
              <a:t>. </a:t>
            </a:r>
            <a:r>
              <a:rPr lang="hu-HU" sz="2800" dirty="0" err="1" smtClean="0"/>
              <a:t>Spherical</a:t>
            </a:r>
            <a:r>
              <a:rPr lang="hu-HU" sz="2800" dirty="0" smtClean="0"/>
              <a:t> </a:t>
            </a:r>
            <a:r>
              <a:rPr lang="hu-HU" sz="2800" dirty="0" err="1"/>
              <a:t>symmetries</a:t>
            </a:r>
            <a:r>
              <a:rPr lang="hu-HU" sz="2800" dirty="0"/>
              <a:t> →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/>
              <a:t>original</a:t>
            </a:r>
            <a:r>
              <a:rPr lang="hu-HU" sz="2800" dirty="0"/>
              <a:t> </a:t>
            </a:r>
            <a:r>
              <a:rPr lang="hu-HU" sz="2800" dirty="0" err="1" smtClean="0"/>
              <a:t>ancient</a:t>
            </a:r>
            <a:r>
              <a:rPr lang="hu-HU" sz="2800" dirty="0" smtClean="0"/>
              <a:t> </a:t>
            </a:r>
            <a:r>
              <a:rPr lang="hu-HU" sz="2800" dirty="0" err="1"/>
              <a:t>egg</a:t>
            </a:r>
            <a:r>
              <a:rPr lang="hu-HU" sz="2800" dirty="0"/>
              <a:t> </a:t>
            </a:r>
            <a:r>
              <a:rPr lang="hu-HU" sz="2800" dirty="0" err="1" smtClean="0"/>
              <a:t>motifs</a:t>
            </a:r>
            <a:endParaRPr lang="hu-HU" sz="2800" dirty="0" smtClean="0"/>
          </a:p>
          <a:p>
            <a:r>
              <a:rPr lang="hu-HU" sz="2800" dirty="0" smtClean="0"/>
              <a:t> 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hu-HU" sz="2800" dirty="0" err="1" smtClean="0"/>
              <a:t>which</a:t>
            </a:r>
            <a:r>
              <a:rPr lang="hu-HU" sz="2800" dirty="0" smtClean="0"/>
              <a:t> </a:t>
            </a:r>
            <a:r>
              <a:rPr lang="hu-HU" sz="2800" dirty="0" err="1"/>
              <a:t>occur</a:t>
            </a:r>
            <a:r>
              <a:rPr lang="hu-HU" sz="2800" dirty="0"/>
              <a:t> </a:t>
            </a:r>
            <a:r>
              <a:rPr lang="hu-HU" sz="2800" dirty="0" err="1" smtClean="0"/>
              <a:t>frequently</a:t>
            </a:r>
            <a:endParaRPr lang="hu-HU" sz="2800" dirty="0" smtClean="0"/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hu-HU" sz="2800" dirty="0" err="1"/>
              <a:t>w</a:t>
            </a:r>
            <a:r>
              <a:rPr lang="hu-HU" sz="2800" dirty="0" err="1" smtClean="0"/>
              <a:t>hich</a:t>
            </a:r>
            <a:r>
              <a:rPr lang="hu-HU" sz="2800" dirty="0" smtClean="0"/>
              <a:t> </a:t>
            </a:r>
            <a:r>
              <a:rPr lang="hu-HU" sz="2800" dirty="0" err="1" smtClean="0"/>
              <a:t>occur</a:t>
            </a:r>
            <a:r>
              <a:rPr lang="hu-HU" sz="2800" dirty="0" smtClean="0"/>
              <a:t> </a:t>
            </a:r>
            <a:r>
              <a:rPr lang="hu-HU" sz="2800" dirty="0" err="1" smtClean="0"/>
              <a:t>rarely</a:t>
            </a:r>
            <a:r>
              <a:rPr lang="hu-HU" sz="2800" dirty="0" smtClean="0"/>
              <a:t> </a:t>
            </a:r>
          </a:p>
          <a:p>
            <a:pPr marL="361950" indent="-184150">
              <a:buFont typeface="Arial" panose="020B0604020202020204" pitchFamily="34" charset="0"/>
              <a:buChar char="•"/>
            </a:pPr>
            <a:r>
              <a:rPr lang="hu-HU" sz="2800" dirty="0" err="1" smtClean="0"/>
              <a:t>which</a:t>
            </a:r>
            <a:r>
              <a:rPr lang="hu-HU" sz="2800" dirty="0" smtClean="0"/>
              <a:t> </a:t>
            </a:r>
            <a:r>
              <a:rPr lang="hu-HU" sz="2800" dirty="0"/>
              <a:t>of </a:t>
            </a:r>
            <a:r>
              <a:rPr lang="hu-HU" sz="2800" dirty="0" err="1"/>
              <a:t>them</a:t>
            </a:r>
            <a:r>
              <a:rPr lang="hu-HU" sz="2800" dirty="0"/>
              <a:t> </a:t>
            </a:r>
            <a:r>
              <a:rPr lang="hu-HU" sz="2800" dirty="0" err="1"/>
              <a:t>cannot</a:t>
            </a:r>
            <a:r>
              <a:rPr lang="hu-HU" sz="2800" dirty="0"/>
              <a:t> be </a:t>
            </a:r>
            <a:r>
              <a:rPr lang="hu-HU" sz="2800" dirty="0" err="1" smtClean="0"/>
              <a:t>found</a:t>
            </a:r>
            <a:endParaRPr lang="hu-HU" sz="2800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411760" y="26064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 smtClean="0"/>
              <a:t>Contents</a:t>
            </a:r>
            <a:endParaRPr lang="hu-HU" sz="4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5536" y="602128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3</a:t>
            </a:r>
            <a:r>
              <a:rPr lang="hu-HU" sz="2800" dirty="0" smtClean="0"/>
              <a:t>. </a:t>
            </a:r>
            <a:r>
              <a:rPr lang="hu-HU" sz="2800" dirty="0" err="1" smtClean="0"/>
              <a:t>Visualisation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spherical</a:t>
            </a:r>
            <a:r>
              <a:rPr lang="hu-HU" sz="2800" dirty="0" smtClean="0"/>
              <a:t> </a:t>
            </a:r>
            <a:r>
              <a:rPr lang="hu-HU" sz="2800" dirty="0" err="1" smtClean="0"/>
              <a:t>symmetries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GeoGebra</a:t>
            </a:r>
            <a:endParaRPr lang="hu-H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81" y="3212976"/>
            <a:ext cx="346739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33549" y="1268760"/>
            <a:ext cx="8710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1. </a:t>
            </a:r>
            <a:r>
              <a:rPr lang="hu-HU" sz="2800" dirty="0" err="1" smtClean="0"/>
              <a:t>Introduction</a:t>
            </a:r>
            <a:r>
              <a:rPr lang="hu-HU" sz="2800" dirty="0" smtClean="0"/>
              <a:t> – Art </a:t>
            </a:r>
            <a:r>
              <a:rPr lang="hu-HU" sz="2800" dirty="0" err="1" smtClean="0"/>
              <a:t>on</a:t>
            </a:r>
            <a:r>
              <a:rPr lang="hu-HU" sz="2800" dirty="0" smtClean="0"/>
              <a:t> </a:t>
            </a:r>
            <a:r>
              <a:rPr lang="hu-HU" sz="2800" dirty="0" err="1" smtClean="0"/>
              <a:t>egg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5584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6" t="71571" r="44641" b="4181"/>
          <a:stretch/>
        </p:blipFill>
        <p:spPr bwMode="auto">
          <a:xfrm>
            <a:off x="395536" y="476671"/>
            <a:ext cx="2808312" cy="2615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67544" y="3947155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*332, 24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16918"/>
            <a:ext cx="2160240" cy="27836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9817"/>
            <a:ext cx="2227254" cy="28771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21685"/>
            <a:ext cx="2213437" cy="26353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38" y="3878484"/>
            <a:ext cx="2088232" cy="26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69770" y="116632"/>
            <a:ext cx="836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Groups</a:t>
            </a:r>
            <a:r>
              <a:rPr lang="hu-HU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containing</a:t>
            </a:r>
            <a:r>
              <a:rPr lang="hu-HU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Rotational </a:t>
            </a:r>
            <a:r>
              <a:rPr lang="en-US" sz="2800" dirty="0">
                <a:solidFill>
                  <a:prstClr val="black"/>
                </a:solidFill>
                <a:latin typeface="Algerian" panose="04020705040A02060702" pitchFamily="82" charset="0"/>
              </a:rPr>
              <a:t>and reflection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symmetries</a:t>
            </a:r>
            <a:endParaRPr lang="hu-HU" sz="2800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25251" r="70720" b="47324"/>
          <a:stretch/>
        </p:blipFill>
        <p:spPr bwMode="auto">
          <a:xfrm>
            <a:off x="569770" y="1340768"/>
            <a:ext cx="1773928" cy="1878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596974" y="1916832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3*2, 24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5" name="Kép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25251" r="50686" b="46822"/>
          <a:stretch/>
        </p:blipFill>
        <p:spPr bwMode="auto">
          <a:xfrm>
            <a:off x="603247" y="4149080"/>
            <a:ext cx="1752774" cy="1865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608271" y="4039470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N*, 2N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symmetry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40119" y="1673513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236557" y="3885645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190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56188" r="71550" b="14882"/>
          <a:stretch/>
        </p:blipFill>
        <p:spPr bwMode="auto">
          <a:xfrm>
            <a:off x="611560" y="548680"/>
            <a:ext cx="2702015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03647" y="4437112"/>
            <a:ext cx="4612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2*N, 4N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 smtClean="0">
                <a:solidFill>
                  <a:prstClr val="black"/>
                </a:solidFill>
              </a:rPr>
              <a:t>2*</a:t>
            </a:r>
            <a:r>
              <a:rPr lang="hu-HU" sz="2800" dirty="0">
                <a:solidFill>
                  <a:prstClr val="black"/>
                </a:solidFill>
              </a:rPr>
              <a:t>3</a:t>
            </a:r>
            <a:r>
              <a:rPr lang="hu-HU" sz="2800" dirty="0" smtClean="0">
                <a:solidFill>
                  <a:prstClr val="black"/>
                </a:solidFill>
              </a:rPr>
              <a:t>, 12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0" t="4543" r="22706" b="60209"/>
          <a:stretch/>
        </p:blipFill>
        <p:spPr bwMode="auto">
          <a:xfrm>
            <a:off x="4644008" y="240690"/>
            <a:ext cx="2745271" cy="349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77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865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Groups</a:t>
            </a:r>
            <a:r>
              <a:rPr lang="hu-HU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containing</a:t>
            </a:r>
            <a:r>
              <a:rPr lang="hu-HU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Rotational </a:t>
            </a:r>
            <a:r>
              <a:rPr lang="en-US" sz="2800" dirty="0">
                <a:solidFill>
                  <a:prstClr val="black"/>
                </a:solidFill>
                <a:latin typeface="Algerian" panose="04020705040A02060702" pitchFamily="82" charset="0"/>
              </a:rPr>
              <a:t>and </a:t>
            </a:r>
            <a:r>
              <a:rPr lang="hu-HU" sz="2800" dirty="0" err="1" smtClean="0">
                <a:solidFill>
                  <a:prstClr val="black"/>
                </a:solidFill>
                <a:latin typeface="Algerian" panose="04020705040A02060702" pitchFamily="82" charset="0"/>
              </a:rPr>
              <a:t>slide</a:t>
            </a:r>
            <a:r>
              <a:rPr lang="hu-HU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lgerian" panose="04020705040A02060702" pitchFamily="82" charset="0"/>
              </a:rPr>
              <a:t>reflection symmetries</a:t>
            </a:r>
            <a:endParaRPr lang="hu-HU" sz="2800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t="57024" r="50686" b="14882"/>
          <a:stretch/>
        </p:blipFill>
        <p:spPr bwMode="auto">
          <a:xfrm>
            <a:off x="863588" y="1356166"/>
            <a:ext cx="2664296" cy="2576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108464" y="4175110"/>
            <a:ext cx="5230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>
                <a:solidFill>
                  <a:prstClr val="black"/>
                </a:solidFill>
              </a:rPr>
              <a:t>Nx</a:t>
            </a:r>
            <a:r>
              <a:rPr lang="hu-HU" sz="2800" dirty="0">
                <a:solidFill>
                  <a:prstClr val="black"/>
                </a:solidFill>
              </a:rPr>
              <a:t>, 2N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>
              <a:solidFill>
                <a:prstClr val="black"/>
              </a:solidFill>
            </a:endParaRPr>
          </a:p>
          <a:p>
            <a:endParaRPr lang="hu-HU" sz="2800" dirty="0">
              <a:solidFill>
                <a:prstClr val="black"/>
              </a:solidFill>
            </a:endParaRPr>
          </a:p>
          <a:p>
            <a:r>
              <a:rPr lang="hu-HU" sz="2800" dirty="0">
                <a:solidFill>
                  <a:prstClr val="black"/>
                </a:solidFill>
              </a:rPr>
              <a:t>4x, 8 </a:t>
            </a:r>
            <a:r>
              <a:rPr lang="hu-HU" sz="2800" dirty="0" err="1" smtClean="0">
                <a:solidFill>
                  <a:prstClr val="black"/>
                </a:solidFill>
              </a:rPr>
              <a:t>element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group</a:t>
            </a:r>
            <a:endParaRPr lang="hu-HU" sz="2800" dirty="0" smtClean="0">
              <a:solidFill>
                <a:prstClr val="black"/>
              </a:solidFill>
            </a:endParaRPr>
          </a:p>
          <a:p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56166"/>
            <a:ext cx="2093484" cy="264889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58678"/>
            <a:ext cx="213995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30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>
                <a:latin typeface="Algerian" panose="04020705040A02060702" pitchFamily="82" charset="0"/>
              </a:rPr>
              <a:t>Spherical</a:t>
            </a:r>
            <a:r>
              <a:rPr lang="hu-HU" sz="3600" dirty="0" smtClean="0">
                <a:latin typeface="Algerian" panose="04020705040A02060702" pitchFamily="82" charset="0"/>
              </a:rPr>
              <a:t> </a:t>
            </a:r>
            <a:r>
              <a:rPr lang="hu-HU" sz="3600" dirty="0" err="1" smtClean="0">
                <a:latin typeface="Algerian" panose="04020705040A02060702" pitchFamily="82" charset="0"/>
              </a:rPr>
              <a:t>symmetries</a:t>
            </a:r>
            <a:r>
              <a:rPr lang="hu-HU" sz="3600" dirty="0" smtClean="0">
                <a:latin typeface="Algerian" panose="04020705040A02060702" pitchFamily="82" charset="0"/>
              </a:rPr>
              <a:t> </a:t>
            </a:r>
            <a:r>
              <a:rPr lang="hu-HU" sz="3600" dirty="0" err="1" smtClean="0">
                <a:latin typeface="Algerian" panose="04020705040A02060702" pitchFamily="82" charset="0"/>
              </a:rPr>
              <a:t>in</a:t>
            </a:r>
            <a:r>
              <a:rPr lang="hu-HU" sz="3600" dirty="0" smtClean="0">
                <a:latin typeface="Algerian" panose="04020705040A02060702" pitchFamily="82" charset="0"/>
              </a:rPr>
              <a:t> GeoGebra</a:t>
            </a:r>
            <a:endParaRPr lang="hu-HU" sz="3600" dirty="0">
              <a:latin typeface="Algerian" panose="04020705040A02060702" pitchFamily="8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48307" r="61980" b="37265"/>
          <a:stretch/>
        </p:blipFill>
        <p:spPr bwMode="auto">
          <a:xfrm>
            <a:off x="798394" y="1700808"/>
            <a:ext cx="68049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35479" r="43364" b="5265"/>
          <a:stretch/>
        </p:blipFill>
        <p:spPr>
          <a:xfrm>
            <a:off x="4355976" y="3429000"/>
            <a:ext cx="3168352" cy="32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26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t="26138" r="33671" b="17671"/>
          <a:stretch/>
        </p:blipFill>
        <p:spPr>
          <a:xfrm>
            <a:off x="121115" y="188640"/>
            <a:ext cx="2709081" cy="26271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07603" y="292494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22N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7" t="21905" r="14587" b="24677"/>
          <a:stretch/>
        </p:blipFill>
        <p:spPr>
          <a:xfrm>
            <a:off x="3275855" y="220455"/>
            <a:ext cx="2579427" cy="249754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028449" y="2852936"/>
            <a:ext cx="88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NN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36061" r="44897" b="11474"/>
          <a:stretch/>
        </p:blipFill>
        <p:spPr>
          <a:xfrm>
            <a:off x="6156176" y="188640"/>
            <a:ext cx="2627194" cy="245290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097517" y="285293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*NN</a:t>
            </a:r>
            <a:endParaRPr lang="hu-HU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4" t="27214" r="16642" b="18656"/>
          <a:stretch/>
        </p:blipFill>
        <p:spPr bwMode="auto">
          <a:xfrm>
            <a:off x="1475654" y="3608344"/>
            <a:ext cx="2664297" cy="24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267744" y="6237312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*332</a:t>
            </a:r>
            <a:endParaRPr lang="hu-HU" sz="28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23909" b="9104"/>
          <a:stretch/>
        </p:blipFill>
        <p:spPr>
          <a:xfrm>
            <a:off x="4932040" y="3608344"/>
            <a:ext cx="2448272" cy="239967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688124" y="615940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332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308449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 smtClean="0">
                <a:solidFill>
                  <a:prstClr val="black"/>
                </a:solidFill>
              </a:rPr>
              <a:t>Thank</a:t>
            </a:r>
            <a:r>
              <a:rPr lang="hu-HU" sz="4800" dirty="0" smtClean="0">
                <a:solidFill>
                  <a:prstClr val="black"/>
                </a:solidFill>
              </a:rPr>
              <a:t> </a:t>
            </a:r>
            <a:r>
              <a:rPr lang="hu-HU" sz="4800" dirty="0" err="1" smtClean="0">
                <a:solidFill>
                  <a:prstClr val="black"/>
                </a:solidFill>
              </a:rPr>
              <a:t>you</a:t>
            </a:r>
            <a:r>
              <a:rPr lang="hu-HU" sz="4800" dirty="0" smtClean="0">
                <a:solidFill>
                  <a:prstClr val="black"/>
                </a:solidFill>
              </a:rPr>
              <a:t> </a:t>
            </a:r>
            <a:r>
              <a:rPr lang="hu-HU" sz="4800" dirty="0" err="1" smtClean="0">
                <a:solidFill>
                  <a:prstClr val="black"/>
                </a:solidFill>
              </a:rPr>
              <a:t>for</a:t>
            </a:r>
            <a:r>
              <a:rPr lang="hu-HU" sz="4800" dirty="0" smtClean="0">
                <a:solidFill>
                  <a:prstClr val="black"/>
                </a:solidFill>
              </a:rPr>
              <a:t> </a:t>
            </a:r>
            <a:r>
              <a:rPr lang="hu-HU" sz="4800" dirty="0" err="1" smtClean="0">
                <a:solidFill>
                  <a:prstClr val="black"/>
                </a:solidFill>
              </a:rPr>
              <a:t>your</a:t>
            </a:r>
            <a:r>
              <a:rPr lang="hu-HU" sz="4800" dirty="0" smtClean="0">
                <a:solidFill>
                  <a:prstClr val="black"/>
                </a:solidFill>
              </a:rPr>
              <a:t> </a:t>
            </a:r>
            <a:r>
              <a:rPr lang="hu-HU" sz="4800" dirty="0" err="1" smtClean="0">
                <a:solidFill>
                  <a:prstClr val="black"/>
                </a:solidFill>
              </a:rPr>
              <a:t>attention</a:t>
            </a:r>
            <a:r>
              <a:rPr lang="hu-HU" sz="4800" dirty="0" smtClean="0">
                <a:solidFill>
                  <a:prstClr val="black"/>
                </a:solidFill>
              </a:rPr>
              <a:t>!</a:t>
            </a:r>
            <a:endParaRPr lang="hu-HU" sz="4800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484784"/>
            <a:ext cx="7802880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6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O</a:t>
            </a:r>
            <a:r>
              <a:rPr lang="hu-HU" sz="2800" dirty="0" smtClean="0"/>
              <a:t>ld </a:t>
            </a:r>
            <a:r>
              <a:rPr lang="hu-HU" sz="2800" dirty="0" err="1" smtClean="0"/>
              <a:t>folk</a:t>
            </a:r>
            <a:r>
              <a:rPr lang="hu-HU" sz="2800" dirty="0" smtClean="0"/>
              <a:t> </a:t>
            </a:r>
            <a:r>
              <a:rPr lang="hu-HU" sz="2800" dirty="0" err="1" smtClean="0"/>
              <a:t>tradition</a:t>
            </a:r>
            <a:r>
              <a:rPr lang="hu-HU" sz="2800" dirty="0" smtClean="0"/>
              <a:t> →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/>
              <a:t>connection</a:t>
            </a:r>
            <a:r>
              <a:rPr lang="hu-HU" sz="2800" dirty="0"/>
              <a:t>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Easter</a:t>
            </a:r>
            <a:r>
              <a:rPr lang="hu-HU" sz="2800" dirty="0"/>
              <a:t> </a:t>
            </a:r>
            <a:r>
              <a:rPr lang="hu-HU" sz="2800" dirty="0" err="1" smtClean="0"/>
              <a:t>holiday</a:t>
            </a:r>
            <a:endParaRPr lang="hu-HU" sz="2800" dirty="0" smtClean="0"/>
          </a:p>
          <a:p>
            <a:r>
              <a:rPr lang="hu-HU" sz="2800" dirty="0" smtClean="0"/>
              <a:t> </a:t>
            </a:r>
            <a:r>
              <a:rPr lang="hu-HU" sz="2800" dirty="0"/>
              <a:t>→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/>
              <a:t>custom</a:t>
            </a:r>
            <a:r>
              <a:rPr lang="hu-HU" sz="2800" dirty="0"/>
              <a:t> of </a:t>
            </a:r>
            <a:r>
              <a:rPr lang="hu-HU" sz="2800" dirty="0" err="1"/>
              <a:t>decorating</a:t>
            </a:r>
            <a:r>
              <a:rPr lang="hu-HU" sz="2800" dirty="0"/>
              <a:t> </a:t>
            </a:r>
            <a:r>
              <a:rPr lang="hu-HU" sz="2800" dirty="0" err="1" smtClean="0"/>
              <a:t>eggs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136"/>
            <a:ext cx="2143125" cy="2143125"/>
          </a:xfrm>
          <a:prstGeom prst="rect">
            <a:avLst/>
          </a:prstGeom>
        </p:spPr>
      </p:pic>
      <p:pic>
        <p:nvPicPr>
          <p:cNvPr id="6" name="Picture 13" descr="Képtalálat a következőre: „gömb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11429" r="12082" b="16228"/>
          <a:stretch/>
        </p:blipFill>
        <p:spPr bwMode="auto">
          <a:xfrm>
            <a:off x="5330837" y="4797295"/>
            <a:ext cx="1950720" cy="19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151620" y="400506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Eggs</a:t>
            </a:r>
            <a:r>
              <a:rPr lang="hu-HU" sz="2800" dirty="0" smtClean="0"/>
              <a:t> and </a:t>
            </a:r>
            <a:r>
              <a:rPr lang="hu-HU" sz="2800" dirty="0" err="1" smtClean="0"/>
              <a:t>sphere</a:t>
            </a:r>
            <a:r>
              <a:rPr lang="hu-HU" sz="2800" dirty="0" smtClean="0"/>
              <a:t> </a:t>
            </a:r>
            <a:r>
              <a:rPr lang="hu-HU" sz="2800" dirty="0"/>
              <a:t>→</a:t>
            </a:r>
            <a:r>
              <a:rPr lang="hu-HU" sz="2800" dirty="0" smtClean="0"/>
              <a:t> </a:t>
            </a:r>
            <a:r>
              <a:rPr lang="hu-HU" sz="2800" dirty="0" err="1" smtClean="0"/>
              <a:t>topologically</a:t>
            </a:r>
            <a:r>
              <a:rPr lang="hu-HU" sz="2800" dirty="0" smtClean="0"/>
              <a:t> </a:t>
            </a:r>
            <a:r>
              <a:rPr lang="hu-HU" sz="2800" dirty="0" err="1" smtClean="0"/>
              <a:t>equivalent</a:t>
            </a:r>
            <a:endParaRPr lang="hu-HU" sz="28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41" y="1370495"/>
            <a:ext cx="3973448" cy="26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06506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Zengővárkony is </a:t>
            </a:r>
            <a:r>
              <a:rPr lang="hu-HU" sz="2800" dirty="0" err="1" smtClean="0"/>
              <a:t>located</a:t>
            </a:r>
            <a:r>
              <a:rPr lang="hu-HU" sz="2800" dirty="0" smtClean="0"/>
              <a:t>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south</a:t>
            </a:r>
            <a:r>
              <a:rPr lang="hu-HU" sz="2800" dirty="0"/>
              <a:t> of Hungary,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Mecsek </a:t>
            </a:r>
            <a:r>
              <a:rPr lang="hu-HU" sz="2800" dirty="0" err="1"/>
              <a:t>mountains</a:t>
            </a:r>
            <a:r>
              <a:rPr lang="hu-HU" sz="2800" dirty="0"/>
              <a:t>. </a:t>
            </a:r>
            <a:r>
              <a:rPr lang="hu-HU" sz="2800" dirty="0" err="1"/>
              <a:t>It</a:t>
            </a:r>
            <a:r>
              <a:rPr lang="hu-HU" sz="2800" dirty="0"/>
              <a:t> is a </a:t>
            </a:r>
            <a:r>
              <a:rPr lang="hu-HU" sz="2800" dirty="0" err="1"/>
              <a:t>small</a:t>
            </a:r>
            <a:r>
              <a:rPr lang="hu-HU" sz="2800" dirty="0"/>
              <a:t> </a:t>
            </a:r>
            <a:r>
              <a:rPr lang="hu-HU" sz="2800" dirty="0" err="1"/>
              <a:t>village</a:t>
            </a:r>
            <a:r>
              <a:rPr lang="hu-HU" sz="2800" dirty="0"/>
              <a:t>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rich</a:t>
            </a:r>
            <a:r>
              <a:rPr lang="hu-HU" sz="2800" dirty="0"/>
              <a:t> </a:t>
            </a:r>
            <a:r>
              <a:rPr lang="hu-HU" sz="2800" dirty="0" err="1"/>
              <a:t>folk</a:t>
            </a:r>
            <a:r>
              <a:rPr lang="hu-HU" sz="2800" dirty="0"/>
              <a:t> art </a:t>
            </a:r>
            <a:r>
              <a:rPr lang="hu-HU" sz="2800" dirty="0" err="1"/>
              <a:t>traditions</a:t>
            </a:r>
            <a:r>
              <a:rPr lang="hu-HU" sz="2800" dirty="0"/>
              <a:t>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600400" cy="2194852"/>
          </a:xfrm>
          <a:prstGeom prst="rect">
            <a:avLst/>
          </a:prstGeom>
        </p:spPr>
      </p:pic>
      <p:pic>
        <p:nvPicPr>
          <p:cNvPr id="2052" name="Picture 4" descr="http://zengovarkony.hu/wp-content/uploads/2016/04/IMG_4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4405"/>
            <a:ext cx="1580628" cy="23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engovarkony.hu/wp-content/uploads/2016/04/head_bg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93096"/>
            <a:ext cx="36004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engovarkony.hu/wp-content/uploads/2016/04/2007_16173-320x4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9" y="1769007"/>
            <a:ext cx="3065279" cy="459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zengovarkony.hu/wp-content/uploads/2016/04/2007_19224-320x4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21" y="4419265"/>
            <a:ext cx="1535891" cy="2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7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Since</a:t>
            </a:r>
            <a:r>
              <a:rPr lang="hu-HU" sz="2800" dirty="0"/>
              <a:t> 16 </a:t>
            </a:r>
            <a:r>
              <a:rPr lang="hu-HU" sz="2800" dirty="0" err="1"/>
              <a:t>April</a:t>
            </a:r>
            <a:r>
              <a:rPr lang="hu-HU" sz="2800" dirty="0"/>
              <a:t> 2000 </a:t>
            </a:r>
            <a:r>
              <a:rPr lang="hu-HU" sz="2800" dirty="0" err="1"/>
              <a:t>there</a:t>
            </a:r>
            <a:r>
              <a:rPr lang="hu-HU" sz="2800" dirty="0"/>
              <a:t> has </a:t>
            </a:r>
            <a:r>
              <a:rPr lang="hu-HU" sz="2800" dirty="0" err="1"/>
              <a:t>been</a:t>
            </a:r>
            <a:r>
              <a:rPr lang="hu-HU" sz="2800" dirty="0"/>
              <a:t> a </a:t>
            </a:r>
            <a:r>
              <a:rPr lang="hu-HU" sz="2800" dirty="0" err="1"/>
              <a:t>permanent</a:t>
            </a:r>
            <a:r>
              <a:rPr lang="hu-HU" sz="2800" dirty="0"/>
              <a:t> </a:t>
            </a:r>
            <a:r>
              <a:rPr lang="hu-HU" sz="2800" dirty="0" err="1"/>
              <a:t>exhibition</a:t>
            </a:r>
            <a:r>
              <a:rPr lang="hu-HU" sz="2800" dirty="0"/>
              <a:t> </a:t>
            </a:r>
            <a:r>
              <a:rPr lang="hu-HU" sz="2800" dirty="0" smtClean="0"/>
              <a:t>here </a:t>
            </a:r>
            <a:r>
              <a:rPr lang="en-US" sz="2800" dirty="0" smtClean="0"/>
              <a:t>the </a:t>
            </a:r>
            <a:r>
              <a:rPr lang="en-US" sz="2800" dirty="0"/>
              <a:t>Egg </a:t>
            </a:r>
            <a:r>
              <a:rPr lang="hu-HU" sz="2800" dirty="0" smtClean="0"/>
              <a:t>A</a:t>
            </a:r>
            <a:r>
              <a:rPr lang="en-US" sz="2800" dirty="0" err="1" smtClean="0"/>
              <a:t>rt</a:t>
            </a:r>
            <a:r>
              <a:rPr lang="en-US" sz="2800" dirty="0" smtClean="0"/>
              <a:t> </a:t>
            </a:r>
            <a:r>
              <a:rPr lang="hu-HU" sz="2800" dirty="0"/>
              <a:t>M</a:t>
            </a:r>
            <a:r>
              <a:rPr lang="en-US" sz="2800" dirty="0" err="1" smtClean="0"/>
              <a:t>useum</a:t>
            </a:r>
            <a:r>
              <a:rPr lang="en-US" sz="2800" dirty="0" smtClean="0"/>
              <a:t> </a:t>
            </a:r>
            <a:r>
              <a:rPr lang="hu-HU" sz="2800" dirty="0" smtClean="0"/>
              <a:t>„</a:t>
            </a:r>
            <a:r>
              <a:rPr lang="hu-HU" sz="2800" dirty="0"/>
              <a:t>Míves Tojás Múzeum”, </a:t>
            </a:r>
            <a:r>
              <a:rPr lang="hu-HU" sz="2800" dirty="0" err="1"/>
              <a:t>which</a:t>
            </a:r>
            <a:r>
              <a:rPr lang="hu-HU" sz="2800" dirty="0"/>
              <a:t> </a:t>
            </a:r>
            <a:r>
              <a:rPr lang="hu-HU" sz="2800" dirty="0" err="1"/>
              <a:t>displays</a:t>
            </a:r>
            <a:r>
              <a:rPr lang="hu-HU" sz="2800" dirty="0"/>
              <a:t> </a:t>
            </a:r>
            <a:r>
              <a:rPr lang="hu-HU" sz="2800" dirty="0" err="1"/>
              <a:t>decorated</a:t>
            </a:r>
            <a:r>
              <a:rPr lang="hu-HU" sz="2800" dirty="0"/>
              <a:t> </a:t>
            </a:r>
            <a:r>
              <a:rPr lang="hu-HU" sz="2800" dirty="0" err="1"/>
              <a:t>eggs</a:t>
            </a:r>
            <a:r>
              <a:rPr lang="hu-HU" sz="2800" dirty="0"/>
              <a:t>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7871"/>
            <a:ext cx="7128792" cy="47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0001" y="200251"/>
            <a:ext cx="878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decorated egg is </a:t>
            </a:r>
            <a:r>
              <a:rPr lang="en-GB" sz="2800" dirty="0" smtClean="0"/>
              <a:t>fragile</a:t>
            </a:r>
            <a:r>
              <a:rPr lang="hu-HU" sz="2800" dirty="0" smtClean="0"/>
              <a:t> </a:t>
            </a:r>
            <a:r>
              <a:rPr lang="en-GB" sz="2800" dirty="0" smtClean="0"/>
              <a:t>magic</a:t>
            </a:r>
            <a:r>
              <a:rPr lang="en-GB" sz="2800" dirty="0"/>
              <a:t>: a fragile egg is painted with symbols of the all-powerful universe and nature, the natural habit of Man.</a:t>
            </a:r>
            <a:endParaRPr lang="hu-HU" sz="2800" dirty="0"/>
          </a:p>
          <a:p>
            <a:r>
              <a:rPr lang="hu-HU" sz="2800" dirty="0"/>
              <a:t>The </a:t>
            </a:r>
            <a:r>
              <a:rPr lang="hu-HU" sz="2800" dirty="0" err="1"/>
              <a:t>aims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museum</a:t>
            </a:r>
            <a:r>
              <a:rPr lang="hu-HU" sz="2800" dirty="0"/>
              <a:t> </a:t>
            </a:r>
            <a:r>
              <a:rPr lang="hu-HU" sz="2800" dirty="0" err="1"/>
              <a:t>are</a:t>
            </a:r>
            <a:r>
              <a:rPr lang="hu-HU" sz="2800" dirty="0"/>
              <a:t> </a:t>
            </a:r>
            <a:r>
              <a:rPr lang="hu-HU" sz="2800" dirty="0" err="1"/>
              <a:t>to</a:t>
            </a:r>
            <a:r>
              <a:rPr lang="hu-HU" sz="2800" dirty="0"/>
              <a:t> show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folk</a:t>
            </a:r>
            <a:r>
              <a:rPr lang="hu-HU" sz="2800" dirty="0"/>
              <a:t> </a:t>
            </a:r>
            <a:r>
              <a:rPr lang="hu-HU" sz="2800" dirty="0" err="1"/>
              <a:t>traditions</a:t>
            </a:r>
            <a:r>
              <a:rPr lang="hu-HU" sz="2800" dirty="0"/>
              <a:t> of </a:t>
            </a:r>
            <a:r>
              <a:rPr lang="hu-HU" sz="2800" dirty="0" err="1"/>
              <a:t>decorating</a:t>
            </a:r>
            <a:r>
              <a:rPr lang="hu-HU" sz="2800" dirty="0"/>
              <a:t> </a:t>
            </a:r>
            <a:r>
              <a:rPr lang="hu-HU" sz="2800" dirty="0" err="1"/>
              <a:t>eggs</a:t>
            </a:r>
            <a:r>
              <a:rPr lang="hu-HU" sz="2800" dirty="0"/>
              <a:t> and </a:t>
            </a:r>
            <a:r>
              <a:rPr lang="hu-HU" sz="2800" dirty="0" err="1"/>
              <a:t>to</a:t>
            </a:r>
            <a:r>
              <a:rPr lang="hu-HU" sz="2800" dirty="0"/>
              <a:t> </a:t>
            </a:r>
            <a:r>
              <a:rPr lang="hu-HU" sz="2800" dirty="0" err="1"/>
              <a:t>collect</a:t>
            </a:r>
            <a:r>
              <a:rPr lang="hu-HU" sz="2800" dirty="0"/>
              <a:t> </a:t>
            </a:r>
            <a:r>
              <a:rPr lang="hu-HU" sz="2800" dirty="0" err="1"/>
              <a:t>relevant</a:t>
            </a:r>
            <a:r>
              <a:rPr lang="hu-HU" sz="2800" dirty="0"/>
              <a:t> </a:t>
            </a:r>
            <a:r>
              <a:rPr lang="hu-HU" sz="2800" dirty="0" err="1"/>
              <a:t>items</a:t>
            </a:r>
            <a:r>
              <a:rPr lang="hu-HU" sz="2800" dirty="0"/>
              <a:t>. </a:t>
            </a:r>
          </a:p>
          <a:p>
            <a:r>
              <a:rPr lang="hu-HU" sz="2800" dirty="0" err="1" smtClean="0"/>
              <a:t>One</a:t>
            </a:r>
            <a:r>
              <a:rPr lang="hu-HU" sz="2800" dirty="0" smtClean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see</a:t>
            </a:r>
            <a:r>
              <a:rPr lang="hu-HU" sz="2800" dirty="0"/>
              <a:t> here </a:t>
            </a:r>
            <a:r>
              <a:rPr lang="hu-HU" sz="2800" dirty="0" err="1"/>
              <a:t>nearly</a:t>
            </a:r>
            <a:r>
              <a:rPr lang="hu-HU" sz="2800" dirty="0"/>
              <a:t> </a:t>
            </a:r>
            <a:r>
              <a:rPr lang="hu-HU" sz="2800" dirty="0" smtClean="0"/>
              <a:t>5,000</a:t>
            </a:r>
            <a:r>
              <a:rPr lang="hu-HU" sz="2800" dirty="0"/>
              <a:t>, </a:t>
            </a:r>
            <a:r>
              <a:rPr lang="hu-HU" sz="2800" dirty="0" err="1"/>
              <a:t>mostly</a:t>
            </a:r>
            <a:r>
              <a:rPr lang="hu-HU" sz="2800" dirty="0"/>
              <a:t> </a:t>
            </a:r>
            <a:r>
              <a:rPr lang="hu-HU" sz="2800" dirty="0" err="1"/>
              <a:t>painted</a:t>
            </a:r>
            <a:r>
              <a:rPr lang="hu-HU" sz="2800" dirty="0"/>
              <a:t>, </a:t>
            </a:r>
            <a:r>
              <a:rPr lang="hu-HU" sz="2800" dirty="0" err="1"/>
              <a:t>carved</a:t>
            </a:r>
            <a:r>
              <a:rPr lang="hu-HU" sz="2800" dirty="0"/>
              <a:t> and </a:t>
            </a:r>
            <a:r>
              <a:rPr lang="hu-HU" sz="2800" dirty="0" err="1"/>
              <a:t>waxed</a:t>
            </a:r>
            <a:r>
              <a:rPr lang="hu-HU" sz="2800" dirty="0"/>
              <a:t> </a:t>
            </a:r>
            <a:r>
              <a:rPr lang="hu-HU" sz="2800" dirty="0" err="1"/>
              <a:t>eggs</a:t>
            </a:r>
            <a:r>
              <a:rPr lang="hu-HU" sz="2800" dirty="0"/>
              <a:t>, </a:t>
            </a:r>
            <a:r>
              <a:rPr lang="hu-HU" sz="2800" dirty="0" err="1"/>
              <a:t>from</a:t>
            </a:r>
            <a:r>
              <a:rPr lang="hu-HU" sz="2800" dirty="0"/>
              <a:t> 55 </a:t>
            </a:r>
            <a:r>
              <a:rPr lang="hu-HU" sz="2800" dirty="0" err="1"/>
              <a:t>regions</a:t>
            </a:r>
            <a:r>
              <a:rPr lang="hu-HU" sz="2800" dirty="0"/>
              <a:t> of 21 </a:t>
            </a:r>
            <a:r>
              <a:rPr lang="hu-HU" sz="2800" dirty="0" err="1"/>
              <a:t>countries</a:t>
            </a:r>
            <a:r>
              <a:rPr lang="hu-HU" sz="2800" dirty="0"/>
              <a:t>. </a:t>
            </a:r>
          </a:p>
        </p:txBody>
      </p:sp>
      <p:pic>
        <p:nvPicPr>
          <p:cNvPr id="3074" name="Picture 2" descr="MÃ­ves TojÃ¡s MÃºzeum ZengÅvÃ¡rkony fÃ©nykÃ©p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6" y="3573016"/>
            <a:ext cx="2759792" cy="31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Ã­ves TojÃ¡s MÃºzeum ZengÅvÃ¡rkony fÃ©nykÃ©p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24" y="3578985"/>
            <a:ext cx="209681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Ã­ves TojÃ¡s MÃºzeum ZengÅvÃ¡rkony fÃ©nykÃ©p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46" y="3573016"/>
            <a:ext cx="234910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2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2348880"/>
            <a:ext cx="5573486" cy="395967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7504" y="332656"/>
            <a:ext cx="9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One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most </a:t>
            </a:r>
            <a:r>
              <a:rPr lang="hu-HU" sz="2800" dirty="0" err="1"/>
              <a:t>frequently</a:t>
            </a:r>
            <a:r>
              <a:rPr lang="hu-HU" sz="2800" dirty="0"/>
              <a:t> </a:t>
            </a:r>
            <a:r>
              <a:rPr lang="hu-HU" sz="2800" dirty="0" err="1"/>
              <a:t>used</a:t>
            </a:r>
            <a:r>
              <a:rPr lang="hu-HU" sz="2800" dirty="0"/>
              <a:t> </a:t>
            </a:r>
            <a:r>
              <a:rPr lang="hu-HU" sz="2800" dirty="0" err="1"/>
              <a:t>decoration</a:t>
            </a:r>
            <a:r>
              <a:rPr lang="hu-HU" sz="2800" dirty="0"/>
              <a:t> </a:t>
            </a:r>
            <a:r>
              <a:rPr lang="hu-HU" sz="2800" dirty="0" err="1" smtClean="0"/>
              <a:t>methods</a:t>
            </a:r>
            <a:r>
              <a:rPr lang="hu-HU" sz="2800" dirty="0" smtClean="0"/>
              <a:t> </a:t>
            </a:r>
            <a:r>
              <a:rPr lang="hu-HU" sz="2800" dirty="0"/>
              <a:t>is </a:t>
            </a:r>
            <a:r>
              <a:rPr lang="hu-HU" sz="2800" dirty="0" err="1"/>
              <a:t>drawing</a:t>
            </a:r>
            <a:r>
              <a:rPr lang="hu-HU" sz="2800" dirty="0"/>
              <a:t>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wax</a:t>
            </a:r>
            <a:r>
              <a:rPr lang="hu-HU" sz="2800" dirty="0"/>
              <a:t>.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help</a:t>
            </a:r>
            <a:r>
              <a:rPr lang="hu-HU" sz="2800" dirty="0"/>
              <a:t> of a </a:t>
            </a:r>
            <a:r>
              <a:rPr lang="hu-HU" sz="2800" dirty="0" err="1"/>
              <a:t>special</a:t>
            </a:r>
            <a:r>
              <a:rPr lang="hu-HU" sz="2800" dirty="0"/>
              <a:t> </a:t>
            </a:r>
            <a:r>
              <a:rPr lang="hu-HU" sz="2800" dirty="0" err="1"/>
              <a:t>device</a:t>
            </a:r>
            <a:r>
              <a:rPr lang="hu-HU" sz="2800" dirty="0"/>
              <a:t> </a:t>
            </a:r>
            <a:r>
              <a:rPr lang="hu-HU" sz="2800" dirty="0" smtClean="0"/>
              <a:t>(</a:t>
            </a:r>
            <a:r>
              <a:rPr lang="hu-HU" sz="2800" dirty="0" err="1" smtClean="0"/>
              <a:t>íróka</a:t>
            </a:r>
            <a:r>
              <a:rPr lang="hu-HU" sz="2800" dirty="0" smtClean="0"/>
              <a:t>, </a:t>
            </a:r>
            <a:r>
              <a:rPr lang="hu-HU" sz="2800" dirty="0" err="1" smtClean="0"/>
              <a:t>gica</a:t>
            </a:r>
            <a:r>
              <a:rPr lang="hu-HU" sz="2800" dirty="0" smtClean="0"/>
              <a:t>) </a:t>
            </a:r>
            <a:r>
              <a:rPr lang="hu-HU" sz="2800" dirty="0" err="1" smtClean="0"/>
              <a:t>we</a:t>
            </a:r>
            <a:r>
              <a:rPr lang="hu-HU" sz="2800" dirty="0" smtClean="0"/>
              <a:t> </a:t>
            </a:r>
            <a:r>
              <a:rPr lang="hu-HU" sz="2800" dirty="0" err="1"/>
              <a:t>draw</a:t>
            </a:r>
            <a:r>
              <a:rPr lang="hu-HU" sz="2800" dirty="0"/>
              <a:t> </a:t>
            </a:r>
            <a:r>
              <a:rPr lang="hu-HU" sz="2800" dirty="0" err="1"/>
              <a:t>patterns</a:t>
            </a:r>
            <a:r>
              <a:rPr lang="hu-HU" sz="2800" dirty="0"/>
              <a:t> </a:t>
            </a:r>
            <a:r>
              <a:rPr lang="hu-HU" sz="2800" dirty="0" err="1"/>
              <a:t>on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surface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egg</a:t>
            </a:r>
            <a:r>
              <a:rPr lang="hu-HU" sz="2800" dirty="0"/>
              <a:t> </a:t>
            </a:r>
            <a:r>
              <a:rPr lang="hu-HU" sz="2800" dirty="0" err="1"/>
              <a:t>using</a:t>
            </a:r>
            <a:r>
              <a:rPr lang="hu-HU" sz="2800" dirty="0"/>
              <a:t> </a:t>
            </a:r>
            <a:r>
              <a:rPr lang="hu-HU" sz="2800" dirty="0" err="1" smtClean="0"/>
              <a:t>melted</a:t>
            </a:r>
            <a:r>
              <a:rPr lang="hu-HU" sz="2800" dirty="0" smtClean="0"/>
              <a:t> </a:t>
            </a:r>
            <a:r>
              <a:rPr lang="hu-HU" sz="2800" dirty="0" err="1"/>
              <a:t>wax</a:t>
            </a:r>
            <a:r>
              <a:rPr lang="hu-HU" sz="2800" dirty="0"/>
              <a:t>. </a:t>
            </a:r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4211960" y="1240597"/>
            <a:ext cx="4032448" cy="21884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0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6512" y="44624"/>
            <a:ext cx="91455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color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parts</a:t>
            </a:r>
            <a:r>
              <a:rPr lang="hu-HU" sz="2800" dirty="0"/>
              <a:t> </a:t>
            </a:r>
            <a:r>
              <a:rPr lang="hu-HU" sz="2800" dirty="0" err="1"/>
              <a:t>that</a:t>
            </a:r>
            <a:r>
              <a:rPr lang="hu-HU" sz="2800" dirty="0"/>
              <a:t> </a:t>
            </a:r>
            <a:r>
              <a:rPr lang="hu-HU" sz="2800" dirty="0" err="1"/>
              <a:t>are</a:t>
            </a:r>
            <a:r>
              <a:rPr lang="hu-HU" sz="2800" dirty="0"/>
              <a:t> </a:t>
            </a:r>
            <a:r>
              <a:rPr lang="hu-HU" sz="2800" dirty="0" err="1"/>
              <a:t>left</a:t>
            </a:r>
            <a:r>
              <a:rPr lang="hu-HU" sz="2800" dirty="0"/>
              <a:t> out </a:t>
            </a:r>
            <a:r>
              <a:rPr lang="hu-HU" sz="2800" dirty="0" err="1"/>
              <a:t>by</a:t>
            </a:r>
            <a:r>
              <a:rPr lang="hu-HU" sz="2800" dirty="0"/>
              <a:t> </a:t>
            </a:r>
            <a:r>
              <a:rPr lang="hu-HU" sz="2800" dirty="0" err="1"/>
              <a:t>putting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egg</a:t>
            </a:r>
            <a:r>
              <a:rPr lang="hu-HU" sz="2800" dirty="0"/>
              <a:t>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paint</a:t>
            </a:r>
            <a:r>
              <a:rPr lang="hu-HU" sz="2800" dirty="0"/>
              <a:t>. </a:t>
            </a:r>
            <a:r>
              <a:rPr lang="hu-HU" sz="2800" dirty="0" err="1"/>
              <a:t>Then</a:t>
            </a:r>
            <a:r>
              <a:rPr lang="hu-HU" sz="2800" dirty="0"/>
              <a:t> </a:t>
            </a: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dry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egg</a:t>
            </a:r>
            <a:r>
              <a:rPr lang="hu-HU" sz="2800" dirty="0"/>
              <a:t>. </a:t>
            </a: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have</a:t>
            </a:r>
            <a:r>
              <a:rPr lang="hu-HU" sz="2800" dirty="0"/>
              <a:t> 2 </a:t>
            </a:r>
            <a:r>
              <a:rPr lang="hu-HU" sz="2800" dirty="0" err="1"/>
              <a:t>options</a:t>
            </a:r>
            <a:r>
              <a:rPr lang="hu-HU" sz="2800" dirty="0"/>
              <a:t>: </a:t>
            </a: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either</a:t>
            </a:r>
            <a:r>
              <a:rPr lang="hu-HU" sz="2800" dirty="0"/>
              <a:t> </a:t>
            </a:r>
            <a:r>
              <a:rPr lang="hu-HU" sz="2800" dirty="0" err="1"/>
              <a:t>leave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wax</a:t>
            </a:r>
            <a:r>
              <a:rPr lang="hu-HU" sz="2800" dirty="0"/>
              <a:t> </a:t>
            </a:r>
            <a:r>
              <a:rPr lang="hu-HU" sz="2800" dirty="0" err="1"/>
              <a:t>on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surface</a:t>
            </a:r>
            <a:r>
              <a:rPr lang="hu-HU" sz="2800" dirty="0"/>
              <a:t>, </a:t>
            </a:r>
            <a:r>
              <a:rPr lang="hu-HU" sz="2800" dirty="0" err="1"/>
              <a:t>or</a:t>
            </a:r>
            <a:r>
              <a:rPr lang="hu-HU" sz="2800" dirty="0"/>
              <a:t> </a:t>
            </a:r>
            <a:r>
              <a:rPr lang="hu-HU" sz="2800" dirty="0" err="1"/>
              <a:t>remove</a:t>
            </a:r>
            <a:r>
              <a:rPr lang="hu-HU" sz="2800" dirty="0"/>
              <a:t> </a:t>
            </a:r>
            <a:r>
              <a:rPr lang="hu-HU" sz="2800" dirty="0" err="1"/>
              <a:t>it</a:t>
            </a:r>
            <a:r>
              <a:rPr lang="hu-HU" sz="2800" dirty="0"/>
              <a:t>. </a:t>
            </a:r>
            <a:r>
              <a:rPr lang="hu-HU" sz="2800" dirty="0" err="1"/>
              <a:t>If</a:t>
            </a:r>
            <a:r>
              <a:rPr lang="hu-HU" sz="2800" dirty="0"/>
              <a:t> </a:t>
            </a: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repeat</a:t>
            </a:r>
            <a:r>
              <a:rPr lang="hu-HU" sz="2800" dirty="0"/>
              <a:t> </a:t>
            </a:r>
            <a:r>
              <a:rPr lang="hu-HU" sz="2800" dirty="0" err="1"/>
              <a:t>this</a:t>
            </a:r>
            <a:r>
              <a:rPr lang="hu-HU" sz="2800" dirty="0"/>
              <a:t> </a:t>
            </a:r>
            <a:r>
              <a:rPr lang="hu-HU" sz="2800" dirty="0" err="1"/>
              <a:t>method</a:t>
            </a:r>
            <a:r>
              <a:rPr lang="hu-HU" sz="2800" dirty="0"/>
              <a:t>, </a:t>
            </a:r>
            <a:r>
              <a:rPr lang="hu-HU" sz="2800" dirty="0" err="1"/>
              <a:t>we</a:t>
            </a:r>
            <a:r>
              <a:rPr lang="hu-HU" sz="2800" dirty="0"/>
              <a:t> </a:t>
            </a:r>
            <a:r>
              <a:rPr lang="hu-HU" sz="2800" dirty="0" err="1"/>
              <a:t>can</a:t>
            </a:r>
            <a:r>
              <a:rPr lang="hu-HU" sz="2800" dirty="0"/>
              <a:t> </a:t>
            </a:r>
            <a:r>
              <a:rPr lang="hu-HU" sz="2800" dirty="0" err="1"/>
              <a:t>get</a:t>
            </a:r>
            <a:r>
              <a:rPr lang="hu-HU" sz="2800" dirty="0"/>
              <a:t> more </a:t>
            </a:r>
            <a:r>
              <a:rPr lang="hu-HU" sz="2800" dirty="0" err="1"/>
              <a:t>colorful</a:t>
            </a:r>
            <a:r>
              <a:rPr lang="hu-HU" sz="2800" dirty="0"/>
              <a:t> </a:t>
            </a:r>
            <a:r>
              <a:rPr lang="hu-HU" sz="2800" dirty="0" err="1"/>
              <a:t>compositions</a:t>
            </a:r>
            <a:r>
              <a:rPr lang="hu-HU" sz="2800" dirty="0" smtClean="0"/>
              <a:t>.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5" y="1916832"/>
            <a:ext cx="1841661" cy="239708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916832"/>
            <a:ext cx="1728191" cy="24251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56" y="1916832"/>
            <a:ext cx="1832744" cy="23656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37" y="1916832"/>
            <a:ext cx="1765003" cy="239082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8" y="4594296"/>
            <a:ext cx="1777440" cy="22695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90" y="4587119"/>
            <a:ext cx="1843286" cy="22835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44199"/>
            <a:ext cx="1728192" cy="229822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81128"/>
            <a:ext cx="1771278" cy="22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76672"/>
            <a:ext cx="3276799" cy="480034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752020" y="458112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The </a:t>
            </a:r>
            <a:r>
              <a:rPr lang="hu-HU" sz="2800" dirty="0" err="1"/>
              <a:t>lost</a:t>
            </a:r>
            <a:r>
              <a:rPr lang="hu-HU" sz="2800" dirty="0"/>
              <a:t> </a:t>
            </a:r>
            <a:r>
              <a:rPr lang="hu-HU" sz="2800" dirty="0" err="1" smtClean="0"/>
              <a:t>passenger</a:t>
            </a:r>
            <a:r>
              <a:rPr lang="hu-HU" sz="2800" dirty="0" smtClean="0"/>
              <a:t> „</a:t>
            </a:r>
            <a:r>
              <a:rPr lang="hu-HU" sz="2800" dirty="0" err="1" smtClean="0"/>
              <a:t>utaveszett</a:t>
            </a:r>
            <a:r>
              <a:rPr lang="hu-HU" sz="2800" dirty="0" smtClean="0"/>
              <a:t>” </a:t>
            </a:r>
            <a:r>
              <a:rPr lang="hu-HU" sz="2800" dirty="0" err="1" smtClean="0"/>
              <a:t>pattern</a:t>
            </a:r>
            <a:endParaRPr lang="hu-H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7294" b="7552"/>
          <a:stretch/>
        </p:blipFill>
        <p:spPr bwMode="auto">
          <a:xfrm>
            <a:off x="4860032" y="476672"/>
            <a:ext cx="2952328" cy="366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9719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Lendüle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ndület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1014</Words>
  <Application>Microsoft Office PowerPoint</Application>
  <PresentationFormat>Diavetítés a képernyőre (4:3 oldalarány)</PresentationFormat>
  <Paragraphs>121</Paragraphs>
  <Slides>26</Slides>
  <Notes>25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7" baseType="lpstr">
      <vt:lpstr>1_Office-téma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Eleonóra Stettner</dc:creator>
  <cp:lastModifiedBy>Eleonóra Stettner</cp:lastModifiedBy>
  <cp:revision>84</cp:revision>
  <dcterms:created xsi:type="dcterms:W3CDTF">2018-06-15T08:08:35Z</dcterms:created>
  <dcterms:modified xsi:type="dcterms:W3CDTF">2018-06-28T22:56:21Z</dcterms:modified>
</cp:coreProperties>
</file>