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media1.m4v"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 &amp; Untertitel">
    <p:spTree>
      <p:nvGrpSpPr>
        <p:cNvPr id="1" name=""/>
        <p:cNvGrpSpPr/>
        <p:nvPr/>
      </p:nvGrpSpPr>
      <p:grpSpPr>
        <a:xfrm>
          <a:off x="0" y="0"/>
          <a:ext cx="0" cy="0"/>
          <a:chOff x="0" y="0"/>
          <a:chExt cx="0" cy="0"/>
        </a:xfrm>
      </p:grpSpPr>
      <p:sp>
        <p:nvSpPr>
          <p:cNvPr id="11" name="Titeltext"/>
          <p:cNvSpPr txBox="1"/>
          <p:nvPr>
            <p:ph type="title"/>
          </p:nvPr>
        </p:nvSpPr>
        <p:spPr>
          <a:xfrm>
            <a:off x="1270000" y="1638300"/>
            <a:ext cx="10464800" cy="3302000"/>
          </a:xfrm>
          <a:prstGeom prst="rect">
            <a:avLst/>
          </a:prstGeom>
        </p:spPr>
        <p:txBody>
          <a:bodyPr anchor="b"/>
          <a:lstStyle/>
          <a:p>
            <a:pPr/>
            <a:r>
              <a:t>Titeltext</a:t>
            </a:r>
          </a:p>
        </p:txBody>
      </p:sp>
      <p:sp>
        <p:nvSpPr>
          <p:cNvPr id="12" name="Textebene 1…"/>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Textebene 1</a:t>
            </a:r>
          </a:p>
          <a:p>
            <a:pPr lvl="1"/>
            <a:r>
              <a:t>Textebene 2</a:t>
            </a:r>
          </a:p>
          <a:p>
            <a:pPr lvl="2"/>
            <a:r>
              <a:t>Textebene 3</a:t>
            </a:r>
          </a:p>
          <a:p>
            <a:pPr lvl="3"/>
            <a:r>
              <a:t>Textebene 4</a:t>
            </a:r>
          </a:p>
          <a:p>
            <a:pPr lvl="4"/>
            <a:r>
              <a:t>Textebene 5</a:t>
            </a:r>
          </a:p>
        </p:txBody>
      </p:sp>
      <p:sp>
        <p:nvSpPr>
          <p:cNvPr id="13" name="Foliennumm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itat">
    <p:spTree>
      <p:nvGrpSpPr>
        <p:cNvPr id="1" name=""/>
        <p:cNvGrpSpPr/>
        <p:nvPr/>
      </p:nvGrpSpPr>
      <p:grpSpPr>
        <a:xfrm>
          <a:off x="0" y="0"/>
          <a:ext cx="0" cy="0"/>
          <a:chOff x="0" y="0"/>
          <a:chExt cx="0" cy="0"/>
        </a:xfrm>
      </p:grpSpPr>
      <p:sp>
        <p:nvSpPr>
          <p:cNvPr id="93" name="–Christian Bauer"/>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–Christian Bauer</a:t>
            </a:r>
          </a:p>
        </p:txBody>
      </p:sp>
      <p:sp>
        <p:nvSpPr>
          <p:cNvPr id="94" name="„Zitat hier eingeben.“"/>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„Zitat hier eingeben.“ </a:t>
            </a:r>
          </a:p>
        </p:txBody>
      </p:sp>
      <p:sp>
        <p:nvSpPr>
          <p:cNvPr id="9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02" name="Bild"/>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11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Horizontal">
    <p:spTree>
      <p:nvGrpSpPr>
        <p:cNvPr id="1" name=""/>
        <p:cNvGrpSpPr/>
        <p:nvPr/>
      </p:nvGrpSpPr>
      <p:grpSpPr>
        <a:xfrm>
          <a:off x="0" y="0"/>
          <a:ext cx="0" cy="0"/>
          <a:chOff x="0" y="0"/>
          <a:chExt cx="0" cy="0"/>
        </a:xfrm>
      </p:grpSpPr>
      <p:sp>
        <p:nvSpPr>
          <p:cNvPr id="20" name="Bild"/>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eltext"/>
          <p:cNvSpPr txBox="1"/>
          <p:nvPr>
            <p:ph type="title"/>
          </p:nvPr>
        </p:nvSpPr>
        <p:spPr>
          <a:xfrm>
            <a:off x="1270000" y="6718300"/>
            <a:ext cx="10464800" cy="1422400"/>
          </a:xfrm>
          <a:prstGeom prst="rect">
            <a:avLst/>
          </a:prstGeom>
        </p:spPr>
        <p:txBody>
          <a:bodyPr anchor="b"/>
          <a:lstStyle/>
          <a:p>
            <a:pPr/>
            <a:r>
              <a:t>Titeltext</a:t>
            </a:r>
          </a:p>
        </p:txBody>
      </p:sp>
      <p:sp>
        <p:nvSpPr>
          <p:cNvPr id="22" name="Textebene 1…"/>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Textebene 1</a:t>
            </a:r>
          </a:p>
          <a:p>
            <a:pPr lvl="1"/>
            <a:r>
              <a:t>Textebene 2</a:t>
            </a:r>
          </a:p>
          <a:p>
            <a:pPr lvl="2"/>
            <a:r>
              <a:t>Textebene 3</a:t>
            </a:r>
          </a:p>
          <a:p>
            <a:pPr lvl="3"/>
            <a:r>
              <a:t>Textebene 4</a:t>
            </a:r>
          </a:p>
          <a:p>
            <a:pPr lvl="4"/>
            <a:r>
              <a:t>Textebene 5</a:t>
            </a:r>
          </a:p>
        </p:txBody>
      </p:sp>
      <p:sp>
        <p:nvSpPr>
          <p:cNvPr id="23"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 Mitte">
    <p:spTree>
      <p:nvGrpSpPr>
        <p:cNvPr id="1" name=""/>
        <p:cNvGrpSpPr/>
        <p:nvPr/>
      </p:nvGrpSpPr>
      <p:grpSpPr>
        <a:xfrm>
          <a:off x="0" y="0"/>
          <a:ext cx="0" cy="0"/>
          <a:chOff x="0" y="0"/>
          <a:chExt cx="0" cy="0"/>
        </a:xfrm>
      </p:grpSpPr>
      <p:sp>
        <p:nvSpPr>
          <p:cNvPr id="30" name="Titeltext"/>
          <p:cNvSpPr txBox="1"/>
          <p:nvPr>
            <p:ph type="title"/>
          </p:nvPr>
        </p:nvSpPr>
        <p:spPr>
          <a:xfrm>
            <a:off x="1270000" y="3225800"/>
            <a:ext cx="10464800" cy="3302000"/>
          </a:xfrm>
          <a:prstGeom prst="rect">
            <a:avLst/>
          </a:prstGeom>
        </p:spPr>
        <p:txBody>
          <a:bodyPr/>
          <a:lstStyle/>
          <a:p>
            <a:pPr/>
            <a:r>
              <a:t>Titeltext</a:t>
            </a:r>
          </a:p>
        </p:txBody>
      </p:sp>
      <p:sp>
        <p:nvSpPr>
          <p:cNvPr id="3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kal">
    <p:spTree>
      <p:nvGrpSpPr>
        <p:cNvPr id="1" name=""/>
        <p:cNvGrpSpPr/>
        <p:nvPr/>
      </p:nvGrpSpPr>
      <p:grpSpPr>
        <a:xfrm>
          <a:off x="0" y="0"/>
          <a:ext cx="0" cy="0"/>
          <a:chOff x="0" y="0"/>
          <a:chExt cx="0" cy="0"/>
        </a:xfrm>
      </p:grpSpPr>
      <p:sp>
        <p:nvSpPr>
          <p:cNvPr id="38" name="Bild"/>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eltext"/>
          <p:cNvSpPr txBox="1"/>
          <p:nvPr>
            <p:ph type="title"/>
          </p:nvPr>
        </p:nvSpPr>
        <p:spPr>
          <a:xfrm>
            <a:off x="952500" y="635000"/>
            <a:ext cx="5334000" cy="3987800"/>
          </a:xfrm>
          <a:prstGeom prst="rect">
            <a:avLst/>
          </a:prstGeom>
        </p:spPr>
        <p:txBody>
          <a:bodyPr anchor="b"/>
          <a:lstStyle>
            <a:lvl1pPr>
              <a:defRPr sz="6000"/>
            </a:lvl1pPr>
          </a:lstStyle>
          <a:p>
            <a:pPr/>
            <a:r>
              <a:t>Titeltext</a:t>
            </a:r>
          </a:p>
        </p:txBody>
      </p:sp>
      <p:sp>
        <p:nvSpPr>
          <p:cNvPr id="40" name="Textebene 1…"/>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Textebene 1</a:t>
            </a:r>
          </a:p>
          <a:p>
            <a:pPr lvl="1"/>
            <a:r>
              <a:t>Textebene 2</a:t>
            </a:r>
          </a:p>
          <a:p>
            <a:pPr lvl="2"/>
            <a:r>
              <a:t>Textebene 3</a:t>
            </a:r>
          </a:p>
          <a:p>
            <a:pPr lvl="3"/>
            <a:r>
              <a:t>Textebene 4</a:t>
            </a:r>
          </a:p>
          <a:p>
            <a:pPr lvl="4"/>
            <a:r>
              <a:t>Textebene 5</a:t>
            </a:r>
          </a:p>
        </p:txBody>
      </p:sp>
      <p:sp>
        <p:nvSpPr>
          <p:cNvPr id="4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 Oben">
    <p:spTree>
      <p:nvGrpSpPr>
        <p:cNvPr id="1" name=""/>
        <p:cNvGrpSpPr/>
        <p:nvPr/>
      </p:nvGrpSpPr>
      <p:grpSpPr>
        <a:xfrm>
          <a:off x="0" y="0"/>
          <a:ext cx="0" cy="0"/>
          <a:chOff x="0" y="0"/>
          <a:chExt cx="0" cy="0"/>
        </a:xfrm>
      </p:grpSpPr>
      <p:sp>
        <p:nvSpPr>
          <p:cNvPr id="48" name="Titeltext"/>
          <p:cNvSpPr txBox="1"/>
          <p:nvPr>
            <p:ph type="title"/>
          </p:nvPr>
        </p:nvSpPr>
        <p:spPr>
          <a:prstGeom prst="rect">
            <a:avLst/>
          </a:prstGeom>
        </p:spPr>
        <p:txBody>
          <a:bodyPr/>
          <a:lstStyle/>
          <a:p>
            <a:pPr/>
            <a:r>
              <a:t>Titeltext</a:t>
            </a:r>
          </a:p>
        </p:txBody>
      </p:sp>
      <p:sp>
        <p:nvSpPr>
          <p:cNvPr id="49"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Aufzählung">
    <p:spTree>
      <p:nvGrpSpPr>
        <p:cNvPr id="1" name=""/>
        <p:cNvGrpSpPr/>
        <p:nvPr/>
      </p:nvGrpSpPr>
      <p:grpSpPr>
        <a:xfrm>
          <a:off x="0" y="0"/>
          <a:ext cx="0" cy="0"/>
          <a:chOff x="0" y="0"/>
          <a:chExt cx="0" cy="0"/>
        </a:xfrm>
      </p:grpSpPr>
      <p:sp>
        <p:nvSpPr>
          <p:cNvPr id="56" name="Titeltext"/>
          <p:cNvSpPr txBox="1"/>
          <p:nvPr>
            <p:ph type="title"/>
          </p:nvPr>
        </p:nvSpPr>
        <p:spPr>
          <a:prstGeom prst="rect">
            <a:avLst/>
          </a:prstGeom>
        </p:spPr>
        <p:txBody>
          <a:bodyPr/>
          <a:lstStyle/>
          <a:p>
            <a:pPr/>
            <a:r>
              <a:t>Titeltext</a:t>
            </a:r>
          </a:p>
        </p:txBody>
      </p:sp>
      <p:sp>
        <p:nvSpPr>
          <p:cNvPr id="57"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58"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ufzählung &amp; Foto">
    <p:spTree>
      <p:nvGrpSpPr>
        <p:cNvPr id="1" name=""/>
        <p:cNvGrpSpPr/>
        <p:nvPr/>
      </p:nvGrpSpPr>
      <p:grpSpPr>
        <a:xfrm>
          <a:off x="0" y="0"/>
          <a:ext cx="0" cy="0"/>
          <a:chOff x="0" y="0"/>
          <a:chExt cx="0" cy="0"/>
        </a:xfrm>
      </p:grpSpPr>
      <p:sp>
        <p:nvSpPr>
          <p:cNvPr id="65" name="Bild"/>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eltext"/>
          <p:cNvSpPr txBox="1"/>
          <p:nvPr>
            <p:ph type="title"/>
          </p:nvPr>
        </p:nvSpPr>
        <p:spPr>
          <a:prstGeom prst="rect">
            <a:avLst/>
          </a:prstGeom>
        </p:spPr>
        <p:txBody>
          <a:bodyPr/>
          <a:lstStyle/>
          <a:p>
            <a:pPr/>
            <a:r>
              <a:t>Titeltext</a:t>
            </a:r>
          </a:p>
        </p:txBody>
      </p:sp>
      <p:sp>
        <p:nvSpPr>
          <p:cNvPr id="67" name="Textebene 1…"/>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Textebene 1</a:t>
            </a:r>
          </a:p>
          <a:p>
            <a:pPr lvl="1"/>
            <a:r>
              <a:t>Textebene 2</a:t>
            </a:r>
          </a:p>
          <a:p>
            <a:pPr lvl="2"/>
            <a:r>
              <a:t>Textebene 3</a:t>
            </a:r>
          </a:p>
          <a:p>
            <a:pPr lvl="3"/>
            <a:r>
              <a:t>Textebene 4</a:t>
            </a:r>
          </a:p>
          <a:p>
            <a:pPr lvl="4"/>
            <a:r>
              <a:t>Textebene 5</a:t>
            </a:r>
          </a:p>
        </p:txBody>
      </p:sp>
      <p:sp>
        <p:nvSpPr>
          <p:cNvPr id="68" name="Foliennumm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e">
    <p:spTree>
      <p:nvGrpSpPr>
        <p:cNvPr id="1" name=""/>
        <p:cNvGrpSpPr/>
        <p:nvPr/>
      </p:nvGrpSpPr>
      <p:grpSpPr>
        <a:xfrm>
          <a:off x="0" y="0"/>
          <a:ext cx="0" cy="0"/>
          <a:chOff x="0" y="0"/>
          <a:chExt cx="0" cy="0"/>
        </a:xfrm>
      </p:grpSpPr>
      <p:sp>
        <p:nvSpPr>
          <p:cNvPr id="75" name="Textebene 1…"/>
          <p:cNvSpPr txBox="1"/>
          <p:nvPr>
            <p:ph type="body" idx="1"/>
          </p:nvPr>
        </p:nvSpPr>
        <p:spPr>
          <a:xfrm>
            <a:off x="952500" y="1270000"/>
            <a:ext cx="11099800" cy="7213600"/>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76"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Stück">
    <p:spTree>
      <p:nvGrpSpPr>
        <p:cNvPr id="1" name=""/>
        <p:cNvGrpSpPr/>
        <p:nvPr/>
      </p:nvGrpSpPr>
      <p:grpSpPr>
        <a:xfrm>
          <a:off x="0" y="0"/>
          <a:ext cx="0" cy="0"/>
          <a:chOff x="0" y="0"/>
          <a:chExt cx="0" cy="0"/>
        </a:xfrm>
      </p:grpSpPr>
      <p:sp>
        <p:nvSpPr>
          <p:cNvPr id="83" name="Bild"/>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Bild"/>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Bild"/>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el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Titeltext</a:t>
            </a:r>
          </a:p>
        </p:txBody>
      </p:sp>
      <p:sp>
        <p:nvSpPr>
          <p:cNvPr id="3" name="Textebene 1…"/>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Textebene 1</a:t>
            </a:r>
          </a:p>
          <a:p>
            <a:pPr lvl="1"/>
            <a:r>
              <a:t>Textebene 2</a:t>
            </a:r>
          </a:p>
          <a:p>
            <a:pPr lvl="2"/>
            <a:r>
              <a:t>Textebene 3</a:t>
            </a:r>
          </a:p>
          <a:p>
            <a:pPr lvl="3"/>
            <a:r>
              <a:t>Textebene 4</a:t>
            </a:r>
          </a:p>
          <a:p>
            <a:pPr lvl="4"/>
            <a:r>
              <a:t>Textebene 5</a:t>
            </a:r>
          </a:p>
        </p:txBody>
      </p:sp>
      <p:sp>
        <p:nvSpPr>
          <p:cNvPr id="4" name="Foliennumm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174"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175"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176"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177"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8" name="Learning and teaching is a complex and difficult task."/>
          <p:cNvSpPr txBox="1"/>
          <p:nvPr/>
        </p:nvSpPr>
        <p:spPr>
          <a:xfrm>
            <a:off x="1770761" y="1146723"/>
            <a:ext cx="9920479" cy="19590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Learning and teaching is a complex and difficult task.</a:t>
            </a:r>
          </a:p>
        </p:txBody>
      </p:sp>
      <p:sp>
        <p:nvSpPr>
          <p:cNvPr id="179" name="Rarely becomes easier when mathematics is at the centre of the learning process"/>
          <p:cNvSpPr txBox="1"/>
          <p:nvPr/>
        </p:nvSpPr>
        <p:spPr>
          <a:xfrm>
            <a:off x="436371" y="3693001"/>
            <a:ext cx="12302491" cy="28988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6000"/>
            </a:lvl1pPr>
          </a:lstStyle>
          <a:p>
            <a:pPr/>
            <a:r>
              <a:t>Rarely becomes easier when mathematics is at the centre of the learning process</a:t>
            </a:r>
          </a:p>
        </p:txBody>
      </p:sp>
      <p:sp>
        <p:nvSpPr>
          <p:cNvPr id="180" name="and new digital technologies and modern didactics are to be applied."/>
          <p:cNvSpPr txBox="1"/>
          <p:nvPr/>
        </p:nvSpPr>
        <p:spPr>
          <a:xfrm>
            <a:off x="431799" y="5572601"/>
            <a:ext cx="12598402" cy="28988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6000"/>
            </a:lvl1pPr>
          </a:lstStyle>
          <a:p>
            <a:pPr/>
            <a:r>
              <a:t>                                    and new digital technologies and modern didactics are to be applied.</a:t>
            </a:r>
          </a:p>
        </p:txBody>
      </p:sp>
      <p:sp>
        <p:nvSpPr>
          <p:cNvPr id="181" name="But…"/>
          <p:cNvSpPr txBox="1"/>
          <p:nvPr/>
        </p:nvSpPr>
        <p:spPr>
          <a:xfrm rot="20700000">
            <a:off x="-857658" y="762000"/>
            <a:ext cx="14720115" cy="848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55000">
                <a:solidFill>
                  <a:schemeClr val="accent4">
                    <a:hueOff val="-1081314"/>
                    <a:satOff val="4338"/>
                    <a:lumOff val="-8931"/>
                  </a:schemeClr>
                </a:solidFill>
                <a:latin typeface="Mistral"/>
                <a:ea typeface="Mistral"/>
                <a:cs typeface="Mistral"/>
                <a:sym typeface="Mistral"/>
              </a:defRPr>
            </a:lvl1pPr>
          </a:lstStyle>
          <a:p>
            <a:pPr/>
            <a:r>
              <a:t>But…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184"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185"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186"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187"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8" name="Learning and teaching is a complex and difficult task."/>
          <p:cNvSpPr txBox="1"/>
          <p:nvPr/>
        </p:nvSpPr>
        <p:spPr>
          <a:xfrm>
            <a:off x="-741046" y="1309981"/>
            <a:ext cx="9763236" cy="1632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Learning and teaching is a complex and difficult task.</a:t>
            </a:r>
          </a:p>
        </p:txBody>
      </p:sp>
      <p:sp>
        <p:nvSpPr>
          <p:cNvPr id="189" name="But…"/>
          <p:cNvSpPr txBox="1"/>
          <p:nvPr/>
        </p:nvSpPr>
        <p:spPr>
          <a:xfrm>
            <a:off x="3354813" y="703871"/>
            <a:ext cx="14720115"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8000">
                <a:solidFill>
                  <a:schemeClr val="accent4">
                    <a:hueOff val="-1081314"/>
                    <a:satOff val="4338"/>
                    <a:lumOff val="-8931"/>
                  </a:schemeClr>
                </a:solidFill>
                <a:latin typeface="Mistral"/>
                <a:ea typeface="Mistral"/>
                <a:cs typeface="Mistral"/>
                <a:sym typeface="Mistral"/>
              </a:defRPr>
            </a:lvl1pPr>
          </a:lstStyle>
          <a:p>
            <a:pPr/>
            <a:r>
              <a:t>But…</a:t>
            </a:r>
          </a:p>
        </p:txBody>
      </p:sp>
      <p:sp>
        <p:nvSpPr>
          <p:cNvPr id="190" name="Using these new technologies and offering modern didactics is both a necessity and a duty of a teacher in the 21st century."/>
          <p:cNvSpPr txBox="1"/>
          <p:nvPr/>
        </p:nvSpPr>
        <p:spPr>
          <a:xfrm>
            <a:off x="-3937" y="4684651"/>
            <a:ext cx="13012675" cy="3838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Using these new technologies and offering modern didactics is both a necessity and a duty of a teacher in the 21st century.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193"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194"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195"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196"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7" name="Learning and teaching is a complex and difficult task."/>
          <p:cNvSpPr txBox="1"/>
          <p:nvPr/>
        </p:nvSpPr>
        <p:spPr>
          <a:xfrm>
            <a:off x="-741046" y="1309981"/>
            <a:ext cx="9763236" cy="1632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Learning and teaching is a complex and difficult task.</a:t>
            </a:r>
          </a:p>
        </p:txBody>
      </p:sp>
      <p:sp>
        <p:nvSpPr>
          <p:cNvPr id="198" name="But…"/>
          <p:cNvSpPr txBox="1"/>
          <p:nvPr/>
        </p:nvSpPr>
        <p:spPr>
          <a:xfrm>
            <a:off x="3354813" y="703871"/>
            <a:ext cx="14720115"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8000">
                <a:solidFill>
                  <a:schemeClr val="accent4">
                    <a:hueOff val="-1081314"/>
                    <a:satOff val="4338"/>
                    <a:lumOff val="-8931"/>
                  </a:schemeClr>
                </a:solidFill>
                <a:latin typeface="Mistral"/>
                <a:ea typeface="Mistral"/>
                <a:cs typeface="Mistral"/>
                <a:sym typeface="Mistral"/>
              </a:defRPr>
            </a:lvl1pPr>
          </a:lstStyle>
          <a:p>
            <a:pPr/>
            <a:r>
              <a:t>But…</a:t>
            </a:r>
          </a:p>
        </p:txBody>
      </p:sp>
      <p:sp>
        <p:nvSpPr>
          <p:cNvPr id="199" name="Using these new technologies and offering modern didactics is both a necessity and a duty of a teacher in the 21st century."/>
          <p:cNvSpPr txBox="1"/>
          <p:nvPr/>
        </p:nvSpPr>
        <p:spPr>
          <a:xfrm>
            <a:off x="55836" y="2990025"/>
            <a:ext cx="12893128" cy="10049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Using these new technologies and offering modern didactics is both a necessity and a duty of a teacher in the 21st century.</a:t>
            </a:r>
          </a:p>
        </p:txBody>
      </p:sp>
      <p:sp>
        <p:nvSpPr>
          <p:cNvPr id="200" name="Necessity because learning has evolved from pure repetition to the application of knowledge and the independent creation of skills, and because these very skills are needed by the students in later life."/>
          <p:cNvSpPr txBox="1"/>
          <p:nvPr/>
        </p:nvSpPr>
        <p:spPr>
          <a:xfrm>
            <a:off x="60007" y="4866640"/>
            <a:ext cx="12884786" cy="39065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5000"/>
            </a:pPr>
            <a:r>
              <a:rPr>
                <a:latin typeface="Helvetica Neue Black Condensed"/>
                <a:ea typeface="Helvetica Neue Black Condensed"/>
                <a:cs typeface="Helvetica Neue Black Condensed"/>
                <a:sym typeface="Helvetica Neue Black Condensed"/>
              </a:rPr>
              <a:t>Necessity</a:t>
            </a:r>
            <a:r>
              <a:t> because learning has evolved from pure repetition to the application of knowledge and the independent creation of skills, and because these very skills are needed by the students in later life.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203"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204"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205"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206"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7" name="Learning and teaching is a complex and difficult task."/>
          <p:cNvSpPr txBox="1"/>
          <p:nvPr/>
        </p:nvSpPr>
        <p:spPr>
          <a:xfrm>
            <a:off x="-741046" y="1309981"/>
            <a:ext cx="9763236" cy="1632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Learning and teaching is a complex and difficult task.</a:t>
            </a:r>
          </a:p>
        </p:txBody>
      </p:sp>
      <p:sp>
        <p:nvSpPr>
          <p:cNvPr id="208" name="But…"/>
          <p:cNvSpPr txBox="1"/>
          <p:nvPr/>
        </p:nvSpPr>
        <p:spPr>
          <a:xfrm>
            <a:off x="3354813" y="703871"/>
            <a:ext cx="14720115"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8000">
                <a:solidFill>
                  <a:schemeClr val="accent4">
                    <a:hueOff val="-1081314"/>
                    <a:satOff val="4338"/>
                    <a:lumOff val="-8931"/>
                  </a:schemeClr>
                </a:solidFill>
                <a:latin typeface="Mistral"/>
                <a:ea typeface="Mistral"/>
                <a:cs typeface="Mistral"/>
                <a:sym typeface="Mistral"/>
              </a:defRPr>
            </a:lvl1pPr>
          </a:lstStyle>
          <a:p>
            <a:pPr/>
            <a:r>
              <a:t>But…</a:t>
            </a:r>
          </a:p>
        </p:txBody>
      </p:sp>
      <p:sp>
        <p:nvSpPr>
          <p:cNvPr id="209" name="Using these new technologies and offering modern didactics is both a necessity and a duty of a teacher in the 21st century."/>
          <p:cNvSpPr txBox="1"/>
          <p:nvPr/>
        </p:nvSpPr>
        <p:spPr>
          <a:xfrm>
            <a:off x="55836" y="2990025"/>
            <a:ext cx="12893128" cy="10049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Using these new technologies and offering modern didactics is both a necessity and a duty of a teacher in the 21st century.</a:t>
            </a:r>
          </a:p>
        </p:txBody>
      </p:sp>
      <p:sp>
        <p:nvSpPr>
          <p:cNvPr id="210" name="Necessity because learning has evolved from pure repetition to the application of knowledge and the independent creation of skills, and because these very skills are needed by the students in later life."/>
          <p:cNvSpPr txBox="1"/>
          <p:nvPr/>
        </p:nvSpPr>
        <p:spPr>
          <a:xfrm>
            <a:off x="40957" y="4259104"/>
            <a:ext cx="12922886" cy="123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2500">
                <a:latin typeface="Helvetica Neue Thin"/>
                <a:ea typeface="Helvetica Neue Thin"/>
                <a:cs typeface="Helvetica Neue Thin"/>
                <a:sym typeface="Helvetica Neue Thin"/>
              </a:defRPr>
            </a:lvl1pPr>
          </a:lstStyle>
          <a:p>
            <a:pPr/>
            <a:r>
              <a:t>Necessity because learning has evolved from pure repetition to the application of knowledge and the independent creation of skills, and because these very skills are needed by the students in later life.</a:t>
            </a:r>
          </a:p>
        </p:txBody>
      </p:sp>
      <p:sp>
        <p:nvSpPr>
          <p:cNvPr id="211" name="Obligatory because the use of modern technologies and modern forms of learning are reflected in curricula in Austria and because the decree on digital basic education will come into force with the academic year 2018/19."/>
          <p:cNvSpPr txBox="1"/>
          <p:nvPr/>
        </p:nvSpPr>
        <p:spPr>
          <a:xfrm>
            <a:off x="456247" y="5112811"/>
            <a:ext cx="12498706" cy="46685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defRPr b="0" sz="5000"/>
            </a:pPr>
            <a:r>
              <a:rPr>
                <a:latin typeface="Helvetica Neue Black Condensed"/>
                <a:ea typeface="Helvetica Neue Black Condensed"/>
                <a:cs typeface="Helvetica Neue Black Condensed"/>
                <a:sym typeface="Helvetica Neue Black Condensed"/>
              </a:rPr>
              <a:t>Obligatory</a:t>
            </a:r>
            <a:r>
              <a:t> because the use of modern technologies and modern forms of learning are reflected in curricula in Austria and because the decree on digital basic education will come into force with the academic year 2018/19.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214"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215"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216"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217"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18" name="Learning and teaching is a complex and difficult task."/>
          <p:cNvSpPr txBox="1"/>
          <p:nvPr/>
        </p:nvSpPr>
        <p:spPr>
          <a:xfrm>
            <a:off x="-741046" y="1309981"/>
            <a:ext cx="9763236" cy="1632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Learning and teaching is a complex and difficult task.</a:t>
            </a:r>
          </a:p>
        </p:txBody>
      </p:sp>
      <p:sp>
        <p:nvSpPr>
          <p:cNvPr id="219" name="But…"/>
          <p:cNvSpPr txBox="1"/>
          <p:nvPr/>
        </p:nvSpPr>
        <p:spPr>
          <a:xfrm>
            <a:off x="3354813" y="703871"/>
            <a:ext cx="14720115"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8000">
                <a:solidFill>
                  <a:schemeClr val="accent4">
                    <a:hueOff val="-1081314"/>
                    <a:satOff val="4338"/>
                    <a:lumOff val="-8931"/>
                  </a:schemeClr>
                </a:solidFill>
                <a:latin typeface="Mistral"/>
                <a:ea typeface="Mistral"/>
                <a:cs typeface="Mistral"/>
                <a:sym typeface="Mistral"/>
              </a:defRPr>
            </a:lvl1pPr>
          </a:lstStyle>
          <a:p>
            <a:pPr/>
            <a:r>
              <a:t>But…</a:t>
            </a:r>
          </a:p>
        </p:txBody>
      </p:sp>
      <p:sp>
        <p:nvSpPr>
          <p:cNvPr id="220" name="Using these new technologies and offering modern didactics is both a necessity and a duty of a teacher in the 21st century."/>
          <p:cNvSpPr txBox="1"/>
          <p:nvPr/>
        </p:nvSpPr>
        <p:spPr>
          <a:xfrm>
            <a:off x="55836" y="2990025"/>
            <a:ext cx="12893128" cy="10049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Using these new technologies and offering modern didactics is both a necessity and a duty of a teacher in the 21st century.</a:t>
            </a:r>
          </a:p>
        </p:txBody>
      </p:sp>
      <p:sp>
        <p:nvSpPr>
          <p:cNvPr id="221" name="Necessity because learning has evolved from pure repetition to the application of knowledge and the independent creation of skills, and because these very skills are needed by the students in later life."/>
          <p:cNvSpPr txBox="1"/>
          <p:nvPr/>
        </p:nvSpPr>
        <p:spPr>
          <a:xfrm>
            <a:off x="40957" y="5211604"/>
            <a:ext cx="12922886" cy="123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2500">
                <a:latin typeface="Helvetica Neue Thin"/>
                <a:ea typeface="Helvetica Neue Thin"/>
                <a:cs typeface="Helvetica Neue Thin"/>
                <a:sym typeface="Helvetica Neue Thin"/>
              </a:defRPr>
            </a:lvl1pPr>
          </a:lstStyle>
          <a:p>
            <a:pPr/>
            <a:r>
              <a:t>Necessity because learning has evolved from pure repetition to the application of knowledge and the independent creation of skills, and because these very skills are needed by the students in later life.</a:t>
            </a:r>
          </a:p>
        </p:txBody>
      </p:sp>
      <p:sp>
        <p:nvSpPr>
          <p:cNvPr id="222" name="Obligatory because the use of modern technologies and modern forms of learning are reflected in curricula in Austria and because the decree on digital basic education will come into force with the academic year 2018/19."/>
          <p:cNvSpPr txBox="1"/>
          <p:nvPr/>
        </p:nvSpPr>
        <p:spPr>
          <a:xfrm>
            <a:off x="-7144" y="6588076"/>
            <a:ext cx="13019088" cy="1235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2500">
                <a:latin typeface="Helvetica Neue Thin"/>
                <a:ea typeface="Helvetica Neue Thin"/>
                <a:cs typeface="Helvetica Neue Thin"/>
                <a:sym typeface="Helvetica Neue Thin"/>
              </a:defRPr>
            </a:lvl1pPr>
          </a:lstStyle>
          <a:p>
            <a:pPr/>
            <a:r>
              <a:t>Obligatory because the use of modern technologies and modern forms of learning are reflected in curricula in Austria and because the decree on digital basic education will come into force with the academic year 2018/19.</a:t>
            </a:r>
          </a:p>
        </p:txBody>
      </p:sp>
      <p:sp>
        <p:nvSpPr>
          <p:cNvPr id="223" name="Necessity"/>
          <p:cNvSpPr txBox="1"/>
          <p:nvPr/>
        </p:nvSpPr>
        <p:spPr>
          <a:xfrm>
            <a:off x="13185457" y="9793541"/>
            <a:ext cx="630937" cy="2503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1000">
                <a:latin typeface="Helvetica Neue Thin"/>
                <a:ea typeface="Helvetica Neue Thin"/>
                <a:cs typeface="Helvetica Neue Thin"/>
                <a:sym typeface="Helvetica Neue Thin"/>
              </a:defRPr>
            </a:lvl1pPr>
          </a:lstStyle>
          <a:p>
            <a:pPr/>
            <a:r>
              <a:t>Necessity</a:t>
            </a:r>
          </a:p>
        </p:txBody>
      </p:sp>
      <p:sp>
        <p:nvSpPr>
          <p:cNvPr id="224" name="Obligatory"/>
          <p:cNvSpPr txBox="1"/>
          <p:nvPr/>
        </p:nvSpPr>
        <p:spPr>
          <a:xfrm>
            <a:off x="-705644" y="9793541"/>
            <a:ext cx="646685" cy="2503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1000">
                <a:latin typeface="Helvetica Neue Thin"/>
                <a:ea typeface="Helvetica Neue Thin"/>
                <a:cs typeface="Helvetica Neue Thin"/>
                <a:sym typeface="Helvetica Neue Thin"/>
              </a:defRPr>
            </a:lvl1pPr>
          </a:lstStyle>
          <a:p>
            <a:pPr/>
            <a:r>
              <a:t>Obligatory</a:t>
            </a:r>
          </a:p>
        </p:txBody>
      </p:sp>
      <p:sp>
        <p:nvSpPr>
          <p:cNvPr id="225" name="But…"/>
          <p:cNvSpPr txBox="1"/>
          <p:nvPr/>
        </p:nvSpPr>
        <p:spPr>
          <a:xfrm>
            <a:off x="-1521987" y="-547982"/>
            <a:ext cx="14720115"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solidFill>
                  <a:schemeClr val="accent4">
                    <a:hueOff val="-1081314"/>
                    <a:satOff val="4338"/>
                    <a:lumOff val="-8931"/>
                  </a:schemeClr>
                </a:solidFill>
                <a:latin typeface="Mistral"/>
                <a:ea typeface="Mistral"/>
                <a:cs typeface="Mistral"/>
                <a:sym typeface="Mistral"/>
              </a:defRPr>
            </a:lvl1pPr>
          </a:lstStyle>
          <a:p>
            <a:pPr/>
            <a:r>
              <a:t>But…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228"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229"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230"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231"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32" name="Learning and teaching is a complex and difficult task."/>
          <p:cNvSpPr txBox="1"/>
          <p:nvPr/>
        </p:nvSpPr>
        <p:spPr>
          <a:xfrm>
            <a:off x="-741046" y="1309981"/>
            <a:ext cx="9763236" cy="1632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Learning and teaching is a complex and difficult task.</a:t>
            </a:r>
          </a:p>
        </p:txBody>
      </p:sp>
      <p:sp>
        <p:nvSpPr>
          <p:cNvPr id="233" name="But…"/>
          <p:cNvSpPr txBox="1"/>
          <p:nvPr/>
        </p:nvSpPr>
        <p:spPr>
          <a:xfrm>
            <a:off x="3354813" y="703871"/>
            <a:ext cx="14720115"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8000">
                <a:solidFill>
                  <a:schemeClr val="accent4">
                    <a:hueOff val="-1081314"/>
                    <a:satOff val="4338"/>
                    <a:lumOff val="-8931"/>
                  </a:schemeClr>
                </a:solidFill>
                <a:latin typeface="Mistral"/>
                <a:ea typeface="Mistral"/>
                <a:cs typeface="Mistral"/>
                <a:sym typeface="Mistral"/>
              </a:defRPr>
            </a:lvl1pPr>
          </a:lstStyle>
          <a:p>
            <a:pPr/>
            <a:r>
              <a:t>But…</a:t>
            </a:r>
          </a:p>
        </p:txBody>
      </p:sp>
      <p:sp>
        <p:nvSpPr>
          <p:cNvPr id="234" name="Using these new technologies and offering modern didactics is both a necessity and a duty of a teacher in the 21st century."/>
          <p:cNvSpPr txBox="1"/>
          <p:nvPr/>
        </p:nvSpPr>
        <p:spPr>
          <a:xfrm>
            <a:off x="55836" y="2990025"/>
            <a:ext cx="12893128" cy="10049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Using these new technologies and offering modern didactics is both a necessity and a duty of a teacher in the 21st century.</a:t>
            </a:r>
          </a:p>
        </p:txBody>
      </p:sp>
      <p:sp>
        <p:nvSpPr>
          <p:cNvPr id="235" name="Necessity because learning has evolved from pure repetition to the application of knowledge and the independent creation of skills, and because these very skills are needed by the students in later life."/>
          <p:cNvSpPr txBox="1"/>
          <p:nvPr/>
        </p:nvSpPr>
        <p:spPr>
          <a:xfrm>
            <a:off x="40957" y="5211604"/>
            <a:ext cx="12922886" cy="123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2500">
                <a:latin typeface="Helvetica Neue Thin"/>
                <a:ea typeface="Helvetica Neue Thin"/>
                <a:cs typeface="Helvetica Neue Thin"/>
                <a:sym typeface="Helvetica Neue Thin"/>
              </a:defRPr>
            </a:lvl1pPr>
          </a:lstStyle>
          <a:p>
            <a:pPr/>
            <a:r>
              <a:t>Necessity because learning has evolved from pure repetition to the application of knowledge and the independent creation of skills, and because these very skills are needed by the students in later life.</a:t>
            </a:r>
          </a:p>
        </p:txBody>
      </p:sp>
      <p:sp>
        <p:nvSpPr>
          <p:cNvPr id="236" name="Obligatory because the use of modern technologies and modern forms of learning are reflected in curricula in Austria and because the decree on digital basic education will come into force with the academic year 2018/19."/>
          <p:cNvSpPr txBox="1"/>
          <p:nvPr/>
        </p:nvSpPr>
        <p:spPr>
          <a:xfrm>
            <a:off x="-7144" y="6588076"/>
            <a:ext cx="13019088" cy="1235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2500">
                <a:latin typeface="Helvetica Neue Thin"/>
                <a:ea typeface="Helvetica Neue Thin"/>
                <a:cs typeface="Helvetica Neue Thin"/>
                <a:sym typeface="Helvetica Neue Thin"/>
              </a:defRPr>
            </a:lvl1pPr>
          </a:lstStyle>
          <a:p>
            <a:pPr/>
            <a:r>
              <a:t>Obligatory because the use of modern technologies and modern forms of learning are reflected in curricula in Austria and because the decree on digital basic education will come into force with the academic year 2018/19.</a:t>
            </a:r>
          </a:p>
        </p:txBody>
      </p:sp>
      <p:sp>
        <p:nvSpPr>
          <p:cNvPr id="237" name="Necessity"/>
          <p:cNvSpPr txBox="1"/>
          <p:nvPr/>
        </p:nvSpPr>
        <p:spPr>
          <a:xfrm>
            <a:off x="13185457" y="9793541"/>
            <a:ext cx="630937" cy="2503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1000">
                <a:latin typeface="Helvetica Neue Thin"/>
                <a:ea typeface="Helvetica Neue Thin"/>
                <a:cs typeface="Helvetica Neue Thin"/>
                <a:sym typeface="Helvetica Neue Thin"/>
              </a:defRPr>
            </a:lvl1pPr>
          </a:lstStyle>
          <a:p>
            <a:pPr/>
            <a:r>
              <a:t>Necessity</a:t>
            </a:r>
          </a:p>
        </p:txBody>
      </p:sp>
      <p:sp>
        <p:nvSpPr>
          <p:cNvPr id="238" name="Obligatory"/>
          <p:cNvSpPr txBox="1"/>
          <p:nvPr/>
        </p:nvSpPr>
        <p:spPr>
          <a:xfrm>
            <a:off x="-705644" y="9793541"/>
            <a:ext cx="646685" cy="2503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1000">
                <a:latin typeface="Helvetica Neue Thin"/>
                <a:ea typeface="Helvetica Neue Thin"/>
                <a:cs typeface="Helvetica Neue Thin"/>
                <a:sym typeface="Helvetica Neue Thin"/>
              </a:defRPr>
            </a:lvl1pPr>
          </a:lstStyle>
          <a:p>
            <a:pPr/>
            <a:r>
              <a:t>Obligatory</a:t>
            </a:r>
          </a:p>
        </p:txBody>
      </p:sp>
      <p:sp>
        <p:nvSpPr>
          <p:cNvPr id="239" name="But…"/>
          <p:cNvSpPr txBox="1"/>
          <p:nvPr/>
        </p:nvSpPr>
        <p:spPr>
          <a:xfrm rot="600000">
            <a:off x="-353587" y="3814604"/>
            <a:ext cx="14720115"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0">
                <a:solidFill>
                  <a:schemeClr val="accent3">
                    <a:hueOff val="914337"/>
                    <a:satOff val="31515"/>
                    <a:lumOff val="-30790"/>
                  </a:schemeClr>
                </a:solidFill>
                <a:latin typeface="Mistral"/>
                <a:ea typeface="Mistral"/>
                <a:cs typeface="Mistral"/>
                <a:sym typeface="Mistral"/>
              </a:defRPr>
            </a:lvl1pPr>
          </a:lstStyle>
          <a:p>
            <a:pPr/>
            <a:r>
              <a:t>But…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242"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243"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244"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245"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46" name="Learning and teaching is a complex and difficult task."/>
          <p:cNvSpPr txBox="1"/>
          <p:nvPr/>
        </p:nvSpPr>
        <p:spPr>
          <a:xfrm>
            <a:off x="-741046" y="1309981"/>
            <a:ext cx="9763236" cy="1632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Learning and teaching is a complex and difficult task.</a:t>
            </a:r>
          </a:p>
        </p:txBody>
      </p:sp>
      <p:sp>
        <p:nvSpPr>
          <p:cNvPr id="247" name="But…"/>
          <p:cNvSpPr txBox="1"/>
          <p:nvPr/>
        </p:nvSpPr>
        <p:spPr>
          <a:xfrm>
            <a:off x="3354813" y="703871"/>
            <a:ext cx="14720115"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8000">
                <a:solidFill>
                  <a:schemeClr val="accent4">
                    <a:hueOff val="-1081314"/>
                    <a:satOff val="4338"/>
                    <a:lumOff val="-8931"/>
                  </a:schemeClr>
                </a:solidFill>
                <a:latin typeface="Mistral"/>
                <a:ea typeface="Mistral"/>
                <a:cs typeface="Mistral"/>
                <a:sym typeface="Mistral"/>
              </a:defRPr>
            </a:lvl1pPr>
          </a:lstStyle>
          <a:p>
            <a:pPr/>
            <a:r>
              <a:t>But…</a:t>
            </a:r>
          </a:p>
        </p:txBody>
      </p:sp>
      <p:sp>
        <p:nvSpPr>
          <p:cNvPr id="248" name="Using these new technologies and offering modern didactics is both a necessity and a duty of a teacher in the 21st century."/>
          <p:cNvSpPr txBox="1"/>
          <p:nvPr/>
        </p:nvSpPr>
        <p:spPr>
          <a:xfrm>
            <a:off x="55836" y="2990025"/>
            <a:ext cx="12893128" cy="10049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Using these new technologies and offering modern didactics is both a necessity and a duty of a teacher in the 21st century.</a:t>
            </a:r>
          </a:p>
        </p:txBody>
      </p:sp>
      <p:sp>
        <p:nvSpPr>
          <p:cNvPr id="249" name="Necessity"/>
          <p:cNvSpPr txBox="1"/>
          <p:nvPr/>
        </p:nvSpPr>
        <p:spPr>
          <a:xfrm>
            <a:off x="4064682" y="4042438"/>
            <a:ext cx="218084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Thin"/>
                <a:ea typeface="Helvetica Neue Thin"/>
                <a:cs typeface="Helvetica Neue Thin"/>
                <a:sym typeface="Helvetica Neue Thin"/>
              </a:defRPr>
            </a:lvl1pPr>
          </a:lstStyle>
          <a:p>
            <a:pPr/>
            <a:r>
              <a:t>Necessity</a:t>
            </a:r>
          </a:p>
        </p:txBody>
      </p:sp>
      <p:sp>
        <p:nvSpPr>
          <p:cNvPr id="250" name="Obligatory"/>
          <p:cNvSpPr txBox="1"/>
          <p:nvPr/>
        </p:nvSpPr>
        <p:spPr>
          <a:xfrm>
            <a:off x="6696281" y="4042438"/>
            <a:ext cx="224383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Thin"/>
                <a:ea typeface="Helvetica Neue Thin"/>
                <a:cs typeface="Helvetica Neue Thin"/>
                <a:sym typeface="Helvetica Neue Thin"/>
              </a:defRPr>
            </a:lvl1pPr>
          </a:lstStyle>
          <a:p>
            <a:pPr/>
            <a:r>
              <a:t>Obligatory</a:t>
            </a:r>
          </a:p>
        </p:txBody>
      </p:sp>
      <p:sp>
        <p:nvSpPr>
          <p:cNvPr id="251" name="But…"/>
          <p:cNvSpPr txBox="1"/>
          <p:nvPr/>
        </p:nvSpPr>
        <p:spPr>
          <a:xfrm>
            <a:off x="2376913" y="3889020"/>
            <a:ext cx="14720115"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6000">
                <a:solidFill>
                  <a:schemeClr val="accent3">
                    <a:hueOff val="914337"/>
                    <a:satOff val="31515"/>
                    <a:lumOff val="-30790"/>
                  </a:schemeClr>
                </a:solidFill>
                <a:latin typeface="Mistral"/>
                <a:ea typeface="Mistral"/>
                <a:cs typeface="Mistral"/>
                <a:sym typeface="Mistral"/>
              </a:defRPr>
            </a:lvl1pPr>
          </a:lstStyle>
          <a:p>
            <a:pPr/>
            <a:r>
              <a:t>But…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254"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255"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256"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257"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58" name="Learning and teaching is a complex and difficult task."/>
          <p:cNvSpPr txBox="1"/>
          <p:nvPr/>
        </p:nvSpPr>
        <p:spPr>
          <a:xfrm>
            <a:off x="-741046" y="1309981"/>
            <a:ext cx="9763236" cy="1632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Learning and teaching is a complex and difficult task.</a:t>
            </a:r>
          </a:p>
        </p:txBody>
      </p:sp>
      <p:sp>
        <p:nvSpPr>
          <p:cNvPr id="259" name="But…"/>
          <p:cNvSpPr txBox="1"/>
          <p:nvPr/>
        </p:nvSpPr>
        <p:spPr>
          <a:xfrm>
            <a:off x="3354813" y="703871"/>
            <a:ext cx="14720115"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8000">
                <a:solidFill>
                  <a:schemeClr val="accent4">
                    <a:hueOff val="-1081314"/>
                    <a:satOff val="4338"/>
                    <a:lumOff val="-8931"/>
                  </a:schemeClr>
                </a:solidFill>
                <a:latin typeface="Mistral"/>
                <a:ea typeface="Mistral"/>
                <a:cs typeface="Mistral"/>
                <a:sym typeface="Mistral"/>
              </a:defRPr>
            </a:lvl1pPr>
          </a:lstStyle>
          <a:p>
            <a:pPr/>
            <a:r>
              <a:t>But…</a:t>
            </a:r>
          </a:p>
        </p:txBody>
      </p:sp>
      <p:sp>
        <p:nvSpPr>
          <p:cNvPr id="260" name="Using these new technologies and offering modern didactics is both a necessity and a duty of a teacher in the 21st century."/>
          <p:cNvSpPr txBox="1"/>
          <p:nvPr/>
        </p:nvSpPr>
        <p:spPr>
          <a:xfrm>
            <a:off x="55836" y="2990025"/>
            <a:ext cx="12893128" cy="10049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Using these new technologies and offering modern didactics is both a necessity and a duty of a teacher in the 21st century.</a:t>
            </a:r>
          </a:p>
        </p:txBody>
      </p:sp>
      <p:sp>
        <p:nvSpPr>
          <p:cNvPr id="261" name="Necessity"/>
          <p:cNvSpPr txBox="1"/>
          <p:nvPr/>
        </p:nvSpPr>
        <p:spPr>
          <a:xfrm>
            <a:off x="4064682" y="4042438"/>
            <a:ext cx="218084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Thin"/>
                <a:ea typeface="Helvetica Neue Thin"/>
                <a:cs typeface="Helvetica Neue Thin"/>
                <a:sym typeface="Helvetica Neue Thin"/>
              </a:defRPr>
            </a:lvl1pPr>
          </a:lstStyle>
          <a:p>
            <a:pPr/>
            <a:r>
              <a:t>Necessity</a:t>
            </a:r>
          </a:p>
        </p:txBody>
      </p:sp>
      <p:sp>
        <p:nvSpPr>
          <p:cNvPr id="262" name="Obligatory"/>
          <p:cNvSpPr txBox="1"/>
          <p:nvPr/>
        </p:nvSpPr>
        <p:spPr>
          <a:xfrm>
            <a:off x="6696281" y="4042438"/>
            <a:ext cx="224383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Thin"/>
                <a:ea typeface="Helvetica Neue Thin"/>
                <a:cs typeface="Helvetica Neue Thin"/>
                <a:sym typeface="Helvetica Neue Thin"/>
              </a:defRPr>
            </a:lvl1pPr>
          </a:lstStyle>
          <a:p>
            <a:pPr/>
            <a:r>
              <a:t>Obligatory</a:t>
            </a:r>
          </a:p>
        </p:txBody>
      </p:sp>
      <p:sp>
        <p:nvSpPr>
          <p:cNvPr id="263" name="But…"/>
          <p:cNvSpPr txBox="1"/>
          <p:nvPr/>
        </p:nvSpPr>
        <p:spPr>
          <a:xfrm>
            <a:off x="2376913" y="3889020"/>
            <a:ext cx="14720115"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6000">
                <a:solidFill>
                  <a:schemeClr val="accent3">
                    <a:hueOff val="914337"/>
                    <a:satOff val="31515"/>
                    <a:lumOff val="-30790"/>
                  </a:schemeClr>
                </a:solidFill>
                <a:latin typeface="Mistral"/>
                <a:ea typeface="Mistral"/>
                <a:cs typeface="Mistral"/>
                <a:sym typeface="Mistral"/>
              </a:defRPr>
            </a:lvl1pPr>
          </a:lstStyle>
          <a:p>
            <a:pPr/>
            <a:r>
              <a:t>But…</a:t>
            </a:r>
          </a:p>
        </p:txBody>
      </p:sp>
      <p:sp>
        <p:nvSpPr>
          <p:cNvPr id="264" name="The new technologies and didactics will not make it into the Austrian classrooms all by themselves."/>
          <p:cNvSpPr txBox="1"/>
          <p:nvPr/>
        </p:nvSpPr>
        <p:spPr>
          <a:xfrm>
            <a:off x="583975" y="5851480"/>
            <a:ext cx="11836850" cy="19537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The new technologies and didactics will not make it into the Austrian classrooms all by themselves.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267"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268"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269"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270"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71" name="Learning and teaching is a complex and difficult task."/>
          <p:cNvSpPr txBox="1"/>
          <p:nvPr/>
        </p:nvSpPr>
        <p:spPr>
          <a:xfrm>
            <a:off x="-741046" y="1309981"/>
            <a:ext cx="9763236" cy="1632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Learning and teaching is a complex and difficult task.</a:t>
            </a:r>
          </a:p>
        </p:txBody>
      </p:sp>
      <p:sp>
        <p:nvSpPr>
          <p:cNvPr id="272" name="But…"/>
          <p:cNvSpPr txBox="1"/>
          <p:nvPr/>
        </p:nvSpPr>
        <p:spPr>
          <a:xfrm>
            <a:off x="3354813" y="703871"/>
            <a:ext cx="14720115"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8000">
                <a:solidFill>
                  <a:schemeClr val="accent4">
                    <a:hueOff val="-1081314"/>
                    <a:satOff val="4338"/>
                    <a:lumOff val="-8931"/>
                  </a:schemeClr>
                </a:solidFill>
                <a:latin typeface="Mistral"/>
                <a:ea typeface="Mistral"/>
                <a:cs typeface="Mistral"/>
                <a:sym typeface="Mistral"/>
              </a:defRPr>
            </a:lvl1pPr>
          </a:lstStyle>
          <a:p>
            <a:pPr/>
            <a:r>
              <a:t>But…</a:t>
            </a:r>
          </a:p>
        </p:txBody>
      </p:sp>
      <p:sp>
        <p:nvSpPr>
          <p:cNvPr id="273" name="Using these new technologies and offering modern didactics is both a necessity and a duty of a teacher in the 21st century."/>
          <p:cNvSpPr txBox="1"/>
          <p:nvPr/>
        </p:nvSpPr>
        <p:spPr>
          <a:xfrm>
            <a:off x="55836" y="2990025"/>
            <a:ext cx="12893128" cy="10049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Using these new technologies and offering modern didactics is both a necessity and a duty of a teacher in the 21st century.</a:t>
            </a:r>
          </a:p>
        </p:txBody>
      </p:sp>
      <p:sp>
        <p:nvSpPr>
          <p:cNvPr id="274" name="Necessity"/>
          <p:cNvSpPr txBox="1"/>
          <p:nvPr/>
        </p:nvSpPr>
        <p:spPr>
          <a:xfrm>
            <a:off x="4064682" y="4042438"/>
            <a:ext cx="218084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Thin"/>
                <a:ea typeface="Helvetica Neue Thin"/>
                <a:cs typeface="Helvetica Neue Thin"/>
                <a:sym typeface="Helvetica Neue Thin"/>
              </a:defRPr>
            </a:lvl1pPr>
          </a:lstStyle>
          <a:p>
            <a:pPr/>
            <a:r>
              <a:t>Necessity</a:t>
            </a:r>
          </a:p>
        </p:txBody>
      </p:sp>
      <p:sp>
        <p:nvSpPr>
          <p:cNvPr id="275" name="Obligatory"/>
          <p:cNvSpPr txBox="1"/>
          <p:nvPr/>
        </p:nvSpPr>
        <p:spPr>
          <a:xfrm>
            <a:off x="6696281" y="4042438"/>
            <a:ext cx="224383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Thin"/>
                <a:ea typeface="Helvetica Neue Thin"/>
                <a:cs typeface="Helvetica Neue Thin"/>
                <a:sym typeface="Helvetica Neue Thin"/>
              </a:defRPr>
            </a:lvl1pPr>
          </a:lstStyle>
          <a:p>
            <a:pPr/>
            <a:r>
              <a:t>Obligatory</a:t>
            </a:r>
          </a:p>
        </p:txBody>
      </p:sp>
      <p:sp>
        <p:nvSpPr>
          <p:cNvPr id="276" name="But…"/>
          <p:cNvSpPr txBox="1"/>
          <p:nvPr/>
        </p:nvSpPr>
        <p:spPr>
          <a:xfrm>
            <a:off x="2376913" y="3889020"/>
            <a:ext cx="14720115"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6000">
                <a:solidFill>
                  <a:schemeClr val="accent3">
                    <a:hueOff val="914337"/>
                    <a:satOff val="31515"/>
                    <a:lumOff val="-30790"/>
                  </a:schemeClr>
                </a:solidFill>
                <a:latin typeface="Mistral"/>
                <a:ea typeface="Mistral"/>
                <a:cs typeface="Mistral"/>
                <a:sym typeface="Mistral"/>
              </a:defRPr>
            </a:lvl1pPr>
          </a:lstStyle>
          <a:p>
            <a:pPr/>
            <a:r>
              <a:t>But…</a:t>
            </a:r>
          </a:p>
        </p:txBody>
      </p:sp>
      <p:sp>
        <p:nvSpPr>
          <p:cNvPr id="277" name="The new technologies and didactics will not make it into the Austrian classrooms all by themselves."/>
          <p:cNvSpPr txBox="1"/>
          <p:nvPr/>
        </p:nvSpPr>
        <p:spPr>
          <a:xfrm>
            <a:off x="583975" y="5491733"/>
            <a:ext cx="11836850" cy="10053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vl1pPr>
          </a:lstStyle>
          <a:p>
            <a:pPr/>
            <a:r>
              <a:t>The new technologies and didactics will not make it into the Austrian classrooms all by themselves.</a:t>
            </a:r>
          </a:p>
        </p:txBody>
      </p:sp>
      <p:sp>
        <p:nvSpPr>
          <p:cNvPr id="278" name="Among other things, this requires well-trained teachers who are convinced of the sense and use of digital technologies and modern forms of learning in mathematics teaching."/>
          <p:cNvSpPr txBox="1"/>
          <p:nvPr/>
        </p:nvSpPr>
        <p:spPr>
          <a:xfrm>
            <a:off x="350796" y="6719317"/>
            <a:ext cx="12303208" cy="25760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Among other things, this requires well-trained teachers who are convinced of the sense and use of digital technologies and modern forms of learning in mathematics teaching.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281"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282"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283"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284"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85" name="Learning and teaching is a complex and difficult task."/>
          <p:cNvSpPr txBox="1"/>
          <p:nvPr/>
        </p:nvSpPr>
        <p:spPr>
          <a:xfrm>
            <a:off x="-741046" y="1309981"/>
            <a:ext cx="9763236" cy="1632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Learning and teaching is a complex and difficult task.</a:t>
            </a:r>
          </a:p>
        </p:txBody>
      </p:sp>
      <p:sp>
        <p:nvSpPr>
          <p:cNvPr id="286" name="But…"/>
          <p:cNvSpPr txBox="1"/>
          <p:nvPr/>
        </p:nvSpPr>
        <p:spPr>
          <a:xfrm>
            <a:off x="3354813" y="703871"/>
            <a:ext cx="14720115"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8000">
                <a:solidFill>
                  <a:schemeClr val="accent4">
                    <a:hueOff val="-1081314"/>
                    <a:satOff val="4338"/>
                    <a:lumOff val="-8931"/>
                  </a:schemeClr>
                </a:solidFill>
                <a:latin typeface="Mistral"/>
                <a:ea typeface="Mistral"/>
                <a:cs typeface="Mistral"/>
                <a:sym typeface="Mistral"/>
              </a:defRPr>
            </a:lvl1pPr>
          </a:lstStyle>
          <a:p>
            <a:pPr/>
            <a:r>
              <a:t>But…</a:t>
            </a:r>
          </a:p>
        </p:txBody>
      </p:sp>
      <p:sp>
        <p:nvSpPr>
          <p:cNvPr id="287" name="Using these new technologies and offering modern didactics is both a necessity and a duty of a teacher in the 21st century."/>
          <p:cNvSpPr txBox="1"/>
          <p:nvPr/>
        </p:nvSpPr>
        <p:spPr>
          <a:xfrm>
            <a:off x="55836" y="2990025"/>
            <a:ext cx="12893128" cy="10049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Using these new technologies and offering modern didactics is both a necessity and a duty of a teacher in the 21st century.</a:t>
            </a:r>
          </a:p>
        </p:txBody>
      </p:sp>
      <p:sp>
        <p:nvSpPr>
          <p:cNvPr id="288" name="Necessity"/>
          <p:cNvSpPr txBox="1"/>
          <p:nvPr/>
        </p:nvSpPr>
        <p:spPr>
          <a:xfrm>
            <a:off x="4064682" y="4042438"/>
            <a:ext cx="218084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Thin"/>
                <a:ea typeface="Helvetica Neue Thin"/>
                <a:cs typeface="Helvetica Neue Thin"/>
                <a:sym typeface="Helvetica Neue Thin"/>
              </a:defRPr>
            </a:lvl1pPr>
          </a:lstStyle>
          <a:p>
            <a:pPr/>
            <a:r>
              <a:t>Necessity</a:t>
            </a:r>
          </a:p>
        </p:txBody>
      </p:sp>
      <p:sp>
        <p:nvSpPr>
          <p:cNvPr id="289" name="Obligatory"/>
          <p:cNvSpPr txBox="1"/>
          <p:nvPr/>
        </p:nvSpPr>
        <p:spPr>
          <a:xfrm>
            <a:off x="6696281" y="4042438"/>
            <a:ext cx="224383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Thin"/>
                <a:ea typeface="Helvetica Neue Thin"/>
                <a:cs typeface="Helvetica Neue Thin"/>
                <a:sym typeface="Helvetica Neue Thin"/>
              </a:defRPr>
            </a:lvl1pPr>
          </a:lstStyle>
          <a:p>
            <a:pPr/>
            <a:r>
              <a:t>Obligatory</a:t>
            </a:r>
          </a:p>
        </p:txBody>
      </p:sp>
      <p:sp>
        <p:nvSpPr>
          <p:cNvPr id="290" name="But…"/>
          <p:cNvSpPr txBox="1"/>
          <p:nvPr/>
        </p:nvSpPr>
        <p:spPr>
          <a:xfrm>
            <a:off x="2376913" y="3889020"/>
            <a:ext cx="14720115"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6000">
                <a:solidFill>
                  <a:schemeClr val="accent3">
                    <a:hueOff val="914337"/>
                    <a:satOff val="31515"/>
                    <a:lumOff val="-30790"/>
                  </a:schemeClr>
                </a:solidFill>
                <a:latin typeface="Mistral"/>
                <a:ea typeface="Mistral"/>
                <a:cs typeface="Mistral"/>
                <a:sym typeface="Mistral"/>
              </a:defRPr>
            </a:lvl1pPr>
          </a:lstStyle>
          <a:p>
            <a:pPr/>
            <a:r>
              <a:t>But…</a:t>
            </a:r>
          </a:p>
        </p:txBody>
      </p:sp>
      <p:sp>
        <p:nvSpPr>
          <p:cNvPr id="291" name="The new technologies and didactics will not make it into the Austrian classrooms all by themselves."/>
          <p:cNvSpPr txBox="1"/>
          <p:nvPr/>
        </p:nvSpPr>
        <p:spPr>
          <a:xfrm>
            <a:off x="583975" y="5072633"/>
            <a:ext cx="11836850" cy="10053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vl1pPr>
          </a:lstStyle>
          <a:p>
            <a:pPr/>
            <a:r>
              <a:t>The new technologies and didactics will not make it into the Austrian classrooms all by themselves.</a:t>
            </a:r>
          </a:p>
        </p:txBody>
      </p:sp>
      <p:sp>
        <p:nvSpPr>
          <p:cNvPr id="292" name="Among other things, this requires well-trained teachers who are convinced of the sense and use of digital technologies and modern forms of learning in mathematics teaching."/>
          <p:cNvSpPr txBox="1"/>
          <p:nvPr/>
        </p:nvSpPr>
        <p:spPr>
          <a:xfrm>
            <a:off x="350796" y="6298183"/>
            <a:ext cx="12303208" cy="14625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vl1pPr>
          </a:lstStyle>
          <a:p>
            <a:pPr/>
            <a:r>
              <a:t>Among other things, this requires well-trained teachers who are convinced of the sense and use of digital technologies and modern forms of learning in mathematics teaching.</a:t>
            </a:r>
          </a:p>
        </p:txBody>
      </p:sp>
      <p:sp>
        <p:nvSpPr>
          <p:cNvPr id="293" name="One possibility for this is the teacher training, which is the center of my PhD research."/>
          <p:cNvSpPr txBox="1"/>
          <p:nvPr/>
        </p:nvSpPr>
        <p:spPr>
          <a:xfrm>
            <a:off x="92202" y="7980933"/>
            <a:ext cx="12820397"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One possibility for this is the teacher training, which is the center of my PhD research.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 name="jku_logo_g.jpeg" descr="jku_logo_g.jpeg"/>
          <p:cNvPicPr>
            <a:picLocks noChangeAspect="1"/>
          </p:cNvPicPr>
          <p:nvPr/>
        </p:nvPicPr>
        <p:blipFill>
          <a:blip r:embed="rId2">
            <a:extLst/>
          </a:blip>
          <a:srcRect l="23290" t="68952" r="0" b="0"/>
          <a:stretch>
            <a:fillRect/>
          </a:stretch>
        </p:blipFill>
        <p:spPr>
          <a:xfrm>
            <a:off x="13226950" y="6621859"/>
            <a:ext cx="9975950" cy="1945420"/>
          </a:xfrm>
          <a:prstGeom prst="rect">
            <a:avLst/>
          </a:prstGeom>
          <a:ln w="12700">
            <a:miter lim="400000"/>
          </a:ln>
        </p:spPr>
      </p:pic>
      <p:pic>
        <p:nvPicPr>
          <p:cNvPr id="121" name="jku_logo_g.jpeg" descr="jku_logo_g.jpeg"/>
          <p:cNvPicPr>
            <a:picLocks noChangeAspect="1"/>
          </p:cNvPicPr>
          <p:nvPr/>
        </p:nvPicPr>
        <p:blipFill>
          <a:blip r:embed="rId2">
            <a:extLst/>
          </a:blip>
          <a:srcRect l="0" t="0" r="14221" b="41857"/>
          <a:stretch>
            <a:fillRect/>
          </a:stretch>
        </p:blipFill>
        <p:spPr>
          <a:xfrm>
            <a:off x="104179" y="2909636"/>
            <a:ext cx="12796507" cy="4179141"/>
          </a:xfrm>
          <a:prstGeom prst="rect">
            <a:avLst/>
          </a:prstGeom>
          <a:ln w="12700">
            <a:miter lim="400000"/>
          </a:ln>
        </p:spPr>
      </p:pic>
      <p:sp>
        <p:nvSpPr>
          <p:cNvPr id="122" name="SCHOOL OF EDUCATION"/>
          <p:cNvSpPr txBox="1"/>
          <p:nvPr/>
        </p:nvSpPr>
        <p:spPr>
          <a:xfrm>
            <a:off x="13184618" y="8344154"/>
            <a:ext cx="10212914"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63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296"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297"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298"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299"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00" name="Learning and teaching is a complex and difficult task."/>
          <p:cNvSpPr txBox="1"/>
          <p:nvPr/>
        </p:nvSpPr>
        <p:spPr>
          <a:xfrm>
            <a:off x="-741046" y="1309981"/>
            <a:ext cx="9763236" cy="1632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Learning and teaching is a complex and difficult task.</a:t>
            </a:r>
          </a:p>
        </p:txBody>
      </p:sp>
      <p:sp>
        <p:nvSpPr>
          <p:cNvPr id="301" name="But…"/>
          <p:cNvSpPr txBox="1"/>
          <p:nvPr/>
        </p:nvSpPr>
        <p:spPr>
          <a:xfrm>
            <a:off x="3354813" y="703871"/>
            <a:ext cx="14720115"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8000">
                <a:solidFill>
                  <a:schemeClr val="accent4">
                    <a:hueOff val="-1081314"/>
                    <a:satOff val="4338"/>
                    <a:lumOff val="-8931"/>
                  </a:schemeClr>
                </a:solidFill>
                <a:latin typeface="Mistral"/>
                <a:ea typeface="Mistral"/>
                <a:cs typeface="Mistral"/>
                <a:sym typeface="Mistral"/>
              </a:defRPr>
            </a:lvl1pPr>
          </a:lstStyle>
          <a:p>
            <a:pPr/>
            <a:r>
              <a:t>But…</a:t>
            </a:r>
          </a:p>
        </p:txBody>
      </p:sp>
      <p:sp>
        <p:nvSpPr>
          <p:cNvPr id="302" name="Using these new technologies and offering modern didactics is both a necessity and a duty of a teacher in the 21st century."/>
          <p:cNvSpPr txBox="1"/>
          <p:nvPr/>
        </p:nvSpPr>
        <p:spPr>
          <a:xfrm>
            <a:off x="55836" y="2990025"/>
            <a:ext cx="12893128" cy="10049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Using these new technologies and offering modern didactics is both a necessity and a duty of a teacher in the 21st century.</a:t>
            </a:r>
          </a:p>
        </p:txBody>
      </p:sp>
      <p:sp>
        <p:nvSpPr>
          <p:cNvPr id="303" name="Necessity"/>
          <p:cNvSpPr txBox="1"/>
          <p:nvPr/>
        </p:nvSpPr>
        <p:spPr>
          <a:xfrm>
            <a:off x="4064682" y="4042438"/>
            <a:ext cx="218084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Thin"/>
                <a:ea typeface="Helvetica Neue Thin"/>
                <a:cs typeface="Helvetica Neue Thin"/>
                <a:sym typeface="Helvetica Neue Thin"/>
              </a:defRPr>
            </a:lvl1pPr>
          </a:lstStyle>
          <a:p>
            <a:pPr/>
            <a:r>
              <a:t>Necessity</a:t>
            </a:r>
          </a:p>
        </p:txBody>
      </p:sp>
      <p:sp>
        <p:nvSpPr>
          <p:cNvPr id="304" name="Obligatory"/>
          <p:cNvSpPr txBox="1"/>
          <p:nvPr/>
        </p:nvSpPr>
        <p:spPr>
          <a:xfrm>
            <a:off x="6696281" y="4042438"/>
            <a:ext cx="224383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Thin"/>
                <a:ea typeface="Helvetica Neue Thin"/>
                <a:cs typeface="Helvetica Neue Thin"/>
                <a:sym typeface="Helvetica Neue Thin"/>
              </a:defRPr>
            </a:lvl1pPr>
          </a:lstStyle>
          <a:p>
            <a:pPr/>
            <a:r>
              <a:t>Obligatory</a:t>
            </a:r>
          </a:p>
        </p:txBody>
      </p:sp>
      <p:sp>
        <p:nvSpPr>
          <p:cNvPr id="305" name="But…"/>
          <p:cNvSpPr txBox="1"/>
          <p:nvPr/>
        </p:nvSpPr>
        <p:spPr>
          <a:xfrm>
            <a:off x="2376913" y="3889020"/>
            <a:ext cx="14720115"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6000">
                <a:solidFill>
                  <a:schemeClr val="accent3">
                    <a:hueOff val="914337"/>
                    <a:satOff val="31515"/>
                    <a:lumOff val="-30790"/>
                  </a:schemeClr>
                </a:solidFill>
                <a:latin typeface="Mistral"/>
                <a:ea typeface="Mistral"/>
                <a:cs typeface="Mistral"/>
                <a:sym typeface="Mistral"/>
              </a:defRPr>
            </a:lvl1pPr>
          </a:lstStyle>
          <a:p>
            <a:pPr/>
            <a:r>
              <a:t>But…</a:t>
            </a:r>
          </a:p>
        </p:txBody>
      </p:sp>
      <p:sp>
        <p:nvSpPr>
          <p:cNvPr id="306" name="The new technologies and didactics will not make it into the Austrian classrooms all by themselves."/>
          <p:cNvSpPr txBox="1"/>
          <p:nvPr/>
        </p:nvSpPr>
        <p:spPr>
          <a:xfrm>
            <a:off x="583975" y="5250433"/>
            <a:ext cx="11836850" cy="10053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vl1pPr>
          </a:lstStyle>
          <a:p>
            <a:pPr/>
            <a:r>
              <a:t>The new technologies and didactics will not make it into the Austrian classrooms all by themselves.</a:t>
            </a:r>
          </a:p>
        </p:txBody>
      </p:sp>
      <p:sp>
        <p:nvSpPr>
          <p:cNvPr id="307" name="Among other things, this requires well-trained teachers who are convinced of the sense and use of digital technologies and modern forms of learning in mathematics teaching."/>
          <p:cNvSpPr txBox="1"/>
          <p:nvPr/>
        </p:nvSpPr>
        <p:spPr>
          <a:xfrm>
            <a:off x="350796" y="6475983"/>
            <a:ext cx="12303208" cy="14625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000"/>
            </a:lvl1pPr>
          </a:lstStyle>
          <a:p>
            <a:pPr/>
            <a:r>
              <a:t>Among other things, this requires well-trained teachers who are convinced of the sense and use of digital technologies and modern forms of learning in mathematics teaching.</a:t>
            </a:r>
          </a:p>
        </p:txBody>
      </p:sp>
      <p:sp>
        <p:nvSpPr>
          <p:cNvPr id="308" name="One possibility for this is the teacher training, which is the center of my PhD research."/>
          <p:cNvSpPr txBox="1"/>
          <p:nvPr/>
        </p:nvSpPr>
        <p:spPr>
          <a:xfrm>
            <a:off x="372872" y="8158733"/>
            <a:ext cx="12259057" cy="10053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vl1pPr>
          </a:lstStyle>
          <a:p>
            <a:pPr/>
            <a:r>
              <a:t>One possibility for this is the teacher training, which is the center of my PhD research.</a:t>
            </a:r>
          </a:p>
        </p:txBody>
      </p:sp>
      <p:sp>
        <p:nvSpPr>
          <p:cNvPr id="309" name="Research Question:"/>
          <p:cNvSpPr txBox="1"/>
          <p:nvPr/>
        </p:nvSpPr>
        <p:spPr>
          <a:xfrm>
            <a:off x="5156809" y="9827870"/>
            <a:ext cx="297058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Research Question:</a:t>
            </a:r>
          </a:p>
        </p:txBody>
      </p:sp>
      <p:sp>
        <p:nvSpPr>
          <p:cNvPr id="310" name="How could the flipped-classroom method to lower secondary school mathematics teachers in Austria be introduced and their understanding of the main flipped-classroom-ideas and –goals developed?"/>
          <p:cNvSpPr txBox="1"/>
          <p:nvPr/>
        </p:nvSpPr>
        <p:spPr>
          <a:xfrm>
            <a:off x="471030" y="-643888"/>
            <a:ext cx="12342140" cy="528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1400">
                <a:latin typeface="Helvetica Neue Light"/>
                <a:ea typeface="Helvetica Neue Light"/>
                <a:cs typeface="Helvetica Neue Light"/>
                <a:sym typeface="Helvetica Neue Light"/>
              </a:defRPr>
            </a:lvl1pPr>
          </a:lstStyle>
          <a:p>
            <a:pPr/>
            <a:r>
              <a:t>How could the flipped-classroom method to lower secondary school mathematics teachers in Austria be introduced and their understanding of the main flipped-classroom-ideas and –goals developed?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313"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314"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315"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316"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17" name="Research Question:"/>
          <p:cNvSpPr txBox="1"/>
          <p:nvPr/>
        </p:nvSpPr>
        <p:spPr>
          <a:xfrm>
            <a:off x="2874898" y="1146723"/>
            <a:ext cx="7255003" cy="10192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Research Question:</a:t>
            </a:r>
          </a:p>
        </p:txBody>
      </p:sp>
      <p:sp>
        <p:nvSpPr>
          <p:cNvPr id="318" name="How could the flipped-classroom method to lower secondary school mathematics teachers in Austria be introduced and their understanding of the main flipped-classroom-ideas and –goals developed?"/>
          <p:cNvSpPr txBox="1"/>
          <p:nvPr/>
        </p:nvSpPr>
        <p:spPr>
          <a:xfrm>
            <a:off x="65785" y="2362609"/>
            <a:ext cx="12740641" cy="1500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30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319"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28778" y="9945941"/>
            <a:ext cx="12747245" cy="402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10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320" name="What kind of difficulties and problems (pedagogical, mathematical and technical) do lower secondary school mathematics teachers in Austria encounter while conducting flipped-classroom teaching?"/>
          <p:cNvSpPr txBox="1"/>
          <p:nvPr/>
        </p:nvSpPr>
        <p:spPr>
          <a:xfrm>
            <a:off x="508000" y="-446907"/>
            <a:ext cx="10519030" cy="250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10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323"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324"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325"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326"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27" name="Research Question:"/>
          <p:cNvSpPr txBox="1"/>
          <p:nvPr/>
        </p:nvSpPr>
        <p:spPr>
          <a:xfrm>
            <a:off x="2874898" y="1146723"/>
            <a:ext cx="7255003" cy="10192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Research Question:</a:t>
            </a:r>
          </a:p>
        </p:txBody>
      </p:sp>
      <p:sp>
        <p:nvSpPr>
          <p:cNvPr id="328" name="How could the flipped-classroom method to lower secondary school mathematics teachers in Austria be introduced and their understanding of the main flipped-classroom-ideas and –goals developed?"/>
          <p:cNvSpPr txBox="1"/>
          <p:nvPr/>
        </p:nvSpPr>
        <p:spPr>
          <a:xfrm>
            <a:off x="65785" y="2362609"/>
            <a:ext cx="12740641" cy="1500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30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329"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253999" y="4158425"/>
            <a:ext cx="12498325" cy="1919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30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330" name="What kind of difficulties and problems (pedagogical, mathematical and technical) do lower secondary school mathematics teachers in Austria encounter while conducting flipped-classroom teaching?"/>
          <p:cNvSpPr txBox="1"/>
          <p:nvPr/>
        </p:nvSpPr>
        <p:spPr>
          <a:xfrm>
            <a:off x="254000" y="6271741"/>
            <a:ext cx="12858369" cy="14621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30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331" name="Methods:"/>
          <p:cNvSpPr txBox="1"/>
          <p:nvPr/>
        </p:nvSpPr>
        <p:spPr>
          <a:xfrm>
            <a:off x="-800812" y="-624230"/>
            <a:ext cx="147462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Methods: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334"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335"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336"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337"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38"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339"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340"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341"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342" name="Methods:"/>
          <p:cNvSpPr txBox="1"/>
          <p:nvPr/>
        </p:nvSpPr>
        <p:spPr>
          <a:xfrm>
            <a:off x="95758" y="934506"/>
            <a:ext cx="4405885"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Methods:</a:t>
            </a:r>
          </a:p>
        </p:txBody>
      </p:sp>
      <p:sp>
        <p:nvSpPr>
          <p:cNvPr id="343" name="multiple methods"/>
          <p:cNvSpPr txBox="1"/>
          <p:nvPr/>
        </p:nvSpPr>
        <p:spPr>
          <a:xfrm>
            <a:off x="-2610968" y="3064813"/>
            <a:ext cx="2175359" cy="4489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atin typeface="Helvetica Neue UltraLight"/>
                <a:ea typeface="Helvetica Neue UltraLight"/>
                <a:cs typeface="Helvetica Neue UltraLight"/>
                <a:sym typeface="Helvetica Neue UltraLight"/>
              </a:defRPr>
            </a:lvl1pPr>
          </a:lstStyle>
          <a:p>
            <a:pPr/>
            <a:r>
              <a:t>multiple methods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346"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347"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348"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349"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50"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351"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352"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353"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354" name="Methods:"/>
          <p:cNvSpPr txBox="1"/>
          <p:nvPr/>
        </p:nvSpPr>
        <p:spPr>
          <a:xfrm>
            <a:off x="95758" y="934506"/>
            <a:ext cx="4405885"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Methods:</a:t>
            </a:r>
          </a:p>
        </p:txBody>
      </p:sp>
      <p:sp>
        <p:nvSpPr>
          <p:cNvPr id="355" name="multiple methods"/>
          <p:cNvSpPr txBox="1"/>
          <p:nvPr/>
        </p:nvSpPr>
        <p:spPr>
          <a:xfrm>
            <a:off x="170941" y="2001773"/>
            <a:ext cx="796391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multiple methods</a:t>
            </a:r>
          </a:p>
        </p:txBody>
      </p:sp>
      <p:sp>
        <p:nvSpPr>
          <p:cNvPr id="356" name="Grounded Theory Approach"/>
          <p:cNvSpPr txBox="1"/>
          <p:nvPr/>
        </p:nvSpPr>
        <p:spPr>
          <a:xfrm>
            <a:off x="-2448846" y="3685762"/>
            <a:ext cx="2408492" cy="324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500">
                <a:latin typeface="Helvetica Neue Light"/>
                <a:ea typeface="Helvetica Neue Light"/>
                <a:cs typeface="Helvetica Neue Light"/>
                <a:sym typeface="Helvetica Neue Light"/>
              </a:defRPr>
            </a:lvl1pPr>
          </a:lstStyle>
          <a:p>
            <a:pPr/>
            <a:r>
              <a:t>Grounded Theory Approach</a:t>
            </a:r>
          </a:p>
        </p:txBody>
      </p:sp>
      <p:sp>
        <p:nvSpPr>
          <p:cNvPr id="357" name="Design Based Research"/>
          <p:cNvSpPr txBox="1"/>
          <p:nvPr/>
        </p:nvSpPr>
        <p:spPr>
          <a:xfrm>
            <a:off x="-2286350" y="4409662"/>
            <a:ext cx="2083500" cy="324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500">
                <a:latin typeface="Helvetica Neue Light"/>
                <a:ea typeface="Helvetica Neue Light"/>
                <a:cs typeface="Helvetica Neue Light"/>
                <a:sym typeface="Helvetica Neue Light"/>
              </a:defRPr>
            </a:lvl1pPr>
          </a:lstStyle>
          <a:p>
            <a:pPr/>
            <a:r>
              <a:t>Design Based Research</a:t>
            </a:r>
          </a:p>
        </p:txBody>
      </p:sp>
      <p:sp>
        <p:nvSpPr>
          <p:cNvPr id="358" name="Action Research"/>
          <p:cNvSpPr txBox="1"/>
          <p:nvPr/>
        </p:nvSpPr>
        <p:spPr>
          <a:xfrm>
            <a:off x="-1974120" y="4943062"/>
            <a:ext cx="1459040" cy="324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500">
                <a:latin typeface="Helvetica Neue Light"/>
                <a:ea typeface="Helvetica Neue Light"/>
                <a:cs typeface="Helvetica Neue Light"/>
                <a:sym typeface="Helvetica Neue Light"/>
              </a:defRPr>
            </a:lvl1pPr>
          </a:lstStyle>
          <a:p>
            <a:pPr/>
            <a:r>
              <a:t>Action Research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0"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361"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362"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363"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364"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65"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366"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367"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368"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369" name="Methods:"/>
          <p:cNvSpPr txBox="1"/>
          <p:nvPr/>
        </p:nvSpPr>
        <p:spPr>
          <a:xfrm>
            <a:off x="95758" y="934506"/>
            <a:ext cx="4405885"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Methods:</a:t>
            </a:r>
          </a:p>
        </p:txBody>
      </p:sp>
      <p:sp>
        <p:nvSpPr>
          <p:cNvPr id="370" name="multiple methods"/>
          <p:cNvSpPr txBox="1"/>
          <p:nvPr/>
        </p:nvSpPr>
        <p:spPr>
          <a:xfrm>
            <a:off x="197865" y="1858657"/>
            <a:ext cx="7325869" cy="1291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atin typeface="Helvetica Neue Thin"/>
                <a:ea typeface="Helvetica Neue Thin"/>
                <a:cs typeface="Helvetica Neue Thin"/>
                <a:sym typeface="Helvetica Neue Thin"/>
              </a:defRPr>
            </a:lvl1pPr>
          </a:lstStyle>
          <a:p>
            <a:pPr/>
            <a:r>
              <a:t>multiple methods</a:t>
            </a:r>
          </a:p>
        </p:txBody>
      </p:sp>
      <p:sp>
        <p:nvSpPr>
          <p:cNvPr id="371" name="Grounded Theory Approach"/>
          <p:cNvSpPr txBox="1"/>
          <p:nvPr/>
        </p:nvSpPr>
        <p:spPr>
          <a:xfrm>
            <a:off x="730313" y="3744514"/>
            <a:ext cx="11544174"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7000">
                <a:latin typeface="+mn-lt"/>
                <a:ea typeface="+mn-ea"/>
                <a:cs typeface="+mn-cs"/>
                <a:sym typeface="Helvetica Neue Medium"/>
              </a:defRPr>
            </a:lvl1pPr>
          </a:lstStyle>
          <a:p>
            <a:pPr/>
            <a:r>
              <a:t>Grounded Theory Approach</a:t>
            </a:r>
          </a:p>
        </p:txBody>
      </p:sp>
      <p:sp>
        <p:nvSpPr>
          <p:cNvPr id="372" name="Design Based Research"/>
          <p:cNvSpPr txBox="1"/>
          <p:nvPr/>
        </p:nvSpPr>
        <p:spPr>
          <a:xfrm>
            <a:off x="1528191" y="5543743"/>
            <a:ext cx="9948419"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7000">
                <a:latin typeface="+mn-lt"/>
                <a:ea typeface="+mn-ea"/>
                <a:cs typeface="+mn-cs"/>
                <a:sym typeface="Helvetica Neue Medium"/>
              </a:defRPr>
            </a:lvl1pPr>
          </a:lstStyle>
          <a:p>
            <a:pPr/>
            <a:r>
              <a:t>Design Based Research</a:t>
            </a:r>
          </a:p>
        </p:txBody>
      </p:sp>
      <p:sp>
        <p:nvSpPr>
          <p:cNvPr id="373" name="Action Research"/>
          <p:cNvSpPr txBox="1"/>
          <p:nvPr/>
        </p:nvSpPr>
        <p:spPr>
          <a:xfrm>
            <a:off x="3068383" y="7359409"/>
            <a:ext cx="6868034"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7000">
                <a:latin typeface="+mn-lt"/>
                <a:ea typeface="+mn-ea"/>
                <a:cs typeface="+mn-cs"/>
                <a:sym typeface="Helvetica Neue Medium"/>
              </a:defRPr>
            </a:lvl1pPr>
          </a:lstStyle>
          <a:p>
            <a:pPr/>
            <a:r>
              <a:t>Action Research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376"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377"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378"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379"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80"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381"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382"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383"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384" name="Methods:"/>
          <p:cNvSpPr txBox="1"/>
          <p:nvPr/>
        </p:nvSpPr>
        <p:spPr>
          <a:xfrm>
            <a:off x="95758" y="934506"/>
            <a:ext cx="4405885"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Methods:</a:t>
            </a:r>
          </a:p>
        </p:txBody>
      </p:sp>
      <p:sp>
        <p:nvSpPr>
          <p:cNvPr id="385" name="multiple methods"/>
          <p:cNvSpPr txBox="1"/>
          <p:nvPr/>
        </p:nvSpPr>
        <p:spPr>
          <a:xfrm>
            <a:off x="197865" y="1858657"/>
            <a:ext cx="7325869" cy="1291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atin typeface="Helvetica Neue Thin"/>
                <a:ea typeface="Helvetica Neue Thin"/>
                <a:cs typeface="Helvetica Neue Thin"/>
                <a:sym typeface="Helvetica Neue Thin"/>
              </a:defRPr>
            </a:lvl1pPr>
          </a:lstStyle>
          <a:p>
            <a:pPr/>
            <a:r>
              <a:t>multiple methods</a:t>
            </a:r>
          </a:p>
        </p:txBody>
      </p:sp>
      <p:sp>
        <p:nvSpPr>
          <p:cNvPr id="386" name="Grounded Theory Approach"/>
          <p:cNvSpPr txBox="1"/>
          <p:nvPr/>
        </p:nvSpPr>
        <p:spPr>
          <a:xfrm>
            <a:off x="125158" y="3082805"/>
            <a:ext cx="4702684"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Grounded Theory Approach</a:t>
            </a:r>
          </a:p>
        </p:txBody>
      </p:sp>
      <p:sp>
        <p:nvSpPr>
          <p:cNvPr id="387" name="Design Based Research"/>
          <p:cNvSpPr txBox="1"/>
          <p:nvPr/>
        </p:nvSpPr>
        <p:spPr>
          <a:xfrm>
            <a:off x="5427027" y="3082805"/>
            <a:ext cx="4052698"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Design Based Research</a:t>
            </a:r>
          </a:p>
        </p:txBody>
      </p:sp>
      <p:sp>
        <p:nvSpPr>
          <p:cNvPr id="388" name="Action Research"/>
          <p:cNvSpPr txBox="1"/>
          <p:nvPr/>
        </p:nvSpPr>
        <p:spPr>
          <a:xfrm>
            <a:off x="10078910" y="3082805"/>
            <a:ext cx="2803780"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Action Research</a:t>
            </a:r>
          </a:p>
        </p:txBody>
      </p:sp>
      <p:sp>
        <p:nvSpPr>
          <p:cNvPr id="389" name="Data collection:"/>
          <p:cNvSpPr txBox="1"/>
          <p:nvPr/>
        </p:nvSpPr>
        <p:spPr>
          <a:xfrm>
            <a:off x="3602990" y="3621647"/>
            <a:ext cx="5798821" cy="10192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Data collection:</a:t>
            </a:r>
          </a:p>
        </p:txBody>
      </p:sp>
      <p:sp>
        <p:nvSpPr>
          <p:cNvPr id="390" name="Interviews (experts and teachers)"/>
          <p:cNvSpPr txBox="1"/>
          <p:nvPr/>
        </p:nvSpPr>
        <p:spPr>
          <a:xfrm>
            <a:off x="117957" y="4522217"/>
            <a:ext cx="7284213"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Light"/>
                <a:ea typeface="Helvetica Neue Light"/>
                <a:cs typeface="Helvetica Neue Light"/>
                <a:sym typeface="Helvetica Neue Light"/>
              </a:defRPr>
            </a:lvl1pPr>
          </a:lstStyle>
          <a:p>
            <a:pPr/>
            <a:r>
              <a:t>Interviews (experts and teachers)</a:t>
            </a:r>
          </a:p>
        </p:txBody>
      </p:sp>
      <p:sp>
        <p:nvSpPr>
          <p:cNvPr id="391" name="Design research on an…"/>
          <p:cNvSpPr txBox="1"/>
          <p:nvPr/>
        </p:nvSpPr>
        <p:spPr>
          <a:xfrm>
            <a:off x="113690" y="5303267"/>
            <a:ext cx="7877557"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000">
                <a:latin typeface="Helvetica Neue Light"/>
                <a:ea typeface="Helvetica Neue Light"/>
                <a:cs typeface="Helvetica Neue Light"/>
                <a:sym typeface="Helvetica Neue Light"/>
              </a:defRPr>
            </a:pPr>
            <a:r>
              <a:t>Design research on an</a:t>
            </a:r>
          </a:p>
          <a:p>
            <a:pPr algn="l">
              <a:defRPr b="0" sz="4000">
                <a:latin typeface="Helvetica Neue Light"/>
                <a:ea typeface="Helvetica Neue Light"/>
                <a:cs typeface="Helvetica Neue Light"/>
                <a:sym typeface="Helvetica Neue Light"/>
              </a:defRPr>
            </a:pPr>
            <a:r>
              <a:t>online learning environment for FCA</a:t>
            </a:r>
          </a:p>
        </p:txBody>
      </p:sp>
      <p:sp>
        <p:nvSpPr>
          <p:cNvPr id="392" name="Investigation of the learning products…"/>
          <p:cNvSpPr txBox="1"/>
          <p:nvPr/>
        </p:nvSpPr>
        <p:spPr>
          <a:xfrm>
            <a:off x="88848" y="6713629"/>
            <a:ext cx="8300213"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000">
                <a:latin typeface="Helvetica Neue Light"/>
                <a:ea typeface="Helvetica Neue Light"/>
                <a:cs typeface="Helvetica Neue Light"/>
                <a:sym typeface="Helvetica Neue Light"/>
              </a:defRPr>
            </a:pPr>
            <a:r>
              <a:t>Investigation of the learning products</a:t>
            </a:r>
          </a:p>
          <a:p>
            <a:pPr algn="l">
              <a:defRPr b="0" sz="4000">
                <a:latin typeface="Helvetica Neue Light"/>
                <a:ea typeface="Helvetica Neue Light"/>
                <a:cs typeface="Helvetica Neue Light"/>
                <a:sym typeface="Helvetica Neue Light"/>
              </a:defRPr>
            </a:pPr>
            <a:r>
              <a:t>of teachers in FCA in-service training</a:t>
            </a:r>
          </a:p>
        </p:txBody>
      </p:sp>
      <p:sp>
        <p:nvSpPr>
          <p:cNvPr id="393" name="Protocols and records of own FCA teaching activities…"/>
          <p:cNvSpPr txBox="1"/>
          <p:nvPr/>
        </p:nvSpPr>
        <p:spPr>
          <a:xfrm>
            <a:off x="132397" y="8123991"/>
            <a:ext cx="11944097"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000">
                <a:latin typeface="Helvetica Neue Light"/>
                <a:ea typeface="Helvetica Neue Light"/>
                <a:cs typeface="Helvetica Neue Light"/>
                <a:sym typeface="Helvetica Neue Light"/>
              </a:defRPr>
            </a:pPr>
            <a:r>
              <a:t>Protocols and records of own FCA teaching activities </a:t>
            </a:r>
          </a:p>
          <a:p>
            <a:pPr algn="l">
              <a:defRPr b="0" sz="4000">
                <a:latin typeface="Helvetica Neue Light"/>
                <a:ea typeface="Helvetica Neue Light"/>
                <a:cs typeface="Helvetica Neue Light"/>
                <a:sym typeface="Helvetica Neue Light"/>
              </a:defRPr>
            </a:pPr>
            <a:r>
              <a:t>(a) at school   (b) in teacher training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396"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397"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398"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399"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00"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401"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402"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403"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404" name="Methods:"/>
          <p:cNvSpPr txBox="1"/>
          <p:nvPr/>
        </p:nvSpPr>
        <p:spPr>
          <a:xfrm>
            <a:off x="95758" y="934506"/>
            <a:ext cx="4405885"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Methods:</a:t>
            </a:r>
          </a:p>
        </p:txBody>
      </p:sp>
      <p:sp>
        <p:nvSpPr>
          <p:cNvPr id="405" name="multiple methods"/>
          <p:cNvSpPr txBox="1"/>
          <p:nvPr/>
        </p:nvSpPr>
        <p:spPr>
          <a:xfrm>
            <a:off x="197865" y="1858657"/>
            <a:ext cx="7325869" cy="1291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atin typeface="Helvetica Neue Thin"/>
                <a:ea typeface="Helvetica Neue Thin"/>
                <a:cs typeface="Helvetica Neue Thin"/>
                <a:sym typeface="Helvetica Neue Thin"/>
              </a:defRPr>
            </a:lvl1pPr>
          </a:lstStyle>
          <a:p>
            <a:pPr/>
            <a:r>
              <a:t>multiple methods</a:t>
            </a:r>
          </a:p>
        </p:txBody>
      </p:sp>
      <p:sp>
        <p:nvSpPr>
          <p:cNvPr id="406" name="Grounded Theory Approach"/>
          <p:cNvSpPr txBox="1"/>
          <p:nvPr/>
        </p:nvSpPr>
        <p:spPr>
          <a:xfrm>
            <a:off x="125158" y="3082805"/>
            <a:ext cx="4702684"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Grounded Theory Approach</a:t>
            </a:r>
          </a:p>
        </p:txBody>
      </p:sp>
      <p:sp>
        <p:nvSpPr>
          <p:cNvPr id="407" name="Design Based Research"/>
          <p:cNvSpPr txBox="1"/>
          <p:nvPr/>
        </p:nvSpPr>
        <p:spPr>
          <a:xfrm>
            <a:off x="5427027" y="3082805"/>
            <a:ext cx="4052698"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Design Based Research</a:t>
            </a:r>
          </a:p>
        </p:txBody>
      </p:sp>
      <p:sp>
        <p:nvSpPr>
          <p:cNvPr id="408" name="Action Research"/>
          <p:cNvSpPr txBox="1"/>
          <p:nvPr/>
        </p:nvSpPr>
        <p:spPr>
          <a:xfrm>
            <a:off x="10078910" y="3082805"/>
            <a:ext cx="2803780"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Action Research</a:t>
            </a:r>
          </a:p>
        </p:txBody>
      </p:sp>
      <p:sp>
        <p:nvSpPr>
          <p:cNvPr id="409" name="Data collection:"/>
          <p:cNvSpPr txBox="1"/>
          <p:nvPr/>
        </p:nvSpPr>
        <p:spPr>
          <a:xfrm>
            <a:off x="3602990" y="3621647"/>
            <a:ext cx="5798821" cy="10192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Data collection:</a:t>
            </a:r>
          </a:p>
        </p:txBody>
      </p:sp>
      <p:sp>
        <p:nvSpPr>
          <p:cNvPr id="410" name="Interviews (experts and teachers)"/>
          <p:cNvSpPr txBox="1"/>
          <p:nvPr/>
        </p:nvSpPr>
        <p:spPr>
          <a:xfrm>
            <a:off x="117957" y="4522217"/>
            <a:ext cx="8166609"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vl1pPr>
          </a:lstStyle>
          <a:p>
            <a:pPr/>
            <a:r>
              <a:t>Interviews (experts and teachers)</a:t>
            </a:r>
          </a:p>
        </p:txBody>
      </p:sp>
      <p:sp>
        <p:nvSpPr>
          <p:cNvPr id="411" name="Design research on an…"/>
          <p:cNvSpPr txBox="1"/>
          <p:nvPr/>
        </p:nvSpPr>
        <p:spPr>
          <a:xfrm>
            <a:off x="113690" y="5303267"/>
            <a:ext cx="7877557"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000">
                <a:latin typeface="Helvetica Neue Light"/>
                <a:ea typeface="Helvetica Neue Light"/>
                <a:cs typeface="Helvetica Neue Light"/>
                <a:sym typeface="Helvetica Neue Light"/>
              </a:defRPr>
            </a:pPr>
            <a:r>
              <a:t>Design research on an</a:t>
            </a:r>
          </a:p>
          <a:p>
            <a:pPr algn="l">
              <a:defRPr b="0" sz="4000">
                <a:latin typeface="Helvetica Neue Light"/>
                <a:ea typeface="Helvetica Neue Light"/>
                <a:cs typeface="Helvetica Neue Light"/>
                <a:sym typeface="Helvetica Neue Light"/>
              </a:defRPr>
            </a:pPr>
            <a:r>
              <a:t>online learning environment for FCA</a:t>
            </a:r>
          </a:p>
        </p:txBody>
      </p:sp>
      <p:sp>
        <p:nvSpPr>
          <p:cNvPr id="412" name="Investigation of the learning products…"/>
          <p:cNvSpPr txBox="1"/>
          <p:nvPr/>
        </p:nvSpPr>
        <p:spPr>
          <a:xfrm>
            <a:off x="88848" y="6713629"/>
            <a:ext cx="8300213"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000">
                <a:latin typeface="Helvetica Neue Light"/>
                <a:ea typeface="Helvetica Neue Light"/>
                <a:cs typeface="Helvetica Neue Light"/>
                <a:sym typeface="Helvetica Neue Light"/>
              </a:defRPr>
            </a:pPr>
            <a:r>
              <a:t>Investigation of the learning products</a:t>
            </a:r>
          </a:p>
          <a:p>
            <a:pPr algn="l">
              <a:defRPr b="0" sz="4000">
                <a:latin typeface="Helvetica Neue Light"/>
                <a:ea typeface="Helvetica Neue Light"/>
                <a:cs typeface="Helvetica Neue Light"/>
                <a:sym typeface="Helvetica Neue Light"/>
              </a:defRPr>
            </a:pPr>
            <a:r>
              <a:t>of teachers in FCA in-service training</a:t>
            </a:r>
          </a:p>
        </p:txBody>
      </p:sp>
      <p:sp>
        <p:nvSpPr>
          <p:cNvPr id="413" name="Protocols and records of own FCA teaching activities…"/>
          <p:cNvSpPr txBox="1"/>
          <p:nvPr/>
        </p:nvSpPr>
        <p:spPr>
          <a:xfrm>
            <a:off x="132397" y="8123991"/>
            <a:ext cx="11944097"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000">
                <a:latin typeface="Helvetica Neue Light"/>
                <a:ea typeface="Helvetica Neue Light"/>
                <a:cs typeface="Helvetica Neue Light"/>
                <a:sym typeface="Helvetica Neue Light"/>
              </a:defRPr>
            </a:pPr>
            <a:r>
              <a:t>Protocols and records of own FCA teaching activities </a:t>
            </a:r>
          </a:p>
          <a:p>
            <a:pPr algn="l">
              <a:defRPr b="0" sz="4000">
                <a:latin typeface="Helvetica Neue Light"/>
                <a:ea typeface="Helvetica Neue Light"/>
                <a:cs typeface="Helvetica Neue Light"/>
                <a:sym typeface="Helvetica Neue Light"/>
              </a:defRPr>
            </a:pPr>
            <a:r>
              <a:t>(a) at school   (b) in teacher training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5"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416"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417"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418"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419"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20"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421"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422"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423"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424" name="Methods:"/>
          <p:cNvSpPr txBox="1"/>
          <p:nvPr/>
        </p:nvSpPr>
        <p:spPr>
          <a:xfrm>
            <a:off x="95758" y="934506"/>
            <a:ext cx="4405885"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Methods:</a:t>
            </a:r>
          </a:p>
        </p:txBody>
      </p:sp>
      <p:sp>
        <p:nvSpPr>
          <p:cNvPr id="425" name="multiple methods"/>
          <p:cNvSpPr txBox="1"/>
          <p:nvPr/>
        </p:nvSpPr>
        <p:spPr>
          <a:xfrm>
            <a:off x="197865" y="1858657"/>
            <a:ext cx="7325869" cy="1291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atin typeface="Helvetica Neue Thin"/>
                <a:ea typeface="Helvetica Neue Thin"/>
                <a:cs typeface="Helvetica Neue Thin"/>
                <a:sym typeface="Helvetica Neue Thin"/>
              </a:defRPr>
            </a:lvl1pPr>
          </a:lstStyle>
          <a:p>
            <a:pPr/>
            <a:r>
              <a:t>multiple methods</a:t>
            </a:r>
          </a:p>
        </p:txBody>
      </p:sp>
      <p:sp>
        <p:nvSpPr>
          <p:cNvPr id="426" name="Grounded Theory Approach"/>
          <p:cNvSpPr txBox="1"/>
          <p:nvPr/>
        </p:nvSpPr>
        <p:spPr>
          <a:xfrm>
            <a:off x="125158" y="3082805"/>
            <a:ext cx="4702684"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Grounded Theory Approach</a:t>
            </a:r>
          </a:p>
        </p:txBody>
      </p:sp>
      <p:sp>
        <p:nvSpPr>
          <p:cNvPr id="427" name="Design Based Research"/>
          <p:cNvSpPr txBox="1"/>
          <p:nvPr/>
        </p:nvSpPr>
        <p:spPr>
          <a:xfrm>
            <a:off x="5427027" y="3082805"/>
            <a:ext cx="4052698"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Design Based Research</a:t>
            </a:r>
          </a:p>
        </p:txBody>
      </p:sp>
      <p:sp>
        <p:nvSpPr>
          <p:cNvPr id="428" name="Action Research"/>
          <p:cNvSpPr txBox="1"/>
          <p:nvPr/>
        </p:nvSpPr>
        <p:spPr>
          <a:xfrm>
            <a:off x="10078910" y="3082805"/>
            <a:ext cx="2803780"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Action Research</a:t>
            </a:r>
          </a:p>
        </p:txBody>
      </p:sp>
      <p:sp>
        <p:nvSpPr>
          <p:cNvPr id="429" name="Data collection:"/>
          <p:cNvSpPr txBox="1"/>
          <p:nvPr/>
        </p:nvSpPr>
        <p:spPr>
          <a:xfrm>
            <a:off x="3602990" y="3621647"/>
            <a:ext cx="5798821" cy="10192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Data collection:</a:t>
            </a:r>
          </a:p>
        </p:txBody>
      </p:sp>
      <p:sp>
        <p:nvSpPr>
          <p:cNvPr id="430" name="Interviews (experts and teachers)"/>
          <p:cNvSpPr txBox="1"/>
          <p:nvPr/>
        </p:nvSpPr>
        <p:spPr>
          <a:xfrm>
            <a:off x="117957" y="4522217"/>
            <a:ext cx="7284213"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Light"/>
                <a:ea typeface="Helvetica Neue Light"/>
                <a:cs typeface="Helvetica Neue Light"/>
                <a:sym typeface="Helvetica Neue Light"/>
              </a:defRPr>
            </a:lvl1pPr>
          </a:lstStyle>
          <a:p>
            <a:pPr/>
            <a:r>
              <a:t>Interviews (experts and teachers)</a:t>
            </a:r>
          </a:p>
        </p:txBody>
      </p:sp>
      <p:sp>
        <p:nvSpPr>
          <p:cNvPr id="431" name="Design research on an…"/>
          <p:cNvSpPr txBox="1"/>
          <p:nvPr/>
        </p:nvSpPr>
        <p:spPr>
          <a:xfrm>
            <a:off x="113690" y="5303267"/>
            <a:ext cx="8833613"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pPr>
            <a:r>
              <a:t>Design research on an</a:t>
            </a:r>
          </a:p>
          <a:p>
            <a:pPr algn="l">
              <a:defRPr sz="4000"/>
            </a:pPr>
            <a:r>
              <a:t>online learning environment for FCA</a:t>
            </a:r>
          </a:p>
        </p:txBody>
      </p:sp>
      <p:sp>
        <p:nvSpPr>
          <p:cNvPr id="432" name="Investigation of the learning products…"/>
          <p:cNvSpPr txBox="1"/>
          <p:nvPr/>
        </p:nvSpPr>
        <p:spPr>
          <a:xfrm>
            <a:off x="88848" y="6713629"/>
            <a:ext cx="8300213"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000">
                <a:latin typeface="Helvetica Neue Light"/>
                <a:ea typeface="Helvetica Neue Light"/>
                <a:cs typeface="Helvetica Neue Light"/>
                <a:sym typeface="Helvetica Neue Light"/>
              </a:defRPr>
            </a:pPr>
            <a:r>
              <a:t>Investigation of the learning products</a:t>
            </a:r>
          </a:p>
          <a:p>
            <a:pPr algn="l">
              <a:defRPr b="0" sz="4000">
                <a:latin typeface="Helvetica Neue Light"/>
                <a:ea typeface="Helvetica Neue Light"/>
                <a:cs typeface="Helvetica Neue Light"/>
                <a:sym typeface="Helvetica Neue Light"/>
              </a:defRPr>
            </a:pPr>
            <a:r>
              <a:t>of teachers in FCA in-service training</a:t>
            </a:r>
          </a:p>
        </p:txBody>
      </p:sp>
      <p:sp>
        <p:nvSpPr>
          <p:cNvPr id="433" name="Protocols and records of own FCA teaching activities…"/>
          <p:cNvSpPr txBox="1"/>
          <p:nvPr/>
        </p:nvSpPr>
        <p:spPr>
          <a:xfrm>
            <a:off x="132397" y="8123991"/>
            <a:ext cx="11944097"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000">
                <a:latin typeface="Helvetica Neue Light"/>
                <a:ea typeface="Helvetica Neue Light"/>
                <a:cs typeface="Helvetica Neue Light"/>
                <a:sym typeface="Helvetica Neue Light"/>
              </a:defRPr>
            </a:pPr>
            <a:r>
              <a:t>Protocols and records of own FCA teaching activities </a:t>
            </a:r>
          </a:p>
          <a:p>
            <a:pPr algn="l">
              <a:defRPr b="0" sz="4000">
                <a:latin typeface="Helvetica Neue Light"/>
                <a:ea typeface="Helvetica Neue Light"/>
                <a:cs typeface="Helvetica Neue Light"/>
                <a:sym typeface="Helvetica Neue Light"/>
              </a:defRPr>
            </a:pPr>
            <a:r>
              <a:t>(a) at school   (b) in teacher training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436"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437"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438"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439"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40"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441"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442"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443"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444" name="Methods:"/>
          <p:cNvSpPr txBox="1"/>
          <p:nvPr/>
        </p:nvSpPr>
        <p:spPr>
          <a:xfrm>
            <a:off x="95758" y="934506"/>
            <a:ext cx="4405885"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Methods:</a:t>
            </a:r>
          </a:p>
        </p:txBody>
      </p:sp>
      <p:sp>
        <p:nvSpPr>
          <p:cNvPr id="445" name="multiple methods"/>
          <p:cNvSpPr txBox="1"/>
          <p:nvPr/>
        </p:nvSpPr>
        <p:spPr>
          <a:xfrm>
            <a:off x="197865" y="1858657"/>
            <a:ext cx="7325869" cy="1291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atin typeface="Helvetica Neue Thin"/>
                <a:ea typeface="Helvetica Neue Thin"/>
                <a:cs typeface="Helvetica Neue Thin"/>
                <a:sym typeface="Helvetica Neue Thin"/>
              </a:defRPr>
            </a:lvl1pPr>
          </a:lstStyle>
          <a:p>
            <a:pPr/>
            <a:r>
              <a:t>multiple methods</a:t>
            </a:r>
          </a:p>
        </p:txBody>
      </p:sp>
      <p:sp>
        <p:nvSpPr>
          <p:cNvPr id="446" name="Grounded Theory Approach"/>
          <p:cNvSpPr txBox="1"/>
          <p:nvPr/>
        </p:nvSpPr>
        <p:spPr>
          <a:xfrm>
            <a:off x="125158" y="3082805"/>
            <a:ext cx="4702684"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Grounded Theory Approach</a:t>
            </a:r>
          </a:p>
        </p:txBody>
      </p:sp>
      <p:sp>
        <p:nvSpPr>
          <p:cNvPr id="447" name="Design Based Research"/>
          <p:cNvSpPr txBox="1"/>
          <p:nvPr/>
        </p:nvSpPr>
        <p:spPr>
          <a:xfrm>
            <a:off x="5427027" y="3082805"/>
            <a:ext cx="4052698"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Design Based Research</a:t>
            </a:r>
          </a:p>
        </p:txBody>
      </p:sp>
      <p:sp>
        <p:nvSpPr>
          <p:cNvPr id="448" name="Action Research"/>
          <p:cNvSpPr txBox="1"/>
          <p:nvPr/>
        </p:nvSpPr>
        <p:spPr>
          <a:xfrm>
            <a:off x="10078910" y="3082805"/>
            <a:ext cx="2803780"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Action Research</a:t>
            </a:r>
          </a:p>
        </p:txBody>
      </p:sp>
      <p:sp>
        <p:nvSpPr>
          <p:cNvPr id="449" name="Data collection:"/>
          <p:cNvSpPr txBox="1"/>
          <p:nvPr/>
        </p:nvSpPr>
        <p:spPr>
          <a:xfrm>
            <a:off x="3602990" y="3621647"/>
            <a:ext cx="5798821" cy="10192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Data collection:</a:t>
            </a:r>
          </a:p>
        </p:txBody>
      </p:sp>
      <p:sp>
        <p:nvSpPr>
          <p:cNvPr id="450" name="Interviews (experts and teachers)"/>
          <p:cNvSpPr txBox="1"/>
          <p:nvPr/>
        </p:nvSpPr>
        <p:spPr>
          <a:xfrm>
            <a:off x="117957" y="4522217"/>
            <a:ext cx="7284213"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Light"/>
                <a:ea typeface="Helvetica Neue Light"/>
                <a:cs typeface="Helvetica Neue Light"/>
                <a:sym typeface="Helvetica Neue Light"/>
              </a:defRPr>
            </a:lvl1pPr>
          </a:lstStyle>
          <a:p>
            <a:pPr/>
            <a:r>
              <a:t>Interviews (experts and teachers)</a:t>
            </a:r>
          </a:p>
        </p:txBody>
      </p:sp>
      <p:sp>
        <p:nvSpPr>
          <p:cNvPr id="451" name="Design research on an…"/>
          <p:cNvSpPr txBox="1"/>
          <p:nvPr/>
        </p:nvSpPr>
        <p:spPr>
          <a:xfrm>
            <a:off x="113690" y="5303267"/>
            <a:ext cx="7877557"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000">
                <a:latin typeface="Helvetica Neue Light"/>
                <a:ea typeface="Helvetica Neue Light"/>
                <a:cs typeface="Helvetica Neue Light"/>
                <a:sym typeface="Helvetica Neue Light"/>
              </a:defRPr>
            </a:pPr>
            <a:r>
              <a:t>Design research on an</a:t>
            </a:r>
          </a:p>
          <a:p>
            <a:pPr algn="l">
              <a:defRPr b="0" sz="4000">
                <a:latin typeface="Helvetica Neue Light"/>
                <a:ea typeface="Helvetica Neue Light"/>
                <a:cs typeface="Helvetica Neue Light"/>
                <a:sym typeface="Helvetica Neue Light"/>
              </a:defRPr>
            </a:pPr>
            <a:r>
              <a:t>online learning environment for FCA</a:t>
            </a:r>
          </a:p>
        </p:txBody>
      </p:sp>
      <p:sp>
        <p:nvSpPr>
          <p:cNvPr id="452" name="Investigation of the learning products…"/>
          <p:cNvSpPr txBox="1"/>
          <p:nvPr/>
        </p:nvSpPr>
        <p:spPr>
          <a:xfrm>
            <a:off x="88848" y="6713629"/>
            <a:ext cx="9313673"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pPr>
            <a:r>
              <a:t>Investigation of the learning products</a:t>
            </a:r>
          </a:p>
          <a:p>
            <a:pPr algn="l">
              <a:defRPr sz="4000"/>
            </a:pPr>
            <a:r>
              <a:t>of teachers in FCA in-service training</a:t>
            </a:r>
          </a:p>
        </p:txBody>
      </p:sp>
      <p:sp>
        <p:nvSpPr>
          <p:cNvPr id="453" name="Protocols and records of own FCA teaching activities…"/>
          <p:cNvSpPr txBox="1"/>
          <p:nvPr/>
        </p:nvSpPr>
        <p:spPr>
          <a:xfrm>
            <a:off x="132397" y="8123991"/>
            <a:ext cx="11944097"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000">
                <a:latin typeface="Helvetica Neue Light"/>
                <a:ea typeface="Helvetica Neue Light"/>
                <a:cs typeface="Helvetica Neue Light"/>
                <a:sym typeface="Helvetica Neue Light"/>
              </a:defRPr>
            </a:pPr>
            <a:r>
              <a:t>Protocols and records of own FCA teaching activities </a:t>
            </a:r>
          </a:p>
          <a:p>
            <a:pPr algn="l">
              <a:defRPr b="0" sz="4000">
                <a:latin typeface="Helvetica Neue Light"/>
                <a:ea typeface="Helvetica Neue Light"/>
                <a:cs typeface="Helvetica Neue Light"/>
                <a:sym typeface="Helvetica Neue Light"/>
              </a:defRPr>
            </a:pPr>
            <a:r>
              <a:t>(a) at school   (b) in teacher training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jku_logo_g.jpeg" descr="jku_logo_g.jpeg"/>
          <p:cNvPicPr>
            <a:picLocks noChangeAspect="1"/>
          </p:cNvPicPr>
          <p:nvPr/>
        </p:nvPicPr>
        <p:blipFill>
          <a:blip r:embed="rId2">
            <a:extLst/>
          </a:blip>
          <a:srcRect l="23290" t="68952" r="0" b="0"/>
          <a:stretch>
            <a:fillRect/>
          </a:stretch>
        </p:blipFill>
        <p:spPr>
          <a:xfrm>
            <a:off x="2736750" y="4742259"/>
            <a:ext cx="9975950" cy="1945420"/>
          </a:xfrm>
          <a:prstGeom prst="rect">
            <a:avLst/>
          </a:prstGeom>
          <a:ln w="12700">
            <a:miter lim="400000"/>
          </a:ln>
        </p:spPr>
      </p:pic>
      <p:pic>
        <p:nvPicPr>
          <p:cNvPr id="125" name="jku_logo_g.jpeg" descr="jku_logo_g.jpeg"/>
          <p:cNvPicPr>
            <a:picLocks noChangeAspect="1"/>
          </p:cNvPicPr>
          <p:nvPr/>
        </p:nvPicPr>
        <p:blipFill>
          <a:blip r:embed="rId2">
            <a:extLst/>
          </a:blip>
          <a:srcRect l="0" t="0" r="14221" b="41857"/>
          <a:stretch>
            <a:fillRect/>
          </a:stretch>
        </p:blipFill>
        <p:spPr>
          <a:xfrm>
            <a:off x="43001" y="598236"/>
            <a:ext cx="12796506" cy="4179141"/>
          </a:xfrm>
          <a:prstGeom prst="rect">
            <a:avLst/>
          </a:prstGeom>
          <a:ln w="12700">
            <a:miter lim="400000"/>
          </a:ln>
        </p:spPr>
      </p:pic>
      <p:sp>
        <p:nvSpPr>
          <p:cNvPr id="126" name="SCHOOL OF EDUCATION"/>
          <p:cNvSpPr txBox="1"/>
          <p:nvPr/>
        </p:nvSpPr>
        <p:spPr>
          <a:xfrm>
            <a:off x="2694419" y="6464554"/>
            <a:ext cx="10212914"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63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5"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456"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457"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458"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459"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60"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461"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462"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463"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464" name="Methods:"/>
          <p:cNvSpPr txBox="1"/>
          <p:nvPr/>
        </p:nvSpPr>
        <p:spPr>
          <a:xfrm>
            <a:off x="95758" y="934506"/>
            <a:ext cx="4405885"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Methods:</a:t>
            </a:r>
          </a:p>
        </p:txBody>
      </p:sp>
      <p:sp>
        <p:nvSpPr>
          <p:cNvPr id="465" name="multiple methods"/>
          <p:cNvSpPr txBox="1"/>
          <p:nvPr/>
        </p:nvSpPr>
        <p:spPr>
          <a:xfrm>
            <a:off x="197865" y="1858657"/>
            <a:ext cx="7325869" cy="1291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atin typeface="Helvetica Neue Thin"/>
                <a:ea typeface="Helvetica Neue Thin"/>
                <a:cs typeface="Helvetica Neue Thin"/>
                <a:sym typeface="Helvetica Neue Thin"/>
              </a:defRPr>
            </a:lvl1pPr>
          </a:lstStyle>
          <a:p>
            <a:pPr/>
            <a:r>
              <a:t>multiple methods</a:t>
            </a:r>
          </a:p>
        </p:txBody>
      </p:sp>
      <p:sp>
        <p:nvSpPr>
          <p:cNvPr id="466" name="Grounded Theory Approach"/>
          <p:cNvSpPr txBox="1"/>
          <p:nvPr/>
        </p:nvSpPr>
        <p:spPr>
          <a:xfrm>
            <a:off x="125158" y="3082805"/>
            <a:ext cx="4702684"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Grounded Theory Approach</a:t>
            </a:r>
          </a:p>
        </p:txBody>
      </p:sp>
      <p:sp>
        <p:nvSpPr>
          <p:cNvPr id="467" name="Design Based Research"/>
          <p:cNvSpPr txBox="1"/>
          <p:nvPr/>
        </p:nvSpPr>
        <p:spPr>
          <a:xfrm>
            <a:off x="5427027" y="3082805"/>
            <a:ext cx="4052698"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Design Based Research</a:t>
            </a:r>
          </a:p>
        </p:txBody>
      </p:sp>
      <p:sp>
        <p:nvSpPr>
          <p:cNvPr id="468" name="Action Research"/>
          <p:cNvSpPr txBox="1"/>
          <p:nvPr/>
        </p:nvSpPr>
        <p:spPr>
          <a:xfrm>
            <a:off x="10078910" y="3082805"/>
            <a:ext cx="2803780"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atin typeface="Helvetica Neue Light"/>
                <a:ea typeface="Helvetica Neue Light"/>
                <a:cs typeface="Helvetica Neue Light"/>
                <a:sym typeface="Helvetica Neue Light"/>
              </a:defRPr>
            </a:lvl1pPr>
          </a:lstStyle>
          <a:p>
            <a:pPr/>
            <a:r>
              <a:t>Action Research</a:t>
            </a:r>
          </a:p>
        </p:txBody>
      </p:sp>
      <p:sp>
        <p:nvSpPr>
          <p:cNvPr id="469" name="Data collection:"/>
          <p:cNvSpPr txBox="1"/>
          <p:nvPr/>
        </p:nvSpPr>
        <p:spPr>
          <a:xfrm>
            <a:off x="3602990" y="3621647"/>
            <a:ext cx="5798821" cy="10192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Data collection:</a:t>
            </a:r>
          </a:p>
        </p:txBody>
      </p:sp>
      <p:sp>
        <p:nvSpPr>
          <p:cNvPr id="470" name="Interviews (experts and teachers)"/>
          <p:cNvSpPr txBox="1"/>
          <p:nvPr/>
        </p:nvSpPr>
        <p:spPr>
          <a:xfrm>
            <a:off x="117957" y="4522217"/>
            <a:ext cx="7284213"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000">
                <a:latin typeface="Helvetica Neue Light"/>
                <a:ea typeface="Helvetica Neue Light"/>
                <a:cs typeface="Helvetica Neue Light"/>
                <a:sym typeface="Helvetica Neue Light"/>
              </a:defRPr>
            </a:lvl1pPr>
          </a:lstStyle>
          <a:p>
            <a:pPr/>
            <a:r>
              <a:t>Interviews (experts and teachers)</a:t>
            </a:r>
          </a:p>
        </p:txBody>
      </p:sp>
      <p:sp>
        <p:nvSpPr>
          <p:cNvPr id="471" name="Design research on an…"/>
          <p:cNvSpPr txBox="1"/>
          <p:nvPr/>
        </p:nvSpPr>
        <p:spPr>
          <a:xfrm>
            <a:off x="113690" y="5303267"/>
            <a:ext cx="7877557"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000">
                <a:latin typeface="Helvetica Neue Light"/>
                <a:ea typeface="Helvetica Neue Light"/>
                <a:cs typeface="Helvetica Neue Light"/>
                <a:sym typeface="Helvetica Neue Light"/>
              </a:defRPr>
            </a:pPr>
            <a:r>
              <a:t>Design research on an</a:t>
            </a:r>
          </a:p>
          <a:p>
            <a:pPr algn="l">
              <a:defRPr b="0" sz="4000">
                <a:latin typeface="Helvetica Neue Light"/>
                <a:ea typeface="Helvetica Neue Light"/>
                <a:cs typeface="Helvetica Neue Light"/>
                <a:sym typeface="Helvetica Neue Light"/>
              </a:defRPr>
            </a:pPr>
            <a:r>
              <a:t>online learning environment for FCA</a:t>
            </a:r>
          </a:p>
        </p:txBody>
      </p:sp>
      <p:sp>
        <p:nvSpPr>
          <p:cNvPr id="472" name="Investigation of the learning products…"/>
          <p:cNvSpPr txBox="1"/>
          <p:nvPr/>
        </p:nvSpPr>
        <p:spPr>
          <a:xfrm>
            <a:off x="88848" y="6713629"/>
            <a:ext cx="8300213"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000">
                <a:latin typeface="Helvetica Neue Light"/>
                <a:ea typeface="Helvetica Neue Light"/>
                <a:cs typeface="Helvetica Neue Light"/>
                <a:sym typeface="Helvetica Neue Light"/>
              </a:defRPr>
            </a:pPr>
            <a:r>
              <a:t>Investigation of the learning products</a:t>
            </a:r>
          </a:p>
          <a:p>
            <a:pPr algn="l">
              <a:defRPr b="0" sz="4000">
                <a:latin typeface="Helvetica Neue Light"/>
                <a:ea typeface="Helvetica Neue Light"/>
                <a:cs typeface="Helvetica Neue Light"/>
                <a:sym typeface="Helvetica Neue Light"/>
              </a:defRPr>
            </a:pPr>
            <a:r>
              <a:t>of teachers in FCA in-service training</a:t>
            </a:r>
          </a:p>
        </p:txBody>
      </p:sp>
      <p:sp>
        <p:nvSpPr>
          <p:cNvPr id="473" name="Protocols and records of own FCA teaching activities…"/>
          <p:cNvSpPr txBox="1"/>
          <p:nvPr/>
        </p:nvSpPr>
        <p:spPr>
          <a:xfrm>
            <a:off x="0" y="8123991"/>
            <a:ext cx="13004801" cy="13314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000"/>
            </a:pPr>
            <a:r>
              <a:t>Protocols and records of own FCA teaching activities </a:t>
            </a:r>
          </a:p>
          <a:p>
            <a:pPr algn="l">
              <a:defRPr sz="4000"/>
            </a:pPr>
            <a:r>
              <a:t>(a) at school   (b) in teacher training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5"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476"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477"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478"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479"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80"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481"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482"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483"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484"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sp>
        <p:nvSpPr>
          <p:cNvPr id="485" name="Based on 8 expert interviews"/>
          <p:cNvSpPr txBox="1"/>
          <p:nvPr/>
        </p:nvSpPr>
        <p:spPr>
          <a:xfrm>
            <a:off x="78282" y="2187259"/>
            <a:ext cx="886333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lvl1pPr>
          </a:lstStyle>
          <a:p>
            <a:pPr/>
            <a:r>
              <a:t>Based on 8 expert interviews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7"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488"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489"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490"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491"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92"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493"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494"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495"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496"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sp>
        <p:nvSpPr>
          <p:cNvPr id="497" name="Based on 8 expert interviews"/>
          <p:cNvSpPr txBox="1"/>
          <p:nvPr/>
        </p:nvSpPr>
        <p:spPr>
          <a:xfrm>
            <a:off x="78282" y="2193609"/>
            <a:ext cx="777113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5000">
                <a:latin typeface="Helvetica Neue Thin"/>
                <a:ea typeface="Helvetica Neue Thin"/>
                <a:cs typeface="Helvetica Neue Thin"/>
                <a:sym typeface="Helvetica Neue Thin"/>
              </a:defRPr>
            </a:lvl1pPr>
          </a:lstStyle>
          <a:p>
            <a:pPr/>
            <a:r>
              <a:t>Based on 8 expert interviews</a:t>
            </a:r>
          </a:p>
        </p:txBody>
      </p:sp>
      <p:sp>
        <p:nvSpPr>
          <p:cNvPr id="498" name="Experts are persons who offer teacher training for the use of technology in mathematics lessons or FCA"/>
          <p:cNvSpPr txBox="1"/>
          <p:nvPr/>
        </p:nvSpPr>
        <p:spPr>
          <a:xfrm>
            <a:off x="70764" y="2861027"/>
            <a:ext cx="11190891" cy="31819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000"/>
            </a:lvl1pPr>
          </a:lstStyle>
          <a:p>
            <a:pPr/>
            <a:r>
              <a:t>Experts are persons who offer teacher training for the use of technology in mathematics lessons or FCA</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0"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501"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502"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503"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504"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05"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506"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507"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508"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509"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sp>
        <p:nvSpPr>
          <p:cNvPr id="510" name="Based on 8 expert interviews"/>
          <p:cNvSpPr txBox="1"/>
          <p:nvPr/>
        </p:nvSpPr>
        <p:spPr>
          <a:xfrm>
            <a:off x="78282" y="2193609"/>
            <a:ext cx="777113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5000">
                <a:latin typeface="Helvetica Neue Thin"/>
                <a:ea typeface="Helvetica Neue Thin"/>
                <a:cs typeface="Helvetica Neue Thin"/>
                <a:sym typeface="Helvetica Neue Thin"/>
              </a:defRPr>
            </a:lvl1pPr>
          </a:lstStyle>
          <a:p>
            <a:pPr/>
            <a:r>
              <a:t>Based on 8 expert interviews</a:t>
            </a:r>
          </a:p>
        </p:txBody>
      </p:sp>
      <p:sp>
        <p:nvSpPr>
          <p:cNvPr id="511" name="Experts are persons who offer teacher training for the use of technology in mathematics lessons or FCA"/>
          <p:cNvSpPr txBox="1"/>
          <p:nvPr/>
        </p:nvSpPr>
        <p:spPr>
          <a:xfrm>
            <a:off x="58064" y="3026127"/>
            <a:ext cx="11190891" cy="2369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5000">
                <a:latin typeface="Helvetica Neue Thin"/>
                <a:ea typeface="Helvetica Neue Thin"/>
                <a:cs typeface="Helvetica Neue Thin"/>
                <a:sym typeface="Helvetica Neue Thin"/>
              </a:defRPr>
            </a:lvl1pPr>
          </a:lstStyle>
          <a:p>
            <a:pPr/>
            <a:r>
              <a:t>Experts are persons who offer teacher training for the use of technology in mathematics lessons or FCA</a:t>
            </a:r>
          </a:p>
        </p:txBody>
      </p:sp>
      <p:sp>
        <p:nvSpPr>
          <p:cNvPr id="512" name="Six men and two women"/>
          <p:cNvSpPr txBox="1"/>
          <p:nvPr/>
        </p:nvSpPr>
        <p:spPr>
          <a:xfrm>
            <a:off x="54813" y="5374959"/>
            <a:ext cx="753237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lvl1pPr>
          </a:lstStyle>
          <a:p>
            <a:pPr/>
            <a:r>
              <a:t>Six men and two women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4"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515"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516"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517"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518"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19"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520"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521"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522"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523"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sp>
        <p:nvSpPr>
          <p:cNvPr id="524" name="Based on 8 expert interviews"/>
          <p:cNvSpPr txBox="1"/>
          <p:nvPr/>
        </p:nvSpPr>
        <p:spPr>
          <a:xfrm>
            <a:off x="78282" y="2193609"/>
            <a:ext cx="777113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5000">
                <a:latin typeface="Helvetica Neue Thin"/>
                <a:ea typeface="Helvetica Neue Thin"/>
                <a:cs typeface="Helvetica Neue Thin"/>
                <a:sym typeface="Helvetica Neue Thin"/>
              </a:defRPr>
            </a:lvl1pPr>
          </a:lstStyle>
          <a:p>
            <a:pPr/>
            <a:r>
              <a:t>Based on 8 expert interviews</a:t>
            </a:r>
          </a:p>
        </p:txBody>
      </p:sp>
      <p:sp>
        <p:nvSpPr>
          <p:cNvPr id="525" name="Experts are persons who offer teacher training for the use of technology in mathematics lessons or FCA"/>
          <p:cNvSpPr txBox="1"/>
          <p:nvPr/>
        </p:nvSpPr>
        <p:spPr>
          <a:xfrm>
            <a:off x="58064" y="3026127"/>
            <a:ext cx="11190891" cy="2369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5000">
                <a:latin typeface="Helvetica Neue Thin"/>
                <a:ea typeface="Helvetica Neue Thin"/>
                <a:cs typeface="Helvetica Neue Thin"/>
                <a:sym typeface="Helvetica Neue Thin"/>
              </a:defRPr>
            </a:lvl1pPr>
          </a:lstStyle>
          <a:p>
            <a:pPr/>
            <a:r>
              <a:t>Experts are persons who offer teacher training for the use of technology in mathematics lessons or FCA</a:t>
            </a:r>
          </a:p>
        </p:txBody>
      </p:sp>
      <p:sp>
        <p:nvSpPr>
          <p:cNvPr id="526" name="Six men and two women"/>
          <p:cNvSpPr txBox="1"/>
          <p:nvPr/>
        </p:nvSpPr>
        <p:spPr>
          <a:xfrm>
            <a:off x="54813" y="5381309"/>
            <a:ext cx="667893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5000">
                <a:latin typeface="Helvetica Neue Thin"/>
                <a:ea typeface="Helvetica Neue Thin"/>
                <a:cs typeface="Helvetica Neue Thin"/>
                <a:sym typeface="Helvetica Neue Thin"/>
              </a:defRPr>
            </a:lvl1pPr>
          </a:lstStyle>
          <a:p>
            <a:pPr/>
            <a:r>
              <a:t>Six men and two women</a:t>
            </a:r>
          </a:p>
        </p:txBody>
      </p:sp>
      <p:sp>
        <p:nvSpPr>
          <p:cNvPr id="527" name="Interview duration between 21 minutes and…"/>
          <p:cNvSpPr txBox="1"/>
          <p:nvPr/>
        </p:nvSpPr>
        <p:spPr>
          <a:xfrm>
            <a:off x="143611" y="6086159"/>
            <a:ext cx="8776345" cy="2407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5000"/>
            </a:pPr>
            <a:r>
              <a:t>Interview duration between 21 minutes and</a:t>
            </a:r>
          </a:p>
          <a:p>
            <a:pPr algn="l">
              <a:defRPr sz="5000"/>
            </a:pPr>
            <a:r>
              <a:t>58 minutes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9"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530"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531"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532"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533"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34"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535"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536"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537"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538"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sp>
        <p:nvSpPr>
          <p:cNvPr id="539" name="Based on 8 expert interviews"/>
          <p:cNvSpPr txBox="1"/>
          <p:nvPr/>
        </p:nvSpPr>
        <p:spPr>
          <a:xfrm>
            <a:off x="78282" y="2193609"/>
            <a:ext cx="777113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5000">
                <a:latin typeface="Helvetica Neue Thin"/>
                <a:ea typeface="Helvetica Neue Thin"/>
                <a:cs typeface="Helvetica Neue Thin"/>
                <a:sym typeface="Helvetica Neue Thin"/>
              </a:defRPr>
            </a:lvl1pPr>
          </a:lstStyle>
          <a:p>
            <a:pPr/>
            <a:r>
              <a:t>Based on 8 expert interviews</a:t>
            </a:r>
          </a:p>
        </p:txBody>
      </p:sp>
      <p:sp>
        <p:nvSpPr>
          <p:cNvPr id="540" name="Experts are persons who offer teacher training for the use of technology in mathematics lessons or FCA"/>
          <p:cNvSpPr txBox="1"/>
          <p:nvPr/>
        </p:nvSpPr>
        <p:spPr>
          <a:xfrm>
            <a:off x="58064" y="3026127"/>
            <a:ext cx="11190891" cy="2369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5000">
                <a:latin typeface="Helvetica Neue Thin"/>
                <a:ea typeface="Helvetica Neue Thin"/>
                <a:cs typeface="Helvetica Neue Thin"/>
                <a:sym typeface="Helvetica Neue Thin"/>
              </a:defRPr>
            </a:lvl1pPr>
          </a:lstStyle>
          <a:p>
            <a:pPr/>
            <a:r>
              <a:t>Experts are persons who offer teacher training for the use of technology in mathematics lessons or FCA</a:t>
            </a:r>
          </a:p>
        </p:txBody>
      </p:sp>
      <p:sp>
        <p:nvSpPr>
          <p:cNvPr id="541" name="Six men and two women"/>
          <p:cNvSpPr txBox="1"/>
          <p:nvPr/>
        </p:nvSpPr>
        <p:spPr>
          <a:xfrm>
            <a:off x="54813" y="5381309"/>
            <a:ext cx="667893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5000">
                <a:latin typeface="Helvetica Neue Thin"/>
                <a:ea typeface="Helvetica Neue Thin"/>
                <a:cs typeface="Helvetica Neue Thin"/>
                <a:sym typeface="Helvetica Neue Thin"/>
              </a:defRPr>
            </a:lvl1pPr>
          </a:lstStyle>
          <a:p>
            <a:pPr/>
            <a:r>
              <a:t>Six men and two women</a:t>
            </a:r>
          </a:p>
        </p:txBody>
      </p:sp>
      <p:sp>
        <p:nvSpPr>
          <p:cNvPr id="542" name="Interview duration between 21 minutes and…"/>
          <p:cNvSpPr txBox="1"/>
          <p:nvPr/>
        </p:nvSpPr>
        <p:spPr>
          <a:xfrm>
            <a:off x="105511" y="6156009"/>
            <a:ext cx="11603356" cy="1607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5000">
                <a:latin typeface="Helvetica Neue Thin"/>
                <a:ea typeface="Helvetica Neue Thin"/>
                <a:cs typeface="Helvetica Neue Thin"/>
                <a:sym typeface="Helvetica Neue Thin"/>
              </a:defRPr>
            </a:pPr>
            <a:r>
              <a:t>Interview duration between 21 minutes and</a:t>
            </a:r>
          </a:p>
          <a:p>
            <a:pPr algn="l">
              <a:defRPr b="0" sz="5000">
                <a:latin typeface="Helvetica Neue Thin"/>
                <a:ea typeface="Helvetica Neue Thin"/>
                <a:cs typeface="Helvetica Neue Thin"/>
                <a:sym typeface="Helvetica Neue Thin"/>
              </a:defRPr>
            </a:pPr>
            <a:r>
              <a:t>58 minutes</a:t>
            </a:r>
          </a:p>
        </p:txBody>
      </p:sp>
      <p:sp>
        <p:nvSpPr>
          <p:cNvPr id="543" name="Ø 34 minutes"/>
          <p:cNvSpPr txBox="1"/>
          <p:nvPr/>
        </p:nvSpPr>
        <p:spPr>
          <a:xfrm>
            <a:off x="118645" y="7716440"/>
            <a:ext cx="4088766"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lvl1pPr>
          </a:lstStyle>
          <a:p>
            <a:pPr/>
            <a:r>
              <a:t>Ø 34 minutes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5"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546"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547"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548"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549"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50"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551"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552"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553"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554"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sp>
        <p:nvSpPr>
          <p:cNvPr id="555" name="open coding led to 86 codes"/>
          <p:cNvSpPr txBox="1"/>
          <p:nvPr/>
        </p:nvSpPr>
        <p:spPr>
          <a:xfrm>
            <a:off x="194885" y="2441259"/>
            <a:ext cx="866267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lvl1pPr>
          </a:lstStyle>
          <a:p>
            <a:pPr/>
            <a:r>
              <a:t>open coding led to 86 codes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7"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558"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559"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560"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561"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62"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563"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564"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565"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566"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sp>
        <p:nvSpPr>
          <p:cNvPr id="567" name="reduction of codes through synthesis based on definitions and code removal resulted in 14 codes"/>
          <p:cNvSpPr txBox="1"/>
          <p:nvPr/>
        </p:nvSpPr>
        <p:spPr>
          <a:xfrm>
            <a:off x="194885" y="3838259"/>
            <a:ext cx="12615031" cy="2407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000"/>
            </a:lvl1pPr>
          </a:lstStyle>
          <a:p>
            <a:pPr/>
            <a:r>
              <a:t>reduction of codes through synthesis based on definitions and code removal resulted in 14 codes</a:t>
            </a:r>
          </a:p>
        </p:txBody>
      </p:sp>
      <p:sp>
        <p:nvSpPr>
          <p:cNvPr id="568" name="open coding led to 86 codes"/>
          <p:cNvSpPr txBox="1"/>
          <p:nvPr/>
        </p:nvSpPr>
        <p:spPr>
          <a:xfrm>
            <a:off x="194885" y="2447609"/>
            <a:ext cx="798449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5000">
                <a:latin typeface="Helvetica Neue Light"/>
                <a:ea typeface="Helvetica Neue Light"/>
                <a:cs typeface="Helvetica Neue Light"/>
                <a:sym typeface="Helvetica Neue Light"/>
              </a:defRPr>
            </a:lvl1pPr>
          </a:lstStyle>
          <a:p>
            <a:pPr/>
            <a:r>
              <a:t>open coding led to 86 codes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0"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571"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572"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573"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574"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75"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576"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577"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578"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579"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sp>
        <p:nvSpPr>
          <p:cNvPr id="580" name="reduction of codes through synthesis based on definitions and code removal resulted in 14 codes"/>
          <p:cNvSpPr txBox="1"/>
          <p:nvPr/>
        </p:nvSpPr>
        <p:spPr>
          <a:xfrm>
            <a:off x="194885" y="3857309"/>
            <a:ext cx="12615031" cy="2369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5000">
                <a:latin typeface="Helvetica Neue Light"/>
                <a:ea typeface="Helvetica Neue Light"/>
                <a:cs typeface="Helvetica Neue Light"/>
                <a:sym typeface="Helvetica Neue Light"/>
              </a:defRPr>
            </a:lvl1pPr>
          </a:lstStyle>
          <a:p>
            <a:pPr/>
            <a:r>
              <a:t>reduction of codes through synthesis based on definitions and code removal resulted in 14 codes</a:t>
            </a:r>
          </a:p>
        </p:txBody>
      </p:sp>
      <p:sp>
        <p:nvSpPr>
          <p:cNvPr id="581" name="open coding led to 86 codes"/>
          <p:cNvSpPr txBox="1"/>
          <p:nvPr/>
        </p:nvSpPr>
        <p:spPr>
          <a:xfrm>
            <a:off x="194885" y="2447609"/>
            <a:ext cx="798449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5000">
                <a:latin typeface="Helvetica Neue Light"/>
                <a:ea typeface="Helvetica Neue Light"/>
                <a:cs typeface="Helvetica Neue Light"/>
                <a:sym typeface="Helvetica Neue Light"/>
              </a:defRPr>
            </a:lvl1pPr>
          </a:lstStyle>
          <a:p>
            <a:pPr/>
            <a:r>
              <a:t>open coding led to 86 codes</a:t>
            </a:r>
          </a:p>
        </p:txBody>
      </p:sp>
      <p:sp>
        <p:nvSpPr>
          <p:cNvPr id="582" name="these codes were presented in a Concept Map and connections of the codes were examined"/>
          <p:cNvSpPr txBox="1"/>
          <p:nvPr/>
        </p:nvSpPr>
        <p:spPr>
          <a:xfrm>
            <a:off x="194885" y="7038076"/>
            <a:ext cx="12615030" cy="2407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000"/>
            </a:lvl1pPr>
          </a:lstStyle>
          <a:p>
            <a:pPr/>
            <a:r>
              <a:t>these codes were presented in a Concept Map and connections of the codes were examined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4"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585"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586"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587"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588"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89"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590"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591"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592"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pic>
        <p:nvPicPr>
          <p:cNvPr id="593" name="Bild" descr="Bild"/>
          <p:cNvPicPr>
            <a:picLocks noChangeAspect="1"/>
          </p:cNvPicPr>
          <p:nvPr/>
        </p:nvPicPr>
        <p:blipFill>
          <a:blip r:embed="rId3">
            <a:extLst/>
          </a:blip>
          <a:stretch>
            <a:fillRect/>
          </a:stretch>
        </p:blipFill>
        <p:spPr>
          <a:xfrm>
            <a:off x="470630" y="1867366"/>
            <a:ext cx="12366151" cy="7705319"/>
          </a:xfrm>
          <a:prstGeom prst="rect">
            <a:avLst/>
          </a:prstGeom>
          <a:ln w="12700">
            <a:miter lim="400000"/>
          </a:ln>
        </p:spPr>
      </p:pic>
      <p:sp>
        <p:nvSpPr>
          <p:cNvPr id="594"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jku_logo_g.jpeg" descr="jku_logo_g.jpeg"/>
          <p:cNvPicPr>
            <a:picLocks noChangeAspect="1"/>
          </p:cNvPicPr>
          <p:nvPr/>
        </p:nvPicPr>
        <p:blipFill>
          <a:blip r:embed="rId2">
            <a:extLst/>
          </a:blip>
          <a:srcRect l="23290" t="68952" r="0" b="0"/>
          <a:stretch>
            <a:fillRect/>
          </a:stretch>
        </p:blipFill>
        <p:spPr>
          <a:xfrm>
            <a:off x="7573322" y="67019"/>
            <a:ext cx="3488378" cy="680273"/>
          </a:xfrm>
          <a:prstGeom prst="rect">
            <a:avLst/>
          </a:prstGeom>
          <a:ln w="12700">
            <a:miter lim="400000"/>
          </a:ln>
        </p:spPr>
      </p:pic>
      <p:pic>
        <p:nvPicPr>
          <p:cNvPr id="129"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130" name="SCHOOL OF EDUCATION"/>
          <p:cNvSpPr txBox="1"/>
          <p:nvPr/>
        </p:nvSpPr>
        <p:spPr>
          <a:xfrm>
            <a:off x="-1255281" y="-31009"/>
            <a:ext cx="10212914"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4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131" name="Robert Weinhandl"/>
          <p:cNvSpPr txBox="1"/>
          <p:nvPr/>
        </p:nvSpPr>
        <p:spPr>
          <a:xfrm>
            <a:off x="1061720" y="4063369"/>
            <a:ext cx="1088136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vl1pPr>
          </a:lstStyle>
          <a:p>
            <a:pPr/>
            <a:r>
              <a:t>Robert Weinhandl</a:t>
            </a:r>
          </a:p>
        </p:txBody>
      </p:sp>
      <p:sp>
        <p:nvSpPr>
          <p:cNvPr id="132" name="Teacher training for the Flipped Classroom Approach in secondary mathematics education in Austria"/>
          <p:cNvSpPr txBox="1"/>
          <p:nvPr/>
        </p:nvSpPr>
        <p:spPr>
          <a:xfrm>
            <a:off x="612336" y="9808083"/>
            <a:ext cx="10679048" cy="7292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6"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597"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598"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599"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600"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01"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602"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603"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604"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pic>
        <p:nvPicPr>
          <p:cNvPr id="605" name="Bild" descr="Bild"/>
          <p:cNvPicPr>
            <a:picLocks noChangeAspect="1"/>
          </p:cNvPicPr>
          <p:nvPr/>
        </p:nvPicPr>
        <p:blipFill>
          <a:blip r:embed="rId3">
            <a:extLst/>
          </a:blip>
          <a:stretch>
            <a:fillRect/>
          </a:stretch>
        </p:blipFill>
        <p:spPr>
          <a:xfrm>
            <a:off x="470630" y="1867366"/>
            <a:ext cx="12366151" cy="7705319"/>
          </a:xfrm>
          <a:prstGeom prst="rect">
            <a:avLst/>
          </a:prstGeom>
          <a:ln w="12700">
            <a:miter lim="400000"/>
          </a:ln>
        </p:spPr>
      </p:pic>
      <p:sp>
        <p:nvSpPr>
          <p:cNvPr id="606" name="further reduction"/>
          <p:cNvSpPr txBox="1"/>
          <p:nvPr/>
        </p:nvSpPr>
        <p:spPr>
          <a:xfrm>
            <a:off x="6490258" y="8583551"/>
            <a:ext cx="6239257"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000"/>
            </a:lvl1pPr>
          </a:lstStyle>
          <a:p>
            <a:pPr/>
            <a:r>
              <a:t>further reduction</a:t>
            </a:r>
          </a:p>
        </p:txBody>
      </p:sp>
      <p:sp>
        <p:nvSpPr>
          <p:cNvPr id="607"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9"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610"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611"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612"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613"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14"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615"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616"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617"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618"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pic>
        <p:nvPicPr>
          <p:cNvPr id="619" name="Bildschirmfoto 2018-04-15 um 10.09.47.png" descr="Bildschirmfoto 2018-04-15 um 10.09.47.png"/>
          <p:cNvPicPr>
            <a:picLocks noChangeAspect="1"/>
          </p:cNvPicPr>
          <p:nvPr/>
        </p:nvPicPr>
        <p:blipFill>
          <a:blip r:embed="rId3">
            <a:extLst/>
          </a:blip>
          <a:stretch>
            <a:fillRect/>
          </a:stretch>
        </p:blipFill>
        <p:spPr>
          <a:xfrm>
            <a:off x="628650" y="2856758"/>
            <a:ext cx="12129973" cy="439859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1"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622"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623"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624"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625"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26"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627"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628"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629"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630"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pic>
        <p:nvPicPr>
          <p:cNvPr id="631" name="Bildschirmfoto 2018-04-15 um 10.09.47.png" descr="Bildschirmfoto 2018-04-15 um 10.09.47.png"/>
          <p:cNvPicPr>
            <a:picLocks noChangeAspect="1"/>
          </p:cNvPicPr>
          <p:nvPr/>
        </p:nvPicPr>
        <p:blipFill>
          <a:blip r:embed="rId3">
            <a:extLst/>
          </a:blip>
          <a:stretch>
            <a:fillRect/>
          </a:stretch>
        </p:blipFill>
        <p:spPr>
          <a:xfrm>
            <a:off x="628650" y="2856758"/>
            <a:ext cx="12129973" cy="4398597"/>
          </a:xfrm>
          <a:prstGeom prst="rect">
            <a:avLst/>
          </a:prstGeom>
          <a:ln w="12700">
            <a:miter lim="400000"/>
          </a:ln>
        </p:spPr>
      </p:pic>
      <p:sp>
        <p:nvSpPr>
          <p:cNvPr id="632" name="Abgerundetes Rechteck"/>
          <p:cNvSpPr/>
          <p:nvPr/>
        </p:nvSpPr>
        <p:spPr>
          <a:xfrm>
            <a:off x="6985694" y="4953297"/>
            <a:ext cx="2320182" cy="968202"/>
          </a:xfrm>
          <a:prstGeom prst="roundRect">
            <a:avLst>
              <a:gd name="adj" fmla="val 19676"/>
            </a:avLst>
          </a:prstGeom>
          <a:solidFill>
            <a:schemeClr val="accent1">
              <a:alpha val="49348"/>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4"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635"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636"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637"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638"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39"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640"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641"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642"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643"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pic>
        <p:nvPicPr>
          <p:cNvPr id="644" name="Bildschirmfoto 2018-04-15 um 10.09.47.png" descr="Bildschirmfoto 2018-04-15 um 10.09.47.png"/>
          <p:cNvPicPr>
            <a:picLocks noChangeAspect="1"/>
          </p:cNvPicPr>
          <p:nvPr/>
        </p:nvPicPr>
        <p:blipFill>
          <a:blip r:embed="rId3">
            <a:extLst/>
          </a:blip>
          <a:stretch>
            <a:fillRect/>
          </a:stretch>
        </p:blipFill>
        <p:spPr>
          <a:xfrm>
            <a:off x="628650" y="2856758"/>
            <a:ext cx="12129973" cy="4398597"/>
          </a:xfrm>
          <a:prstGeom prst="rect">
            <a:avLst/>
          </a:prstGeom>
          <a:ln w="12700">
            <a:miter lim="400000"/>
          </a:ln>
        </p:spPr>
      </p:pic>
      <p:sp>
        <p:nvSpPr>
          <p:cNvPr id="645" name="Abgerundetes Rechteck"/>
          <p:cNvSpPr/>
          <p:nvPr/>
        </p:nvSpPr>
        <p:spPr>
          <a:xfrm>
            <a:off x="6985694" y="4953297"/>
            <a:ext cx="2320182" cy="968202"/>
          </a:xfrm>
          <a:prstGeom prst="roundRect">
            <a:avLst>
              <a:gd name="adj" fmla="val 19676"/>
            </a:avLst>
          </a:prstGeom>
          <a:solidFill>
            <a:schemeClr val="accent1">
              <a:alpha val="49348"/>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46" name="Form"/>
          <p:cNvSpPr/>
          <p:nvPr/>
        </p:nvSpPr>
        <p:spPr>
          <a:xfrm>
            <a:off x="3992264" y="2671871"/>
            <a:ext cx="8769860" cy="4523896"/>
          </a:xfrm>
          <a:custGeom>
            <a:avLst/>
            <a:gdLst/>
            <a:ahLst/>
            <a:cxnLst>
              <a:cxn ang="0">
                <a:pos x="wd2" y="hd2"/>
              </a:cxn>
              <a:cxn ang="5400000">
                <a:pos x="wd2" y="hd2"/>
              </a:cxn>
              <a:cxn ang="10800000">
                <a:pos x="wd2" y="hd2"/>
              </a:cxn>
              <a:cxn ang="16200000">
                <a:pos x="wd2" y="hd2"/>
              </a:cxn>
            </a:cxnLst>
            <a:rect l="0" t="0" r="r" b="b"/>
            <a:pathLst>
              <a:path w="21453" h="21584" fill="norm" stroke="1" extrusionOk="0">
                <a:moveTo>
                  <a:pt x="8997" y="23"/>
                </a:moveTo>
                <a:cubicBezTo>
                  <a:pt x="7781" y="157"/>
                  <a:pt x="6587" y="1019"/>
                  <a:pt x="5821" y="2860"/>
                </a:cubicBezTo>
                <a:cubicBezTo>
                  <a:pt x="5134" y="4512"/>
                  <a:pt x="4927" y="6686"/>
                  <a:pt x="4435" y="8576"/>
                </a:cubicBezTo>
                <a:cubicBezTo>
                  <a:pt x="3919" y="10559"/>
                  <a:pt x="3108" y="12179"/>
                  <a:pt x="2146" y="13373"/>
                </a:cubicBezTo>
                <a:cubicBezTo>
                  <a:pt x="1383" y="14322"/>
                  <a:pt x="493" y="15094"/>
                  <a:pt x="138" y="16728"/>
                </a:cubicBezTo>
                <a:cubicBezTo>
                  <a:pt x="-94" y="17794"/>
                  <a:pt x="-34" y="19021"/>
                  <a:pt x="321" y="19946"/>
                </a:cubicBezTo>
                <a:cubicBezTo>
                  <a:pt x="856" y="21338"/>
                  <a:pt x="1816" y="21581"/>
                  <a:pt x="2718" y="21584"/>
                </a:cubicBezTo>
                <a:cubicBezTo>
                  <a:pt x="4887" y="21592"/>
                  <a:pt x="7023" y="20740"/>
                  <a:pt x="9169" y="20148"/>
                </a:cubicBezTo>
                <a:cubicBezTo>
                  <a:pt x="12221" y="19306"/>
                  <a:pt x="15316" y="18989"/>
                  <a:pt x="18369" y="19829"/>
                </a:cubicBezTo>
                <a:cubicBezTo>
                  <a:pt x="19355" y="20101"/>
                  <a:pt x="20442" y="20362"/>
                  <a:pt x="21109" y="18958"/>
                </a:cubicBezTo>
                <a:cubicBezTo>
                  <a:pt x="21310" y="18536"/>
                  <a:pt x="21436" y="17997"/>
                  <a:pt x="21451" y="17423"/>
                </a:cubicBezTo>
                <a:cubicBezTo>
                  <a:pt x="21506" y="15271"/>
                  <a:pt x="20310" y="14208"/>
                  <a:pt x="19255" y="13275"/>
                </a:cubicBezTo>
                <a:cubicBezTo>
                  <a:pt x="17402" y="11635"/>
                  <a:pt x="15879" y="8887"/>
                  <a:pt x="14759" y="5576"/>
                </a:cubicBezTo>
                <a:cubicBezTo>
                  <a:pt x="14222" y="3988"/>
                  <a:pt x="13757" y="2236"/>
                  <a:pt x="12936" y="1198"/>
                </a:cubicBezTo>
                <a:cubicBezTo>
                  <a:pt x="12035" y="58"/>
                  <a:pt x="10920" y="27"/>
                  <a:pt x="9849" y="5"/>
                </a:cubicBezTo>
                <a:cubicBezTo>
                  <a:pt x="9565" y="-1"/>
                  <a:pt x="9281" y="-8"/>
                  <a:pt x="8997" y="23"/>
                </a:cubicBezTo>
                <a:close/>
              </a:path>
            </a:pathLst>
          </a:custGeom>
          <a:ln w="127000">
            <a:solidFill>
              <a:schemeClr val="accent1"/>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8"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649"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650"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651"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652"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53"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654" name="How could the flipped-classroom method to lower secondary school mathematics teachers in Austria be introduced and their understanding of the main flipped-classroom-ideas and –goals developed?"/>
          <p:cNvSpPr txBox="1"/>
          <p:nvPr/>
        </p:nvSpPr>
        <p:spPr>
          <a:xfrm>
            <a:off x="13210285" y="9526234"/>
            <a:ext cx="2468500"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mn-lt"/>
                <a:ea typeface="+mn-ea"/>
                <a:cs typeface="+mn-cs"/>
                <a:sym typeface="Helvetica Neue Medium"/>
              </a:defRPr>
            </a:lvl1pPr>
          </a:lstStyle>
          <a:p>
            <a:pPr/>
            <a:r>
              <a:t>How could the flipped-classroom method to lower secondary school mathematics teachers in Austria be introduced and their understanding of the main flipped-classroom-ideas and –goals developed?</a:t>
            </a:r>
          </a:p>
        </p:txBody>
      </p:sp>
      <p:sp>
        <p:nvSpPr>
          <p:cNvPr id="655" name="What kind of training and support (pedagogical, mathematical and technical) would lower secondary school mathematics teachers in Austria need for introducing flipped-classroom methods in their teaching and how should such training and support be offered?"/>
          <p:cNvSpPr txBox="1"/>
          <p:nvPr/>
        </p:nvSpPr>
        <p:spPr>
          <a:xfrm>
            <a:off x="13210285" y="9526234"/>
            <a:ext cx="2849347"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training and support (pedagogical, mathematical and technical) would lower secondary school mathematics teachers in Austria need for introducing flipped-classroom methods in their teaching and how should such training and support be offered?</a:t>
            </a:r>
          </a:p>
        </p:txBody>
      </p:sp>
      <p:sp>
        <p:nvSpPr>
          <p:cNvPr id="656" name="What kind of difficulties and problems (pedagogical, mathematical and technical) do lower secondary school mathematics teachers in Austria encounter while conducting flipped-classroom teaching?"/>
          <p:cNvSpPr txBox="1"/>
          <p:nvPr/>
        </p:nvSpPr>
        <p:spPr>
          <a:xfrm>
            <a:off x="13210285" y="9526234"/>
            <a:ext cx="2195246"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49580">
              <a:defRPr b="0" sz="200">
                <a:latin typeface="Helvetica Neue Thin"/>
                <a:ea typeface="Helvetica Neue Thin"/>
                <a:cs typeface="Helvetica Neue Thin"/>
                <a:sym typeface="Helvetica Neue Thin"/>
              </a:defRPr>
            </a:lvl1pPr>
          </a:lstStyle>
          <a:p>
            <a:pPr/>
            <a:r>
              <a:t>What kind of difficulties and problems (pedagogical, mathematical and technical) do lower secondary school mathematics teachers in Austria encounter while conducting flipped-classroom teaching?</a:t>
            </a:r>
          </a:p>
        </p:txBody>
      </p:sp>
      <p:sp>
        <p:nvSpPr>
          <p:cNvPr id="657"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pic>
        <p:nvPicPr>
          <p:cNvPr id="658" name="Bildschirmfoto 2018-04-15 um 10.09.47.png" descr="Bildschirmfoto 2018-04-15 um 10.09.47.png"/>
          <p:cNvPicPr>
            <a:picLocks noChangeAspect="1"/>
          </p:cNvPicPr>
          <p:nvPr/>
        </p:nvPicPr>
        <p:blipFill>
          <a:blip r:embed="rId3">
            <a:extLst/>
          </a:blip>
          <a:stretch>
            <a:fillRect/>
          </a:stretch>
        </p:blipFill>
        <p:spPr>
          <a:xfrm>
            <a:off x="628650" y="2856758"/>
            <a:ext cx="12129973" cy="4398597"/>
          </a:xfrm>
          <a:prstGeom prst="rect">
            <a:avLst/>
          </a:prstGeom>
          <a:ln w="12700">
            <a:miter lim="400000"/>
          </a:ln>
        </p:spPr>
      </p:pic>
      <p:sp>
        <p:nvSpPr>
          <p:cNvPr id="659" name="Abgerundetes Rechteck"/>
          <p:cNvSpPr/>
          <p:nvPr/>
        </p:nvSpPr>
        <p:spPr>
          <a:xfrm>
            <a:off x="4069258" y="6078686"/>
            <a:ext cx="1932683" cy="940098"/>
          </a:xfrm>
          <a:prstGeom prst="roundRect">
            <a:avLst>
              <a:gd name="adj" fmla="val 20264"/>
            </a:avLst>
          </a:prstGeom>
          <a:solidFill>
            <a:schemeClr val="accent3">
              <a:hueOff val="362282"/>
              <a:satOff val="31803"/>
              <a:lumOff val="-18242"/>
              <a:alpha val="60170"/>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1"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662"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663"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664"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665"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66"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pic>
        <p:nvPicPr>
          <p:cNvPr id="667" name="Bildschirmfoto 2018-04-15 um 10.09.47.png" descr="Bildschirmfoto 2018-04-15 um 10.09.47.png"/>
          <p:cNvPicPr>
            <a:picLocks noChangeAspect="1"/>
          </p:cNvPicPr>
          <p:nvPr/>
        </p:nvPicPr>
        <p:blipFill>
          <a:blip r:embed="rId3">
            <a:extLst/>
          </a:blip>
          <a:stretch>
            <a:fillRect/>
          </a:stretch>
        </p:blipFill>
        <p:spPr>
          <a:xfrm>
            <a:off x="628650" y="2856758"/>
            <a:ext cx="12129973" cy="4398597"/>
          </a:xfrm>
          <a:prstGeom prst="rect">
            <a:avLst/>
          </a:prstGeom>
          <a:ln w="12700">
            <a:miter lim="400000"/>
          </a:ln>
        </p:spPr>
      </p:pic>
      <p:sp>
        <p:nvSpPr>
          <p:cNvPr id="668" name="Abgerundetes Rechteck"/>
          <p:cNvSpPr/>
          <p:nvPr/>
        </p:nvSpPr>
        <p:spPr>
          <a:xfrm>
            <a:off x="4069258" y="6078686"/>
            <a:ext cx="1932683" cy="940098"/>
          </a:xfrm>
          <a:prstGeom prst="roundRect">
            <a:avLst>
              <a:gd name="adj" fmla="val 20264"/>
            </a:avLst>
          </a:prstGeom>
          <a:solidFill>
            <a:schemeClr val="accent3">
              <a:hueOff val="362282"/>
              <a:satOff val="31803"/>
              <a:lumOff val="-18242"/>
              <a:alpha val="60170"/>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69" name="Form"/>
          <p:cNvSpPr/>
          <p:nvPr/>
        </p:nvSpPr>
        <p:spPr>
          <a:xfrm>
            <a:off x="426948" y="2931736"/>
            <a:ext cx="12246883" cy="4512646"/>
          </a:xfrm>
          <a:custGeom>
            <a:avLst/>
            <a:gdLst/>
            <a:ahLst/>
            <a:cxnLst>
              <a:cxn ang="0">
                <a:pos x="wd2" y="hd2"/>
              </a:cxn>
              <a:cxn ang="5400000">
                <a:pos x="wd2" y="hd2"/>
              </a:cxn>
              <a:cxn ang="10800000">
                <a:pos x="wd2" y="hd2"/>
              </a:cxn>
              <a:cxn ang="16200000">
                <a:pos x="wd2" y="hd2"/>
              </a:cxn>
            </a:cxnLst>
            <a:rect l="0" t="0" r="r" b="b"/>
            <a:pathLst>
              <a:path w="20743" h="20503" fill="norm" stroke="1" extrusionOk="0">
                <a:moveTo>
                  <a:pt x="1494" y="20022"/>
                </a:moveTo>
                <a:cubicBezTo>
                  <a:pt x="1190" y="19786"/>
                  <a:pt x="894" y="19447"/>
                  <a:pt x="654" y="18889"/>
                </a:cubicBezTo>
                <a:cubicBezTo>
                  <a:pt x="-723" y="15691"/>
                  <a:pt x="280" y="10077"/>
                  <a:pt x="1769" y="5950"/>
                </a:cubicBezTo>
                <a:cubicBezTo>
                  <a:pt x="1944" y="5463"/>
                  <a:pt x="2120" y="4977"/>
                  <a:pt x="2308" y="4527"/>
                </a:cubicBezTo>
                <a:cubicBezTo>
                  <a:pt x="4649" y="-1047"/>
                  <a:pt x="8039" y="163"/>
                  <a:pt x="11161" y="89"/>
                </a:cubicBezTo>
                <a:cubicBezTo>
                  <a:pt x="12446" y="59"/>
                  <a:pt x="13742" y="-246"/>
                  <a:pt x="15000" y="478"/>
                </a:cubicBezTo>
                <a:cubicBezTo>
                  <a:pt x="17509" y="1922"/>
                  <a:pt x="19451" y="6990"/>
                  <a:pt x="20514" y="13278"/>
                </a:cubicBezTo>
                <a:cubicBezTo>
                  <a:pt x="20724" y="14521"/>
                  <a:pt x="20877" y="15953"/>
                  <a:pt x="20568" y="16987"/>
                </a:cubicBezTo>
                <a:cubicBezTo>
                  <a:pt x="20392" y="17577"/>
                  <a:pt x="20109" y="17805"/>
                  <a:pt x="19835" y="17980"/>
                </a:cubicBezTo>
                <a:cubicBezTo>
                  <a:pt x="17023" y="19772"/>
                  <a:pt x="14113" y="18364"/>
                  <a:pt x="11228" y="18566"/>
                </a:cubicBezTo>
                <a:cubicBezTo>
                  <a:pt x="8710" y="18741"/>
                  <a:pt x="6171" y="20126"/>
                  <a:pt x="3616" y="20455"/>
                </a:cubicBezTo>
                <a:cubicBezTo>
                  <a:pt x="2903" y="20547"/>
                  <a:pt x="2179" y="20553"/>
                  <a:pt x="1494" y="20022"/>
                </a:cubicBezTo>
                <a:close/>
              </a:path>
            </a:pathLst>
          </a:custGeom>
          <a:ln w="127000">
            <a:solidFill>
              <a:schemeClr val="accent3">
                <a:hueOff val="914337"/>
                <a:satOff val="31515"/>
                <a:lumOff val="-30790"/>
              </a:schemeClr>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1"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672"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673"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674"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675"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76" name="Research Question:"/>
          <p:cNvSpPr txBox="1"/>
          <p:nvPr/>
        </p:nvSpPr>
        <p:spPr>
          <a:xfrm>
            <a:off x="13210286" y="9526234"/>
            <a:ext cx="352324" cy="12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
            </a:lvl1pPr>
          </a:lstStyle>
          <a:p>
            <a:pPr/>
            <a:r>
              <a:t>Research Question:</a:t>
            </a:r>
          </a:p>
        </p:txBody>
      </p:sp>
      <p:sp>
        <p:nvSpPr>
          <p:cNvPr id="677"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grpSp>
        <p:nvGrpSpPr>
          <p:cNvPr id="680" name="Gruppieren"/>
          <p:cNvGrpSpPr/>
          <p:nvPr/>
        </p:nvGrpSpPr>
        <p:grpSpPr>
          <a:xfrm>
            <a:off x="3563416" y="2551958"/>
            <a:ext cx="5877968" cy="1162279"/>
            <a:chOff x="0" y="0"/>
            <a:chExt cx="5877966" cy="1162278"/>
          </a:xfrm>
        </p:grpSpPr>
        <p:pic>
          <p:nvPicPr>
            <p:cNvPr id="678" name="Bildschirmfoto 2018-04-15 um 10.09.47.png" descr="Bildschirmfoto 2018-04-15 um 10.09.47.png"/>
            <p:cNvPicPr>
              <a:picLocks noChangeAspect="1"/>
            </p:cNvPicPr>
            <p:nvPr/>
          </p:nvPicPr>
          <p:blipFill>
            <a:blip r:embed="rId3">
              <a:extLst/>
            </a:blip>
            <a:srcRect l="55784" t="50820" r="31977" b="33736"/>
            <a:stretch>
              <a:fillRect/>
            </a:stretch>
          </p:blipFill>
          <p:spPr>
            <a:xfrm>
              <a:off x="3337966" y="0"/>
              <a:ext cx="2540001" cy="1162279"/>
            </a:xfrm>
            <a:prstGeom prst="rect">
              <a:avLst/>
            </a:prstGeom>
            <a:ln w="12700" cap="flat">
              <a:noFill/>
              <a:miter lim="400000"/>
            </a:ln>
            <a:effectLst/>
          </p:spPr>
        </p:pic>
        <p:pic>
          <p:nvPicPr>
            <p:cNvPr id="679" name="Bildschirmfoto 2018-04-15 um 10.09.47.png" descr="Bildschirmfoto 2018-04-15 um 10.09.47.png"/>
            <p:cNvPicPr>
              <a:picLocks noChangeAspect="1"/>
            </p:cNvPicPr>
            <p:nvPr/>
          </p:nvPicPr>
          <p:blipFill>
            <a:blip r:embed="rId3">
              <a:extLst/>
            </a:blip>
            <a:srcRect l="29894" t="76499" r="57852" b="8817"/>
            <a:stretch>
              <a:fillRect/>
            </a:stretch>
          </p:blipFill>
          <p:spPr>
            <a:xfrm>
              <a:off x="0" y="0"/>
              <a:ext cx="2540000" cy="1103750"/>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future…"/>
          <p:cNvSpPr txBox="1"/>
          <p:nvPr/>
        </p:nvSpPr>
        <p:spPr>
          <a:xfrm>
            <a:off x="6180582" y="4675441"/>
            <a:ext cx="643637" cy="4027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
            </a:pPr>
            <a:r>
              <a:t>future</a:t>
            </a:r>
          </a:p>
          <a:p>
            <a:pPr>
              <a:defRPr sz="1000"/>
            </a:pPr>
            <a:r>
              <a:t>research</a:t>
            </a:r>
          </a:p>
        </p:txBody>
      </p:sp>
      <p:pic>
        <p:nvPicPr>
          <p:cNvPr id="683"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684"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685"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686"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687"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88"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grpSp>
        <p:nvGrpSpPr>
          <p:cNvPr id="691" name="Gruppieren"/>
          <p:cNvGrpSpPr/>
          <p:nvPr/>
        </p:nvGrpSpPr>
        <p:grpSpPr>
          <a:xfrm>
            <a:off x="3563416" y="2551958"/>
            <a:ext cx="5877968" cy="1162279"/>
            <a:chOff x="0" y="0"/>
            <a:chExt cx="5877966" cy="1162278"/>
          </a:xfrm>
        </p:grpSpPr>
        <p:pic>
          <p:nvPicPr>
            <p:cNvPr id="689" name="Bildschirmfoto 2018-04-15 um 10.09.47.png" descr="Bildschirmfoto 2018-04-15 um 10.09.47.png"/>
            <p:cNvPicPr>
              <a:picLocks noChangeAspect="1"/>
            </p:cNvPicPr>
            <p:nvPr/>
          </p:nvPicPr>
          <p:blipFill>
            <a:blip r:embed="rId3">
              <a:extLst/>
            </a:blip>
            <a:srcRect l="55784" t="50820" r="31977" b="33736"/>
            <a:stretch>
              <a:fillRect/>
            </a:stretch>
          </p:blipFill>
          <p:spPr>
            <a:xfrm>
              <a:off x="3337966" y="0"/>
              <a:ext cx="2540001" cy="1162279"/>
            </a:xfrm>
            <a:prstGeom prst="rect">
              <a:avLst/>
            </a:prstGeom>
            <a:ln w="12700" cap="flat">
              <a:noFill/>
              <a:miter lim="400000"/>
            </a:ln>
            <a:effectLst/>
          </p:spPr>
        </p:pic>
        <p:pic>
          <p:nvPicPr>
            <p:cNvPr id="690" name="Bildschirmfoto 2018-04-15 um 10.09.47.png" descr="Bildschirmfoto 2018-04-15 um 10.09.47.png"/>
            <p:cNvPicPr>
              <a:picLocks noChangeAspect="1"/>
            </p:cNvPicPr>
            <p:nvPr/>
          </p:nvPicPr>
          <p:blipFill>
            <a:blip r:embed="rId3">
              <a:extLst/>
            </a:blip>
            <a:srcRect l="29894" t="76499" r="57852" b="8817"/>
            <a:stretch>
              <a:fillRect/>
            </a:stretch>
          </p:blipFill>
          <p:spPr>
            <a:xfrm>
              <a:off x="0" y="0"/>
              <a:ext cx="2540000" cy="1103750"/>
            </a:xfrm>
            <a:prstGeom prst="rect">
              <a:avLst/>
            </a:prstGeom>
            <a:ln w="12700" cap="flat">
              <a:noFill/>
              <a:miter lim="400000"/>
            </a:ln>
            <a:effectLst/>
          </p:spPr>
        </p:pic>
      </p:grpSp>
      <p:sp>
        <p:nvSpPr>
          <p:cNvPr id="692" name="Linie"/>
          <p:cNvSpPr/>
          <p:nvPr/>
        </p:nvSpPr>
        <p:spPr>
          <a:xfrm flipH="1">
            <a:off x="6502399" y="2313442"/>
            <a:ext cx="1" cy="3538800"/>
          </a:xfrm>
          <a:prstGeom prst="line">
            <a:avLst/>
          </a:prstGeom>
          <a:ln w="381000">
            <a:solidFill>
              <a:schemeClr val="accent4">
                <a:hueOff val="-1081314"/>
                <a:satOff val="4338"/>
                <a:lumOff val="-8931"/>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4"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695"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696"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697"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698"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99" name="First findings…"/>
          <p:cNvSpPr txBox="1"/>
          <p:nvPr/>
        </p:nvSpPr>
        <p:spPr>
          <a:xfrm>
            <a:off x="49021" y="795273"/>
            <a:ext cx="6963157" cy="12796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grpSp>
        <p:nvGrpSpPr>
          <p:cNvPr id="702" name="Gruppieren"/>
          <p:cNvGrpSpPr/>
          <p:nvPr/>
        </p:nvGrpSpPr>
        <p:grpSpPr>
          <a:xfrm>
            <a:off x="3563416" y="2551958"/>
            <a:ext cx="5877968" cy="1162279"/>
            <a:chOff x="0" y="0"/>
            <a:chExt cx="5877966" cy="1162278"/>
          </a:xfrm>
        </p:grpSpPr>
        <p:pic>
          <p:nvPicPr>
            <p:cNvPr id="700" name="Bildschirmfoto 2018-04-15 um 10.09.47.png" descr="Bildschirmfoto 2018-04-15 um 10.09.47.png"/>
            <p:cNvPicPr>
              <a:picLocks noChangeAspect="1"/>
            </p:cNvPicPr>
            <p:nvPr/>
          </p:nvPicPr>
          <p:blipFill>
            <a:blip r:embed="rId3">
              <a:extLst/>
            </a:blip>
            <a:srcRect l="55784" t="50820" r="31977" b="33736"/>
            <a:stretch>
              <a:fillRect/>
            </a:stretch>
          </p:blipFill>
          <p:spPr>
            <a:xfrm>
              <a:off x="3337966" y="0"/>
              <a:ext cx="2540001" cy="1162279"/>
            </a:xfrm>
            <a:prstGeom prst="rect">
              <a:avLst/>
            </a:prstGeom>
            <a:ln w="12700" cap="flat">
              <a:noFill/>
              <a:miter lim="400000"/>
            </a:ln>
            <a:effectLst/>
          </p:spPr>
        </p:pic>
        <p:pic>
          <p:nvPicPr>
            <p:cNvPr id="701" name="Bildschirmfoto 2018-04-15 um 10.09.47.png" descr="Bildschirmfoto 2018-04-15 um 10.09.47.png"/>
            <p:cNvPicPr>
              <a:picLocks noChangeAspect="1"/>
            </p:cNvPicPr>
            <p:nvPr/>
          </p:nvPicPr>
          <p:blipFill>
            <a:blip r:embed="rId3">
              <a:extLst/>
            </a:blip>
            <a:srcRect l="29894" t="76499" r="57852" b="8817"/>
            <a:stretch>
              <a:fillRect/>
            </a:stretch>
          </p:blipFill>
          <p:spPr>
            <a:xfrm>
              <a:off x="0" y="0"/>
              <a:ext cx="2540000" cy="1103750"/>
            </a:xfrm>
            <a:prstGeom prst="rect">
              <a:avLst/>
            </a:prstGeom>
            <a:ln w="12700" cap="flat">
              <a:noFill/>
              <a:miter lim="400000"/>
            </a:ln>
            <a:effectLst/>
          </p:spPr>
        </p:pic>
      </p:grpSp>
      <p:sp>
        <p:nvSpPr>
          <p:cNvPr id="703" name="Linie"/>
          <p:cNvSpPr/>
          <p:nvPr/>
        </p:nvSpPr>
        <p:spPr>
          <a:xfrm flipH="1">
            <a:off x="6502399" y="2313442"/>
            <a:ext cx="1" cy="3538800"/>
          </a:xfrm>
          <a:prstGeom prst="line">
            <a:avLst/>
          </a:prstGeom>
          <a:ln w="381000">
            <a:solidFill>
              <a:schemeClr val="accent4">
                <a:hueOff val="-1081314"/>
                <a:satOff val="4338"/>
                <a:lumOff val="-8931"/>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04" name="future…"/>
          <p:cNvSpPr txBox="1"/>
          <p:nvPr/>
        </p:nvSpPr>
        <p:spPr>
          <a:xfrm>
            <a:off x="4327905" y="5706653"/>
            <a:ext cx="4348989" cy="2535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pPr>
            <a:r>
              <a:t>future</a:t>
            </a:r>
          </a:p>
          <a:p>
            <a:pPr>
              <a:defRPr sz="8000"/>
            </a:pPr>
            <a:r>
              <a:t>research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6"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707"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708"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709"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710"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11" name="First findings…"/>
          <p:cNvSpPr txBox="1"/>
          <p:nvPr/>
        </p:nvSpPr>
        <p:spPr>
          <a:xfrm>
            <a:off x="-3811779" y="-7473459"/>
            <a:ext cx="6963157" cy="12796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grpSp>
        <p:nvGrpSpPr>
          <p:cNvPr id="714" name="Gruppieren"/>
          <p:cNvGrpSpPr/>
          <p:nvPr/>
        </p:nvGrpSpPr>
        <p:grpSpPr>
          <a:xfrm>
            <a:off x="-297384" y="-5716774"/>
            <a:ext cx="5877968" cy="1162279"/>
            <a:chOff x="0" y="0"/>
            <a:chExt cx="5877966" cy="1162278"/>
          </a:xfrm>
        </p:grpSpPr>
        <p:pic>
          <p:nvPicPr>
            <p:cNvPr id="712" name="Bildschirmfoto 2018-04-15 um 10.09.47.png" descr="Bildschirmfoto 2018-04-15 um 10.09.47.png"/>
            <p:cNvPicPr>
              <a:picLocks noChangeAspect="1"/>
            </p:cNvPicPr>
            <p:nvPr/>
          </p:nvPicPr>
          <p:blipFill>
            <a:blip r:embed="rId3">
              <a:extLst/>
            </a:blip>
            <a:srcRect l="55784" t="50820" r="31977" b="33736"/>
            <a:stretch>
              <a:fillRect/>
            </a:stretch>
          </p:blipFill>
          <p:spPr>
            <a:xfrm>
              <a:off x="3337966" y="0"/>
              <a:ext cx="2540001" cy="1162279"/>
            </a:xfrm>
            <a:prstGeom prst="rect">
              <a:avLst/>
            </a:prstGeom>
            <a:ln w="12700" cap="flat">
              <a:noFill/>
              <a:miter lim="400000"/>
            </a:ln>
            <a:effectLst/>
          </p:spPr>
        </p:pic>
        <p:pic>
          <p:nvPicPr>
            <p:cNvPr id="713" name="Bildschirmfoto 2018-04-15 um 10.09.47.png" descr="Bildschirmfoto 2018-04-15 um 10.09.47.png"/>
            <p:cNvPicPr>
              <a:picLocks noChangeAspect="1"/>
            </p:cNvPicPr>
            <p:nvPr/>
          </p:nvPicPr>
          <p:blipFill>
            <a:blip r:embed="rId3">
              <a:extLst/>
            </a:blip>
            <a:srcRect l="29894" t="76499" r="57852" b="8817"/>
            <a:stretch>
              <a:fillRect/>
            </a:stretch>
          </p:blipFill>
          <p:spPr>
            <a:xfrm>
              <a:off x="0" y="0"/>
              <a:ext cx="2540000" cy="1103750"/>
            </a:xfrm>
            <a:prstGeom prst="rect">
              <a:avLst/>
            </a:prstGeom>
            <a:ln w="12700" cap="flat">
              <a:noFill/>
              <a:miter lim="400000"/>
            </a:ln>
            <a:effectLst/>
          </p:spPr>
        </p:pic>
      </p:grpSp>
      <p:sp>
        <p:nvSpPr>
          <p:cNvPr id="715" name="Linie"/>
          <p:cNvSpPr/>
          <p:nvPr/>
        </p:nvSpPr>
        <p:spPr>
          <a:xfrm flipH="1">
            <a:off x="2641599" y="-5955290"/>
            <a:ext cx="2" cy="3538799"/>
          </a:xfrm>
          <a:prstGeom prst="line">
            <a:avLst/>
          </a:prstGeom>
          <a:ln w="381000">
            <a:solidFill>
              <a:schemeClr val="accent4">
                <a:hueOff val="-1081314"/>
                <a:satOff val="4338"/>
                <a:lumOff val="-8931"/>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16" name="future…"/>
          <p:cNvSpPr txBox="1"/>
          <p:nvPr/>
        </p:nvSpPr>
        <p:spPr>
          <a:xfrm>
            <a:off x="467105" y="-2562079"/>
            <a:ext cx="4348989" cy="2535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pPr>
            <a:r>
              <a:t>future</a:t>
            </a:r>
          </a:p>
          <a:p>
            <a:pPr>
              <a:defRPr sz="8000"/>
            </a:pPr>
            <a:r>
              <a:t>research</a:t>
            </a:r>
          </a:p>
        </p:txBody>
      </p:sp>
      <p:pic>
        <p:nvPicPr>
          <p:cNvPr id="717" name="Bild" descr="Bild"/>
          <p:cNvPicPr>
            <a:picLocks noChangeAspect="1"/>
          </p:cNvPicPr>
          <p:nvPr/>
        </p:nvPicPr>
        <p:blipFill>
          <a:blip r:embed="rId4">
            <a:extLst/>
          </a:blip>
          <a:stretch>
            <a:fillRect/>
          </a:stretch>
        </p:blipFill>
        <p:spPr>
          <a:xfrm>
            <a:off x="135683" y="4546260"/>
            <a:ext cx="2407077" cy="1533020"/>
          </a:xfrm>
          <a:prstGeom prst="rect">
            <a:avLst/>
          </a:prstGeom>
          <a:ln w="12700">
            <a:miter lim="400000"/>
          </a:ln>
        </p:spPr>
      </p:pic>
      <p:pic>
        <p:nvPicPr>
          <p:cNvPr id="718" name="Bild" descr="Bild"/>
          <p:cNvPicPr>
            <a:picLocks noChangeAspect="1"/>
          </p:cNvPicPr>
          <p:nvPr/>
        </p:nvPicPr>
        <p:blipFill>
          <a:blip r:embed="rId5">
            <a:extLst/>
          </a:blip>
          <a:stretch>
            <a:fillRect/>
          </a:stretch>
        </p:blipFill>
        <p:spPr>
          <a:xfrm>
            <a:off x="2805974" y="4546260"/>
            <a:ext cx="2407077" cy="2425616"/>
          </a:xfrm>
          <a:prstGeom prst="rect">
            <a:avLst/>
          </a:prstGeom>
          <a:ln w="12700">
            <a:miter lim="400000"/>
          </a:ln>
        </p:spPr>
      </p:pic>
      <p:pic>
        <p:nvPicPr>
          <p:cNvPr id="719" name="Bild" descr="Bild"/>
          <p:cNvPicPr>
            <a:picLocks noChangeAspect="1"/>
          </p:cNvPicPr>
          <p:nvPr/>
        </p:nvPicPr>
        <p:blipFill>
          <a:blip r:embed="rId6">
            <a:extLst/>
          </a:blip>
          <a:stretch>
            <a:fillRect/>
          </a:stretch>
        </p:blipFill>
        <p:spPr>
          <a:xfrm>
            <a:off x="5476264" y="4562625"/>
            <a:ext cx="2407077" cy="1500289"/>
          </a:xfrm>
          <a:prstGeom prst="rect">
            <a:avLst/>
          </a:prstGeom>
          <a:ln w="12700">
            <a:miter lim="400000"/>
          </a:ln>
        </p:spPr>
      </p:pic>
      <p:pic>
        <p:nvPicPr>
          <p:cNvPr id="720" name="Bild" descr="Bild"/>
          <p:cNvPicPr>
            <a:picLocks noChangeAspect="1"/>
          </p:cNvPicPr>
          <p:nvPr/>
        </p:nvPicPr>
        <p:blipFill>
          <a:blip r:embed="rId7">
            <a:extLst/>
          </a:blip>
          <a:stretch>
            <a:fillRect/>
          </a:stretch>
        </p:blipFill>
        <p:spPr>
          <a:xfrm>
            <a:off x="7886469" y="4546260"/>
            <a:ext cx="2407076" cy="1727019"/>
          </a:xfrm>
          <a:prstGeom prst="rect">
            <a:avLst/>
          </a:prstGeom>
          <a:ln w="12700">
            <a:miter lim="400000"/>
          </a:ln>
        </p:spPr>
      </p:pic>
      <p:pic>
        <p:nvPicPr>
          <p:cNvPr id="721" name="Bild" descr="Bild"/>
          <p:cNvPicPr>
            <a:picLocks noChangeAspect="1"/>
          </p:cNvPicPr>
          <p:nvPr/>
        </p:nvPicPr>
        <p:blipFill>
          <a:blip r:embed="rId8">
            <a:extLst/>
          </a:blip>
          <a:stretch>
            <a:fillRect/>
          </a:stretch>
        </p:blipFill>
        <p:spPr>
          <a:xfrm>
            <a:off x="10462039" y="4621689"/>
            <a:ext cx="2407077" cy="1382161"/>
          </a:xfrm>
          <a:prstGeom prst="rect">
            <a:avLst/>
          </a:prstGeom>
          <a:ln w="12700">
            <a:miter lim="400000"/>
          </a:ln>
        </p:spPr>
      </p:pic>
      <p:pic>
        <p:nvPicPr>
          <p:cNvPr id="722" name="Bild" descr="Bild"/>
          <p:cNvPicPr>
            <a:picLocks noChangeAspect="1"/>
          </p:cNvPicPr>
          <p:nvPr/>
        </p:nvPicPr>
        <p:blipFill>
          <a:blip r:embed="rId9">
            <a:extLst/>
          </a:blip>
          <a:stretch>
            <a:fillRect/>
          </a:stretch>
        </p:blipFill>
        <p:spPr>
          <a:xfrm>
            <a:off x="0" y="1725630"/>
            <a:ext cx="13004800" cy="2681750"/>
          </a:xfrm>
          <a:prstGeom prst="rect">
            <a:avLst/>
          </a:prstGeom>
          <a:ln w="12700">
            <a:miter lim="400000"/>
          </a:ln>
        </p:spPr>
      </p:pic>
      <p:pic>
        <p:nvPicPr>
          <p:cNvPr id="723" name="ade97285.mahara.png" descr="ade97285.mahara.png"/>
          <p:cNvPicPr>
            <a:picLocks noChangeAspect="1"/>
          </p:cNvPicPr>
          <p:nvPr/>
        </p:nvPicPr>
        <p:blipFill>
          <a:blip r:embed="rId10">
            <a:extLst/>
          </a:blip>
          <a:stretch>
            <a:fillRect/>
          </a:stretch>
        </p:blipFill>
        <p:spPr>
          <a:xfrm>
            <a:off x="8737600" y="254000"/>
            <a:ext cx="4445000" cy="254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jku_logo_g.jpeg" descr="jku_logo_g.jpeg"/>
          <p:cNvPicPr>
            <a:picLocks noChangeAspect="1"/>
          </p:cNvPicPr>
          <p:nvPr/>
        </p:nvPicPr>
        <p:blipFill>
          <a:blip r:embed="rId2">
            <a:extLst/>
          </a:blip>
          <a:srcRect l="23290" t="68952" r="0" b="0"/>
          <a:stretch>
            <a:fillRect/>
          </a:stretch>
        </p:blipFill>
        <p:spPr>
          <a:xfrm>
            <a:off x="7573322" y="67019"/>
            <a:ext cx="3488378" cy="680273"/>
          </a:xfrm>
          <a:prstGeom prst="rect">
            <a:avLst/>
          </a:prstGeom>
          <a:ln w="12700">
            <a:miter lim="400000"/>
          </a:ln>
        </p:spPr>
      </p:pic>
      <p:pic>
        <p:nvPicPr>
          <p:cNvPr id="135"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136" name="SCHOOL OF EDUCATION"/>
          <p:cNvSpPr txBox="1"/>
          <p:nvPr/>
        </p:nvSpPr>
        <p:spPr>
          <a:xfrm>
            <a:off x="-1255281" y="-31009"/>
            <a:ext cx="10212914"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4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137" name="Robert Weinhandl"/>
          <p:cNvSpPr txBox="1"/>
          <p:nvPr/>
        </p:nvSpPr>
        <p:spPr>
          <a:xfrm>
            <a:off x="1061720" y="2666369"/>
            <a:ext cx="1088136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vl1pPr>
          </a:lstStyle>
          <a:p>
            <a:pPr/>
            <a:r>
              <a:t>Robert Weinhandl</a:t>
            </a:r>
          </a:p>
        </p:txBody>
      </p:sp>
      <p:sp>
        <p:nvSpPr>
          <p:cNvPr id="138" name="Teacher training for the Flipped Classroom Approach in secondary mathematics education in Austria"/>
          <p:cNvSpPr txBox="1"/>
          <p:nvPr/>
        </p:nvSpPr>
        <p:spPr>
          <a:xfrm>
            <a:off x="98507" y="4648393"/>
            <a:ext cx="12807787" cy="4393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Teacher training for the Flipped Classroom Approach in secondary mathematics education in Austria</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5"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726"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727"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728"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729"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30" name="First findings…"/>
          <p:cNvSpPr txBox="1"/>
          <p:nvPr/>
        </p:nvSpPr>
        <p:spPr>
          <a:xfrm>
            <a:off x="-3811779" y="-7473459"/>
            <a:ext cx="6963157" cy="12796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grpSp>
        <p:nvGrpSpPr>
          <p:cNvPr id="733" name="Gruppieren"/>
          <p:cNvGrpSpPr/>
          <p:nvPr/>
        </p:nvGrpSpPr>
        <p:grpSpPr>
          <a:xfrm>
            <a:off x="-297384" y="-5716774"/>
            <a:ext cx="5877968" cy="1162279"/>
            <a:chOff x="0" y="0"/>
            <a:chExt cx="5877966" cy="1162278"/>
          </a:xfrm>
        </p:grpSpPr>
        <p:pic>
          <p:nvPicPr>
            <p:cNvPr id="731" name="Bildschirmfoto 2018-04-15 um 10.09.47.png" descr="Bildschirmfoto 2018-04-15 um 10.09.47.png"/>
            <p:cNvPicPr>
              <a:picLocks noChangeAspect="1"/>
            </p:cNvPicPr>
            <p:nvPr/>
          </p:nvPicPr>
          <p:blipFill>
            <a:blip r:embed="rId3">
              <a:extLst/>
            </a:blip>
            <a:srcRect l="55784" t="50820" r="31977" b="33736"/>
            <a:stretch>
              <a:fillRect/>
            </a:stretch>
          </p:blipFill>
          <p:spPr>
            <a:xfrm>
              <a:off x="3337966" y="0"/>
              <a:ext cx="2540001" cy="1162279"/>
            </a:xfrm>
            <a:prstGeom prst="rect">
              <a:avLst/>
            </a:prstGeom>
            <a:ln w="12700" cap="flat">
              <a:noFill/>
              <a:miter lim="400000"/>
            </a:ln>
            <a:effectLst/>
          </p:spPr>
        </p:pic>
        <p:pic>
          <p:nvPicPr>
            <p:cNvPr id="732" name="Bildschirmfoto 2018-04-15 um 10.09.47.png" descr="Bildschirmfoto 2018-04-15 um 10.09.47.png"/>
            <p:cNvPicPr>
              <a:picLocks noChangeAspect="1"/>
            </p:cNvPicPr>
            <p:nvPr/>
          </p:nvPicPr>
          <p:blipFill>
            <a:blip r:embed="rId3">
              <a:extLst/>
            </a:blip>
            <a:srcRect l="29894" t="76499" r="57852" b="8817"/>
            <a:stretch>
              <a:fillRect/>
            </a:stretch>
          </p:blipFill>
          <p:spPr>
            <a:xfrm>
              <a:off x="0" y="0"/>
              <a:ext cx="2540000" cy="1103750"/>
            </a:xfrm>
            <a:prstGeom prst="rect">
              <a:avLst/>
            </a:prstGeom>
            <a:ln w="12700" cap="flat">
              <a:noFill/>
              <a:miter lim="400000"/>
            </a:ln>
            <a:effectLst/>
          </p:spPr>
        </p:pic>
      </p:grpSp>
      <p:sp>
        <p:nvSpPr>
          <p:cNvPr id="734" name="Linie"/>
          <p:cNvSpPr/>
          <p:nvPr/>
        </p:nvSpPr>
        <p:spPr>
          <a:xfrm flipH="1">
            <a:off x="2641599" y="-5955290"/>
            <a:ext cx="2" cy="3538799"/>
          </a:xfrm>
          <a:prstGeom prst="line">
            <a:avLst/>
          </a:prstGeom>
          <a:ln w="381000">
            <a:solidFill>
              <a:schemeClr val="accent4">
                <a:hueOff val="-1081314"/>
                <a:satOff val="4338"/>
                <a:lumOff val="-8931"/>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35" name="future…"/>
          <p:cNvSpPr txBox="1"/>
          <p:nvPr/>
        </p:nvSpPr>
        <p:spPr>
          <a:xfrm>
            <a:off x="467105" y="-2562079"/>
            <a:ext cx="4348989" cy="2535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pPr>
            <a:r>
              <a:t>future</a:t>
            </a:r>
          </a:p>
          <a:p>
            <a:pPr>
              <a:defRPr sz="8000"/>
            </a:pPr>
            <a:r>
              <a:t>research</a:t>
            </a:r>
          </a:p>
        </p:txBody>
      </p:sp>
      <p:pic>
        <p:nvPicPr>
          <p:cNvPr id="736" name="Bild" descr="Bild"/>
          <p:cNvPicPr>
            <a:picLocks noChangeAspect="1"/>
          </p:cNvPicPr>
          <p:nvPr/>
        </p:nvPicPr>
        <p:blipFill>
          <a:blip r:embed="rId4">
            <a:extLst/>
          </a:blip>
          <a:stretch>
            <a:fillRect/>
          </a:stretch>
        </p:blipFill>
        <p:spPr>
          <a:xfrm>
            <a:off x="905107" y="2507668"/>
            <a:ext cx="10967521" cy="6985001"/>
          </a:xfrm>
          <a:prstGeom prst="rect">
            <a:avLst/>
          </a:prstGeom>
          <a:ln w="12700">
            <a:miter lim="400000"/>
          </a:ln>
        </p:spPr>
      </p:pic>
      <p:pic>
        <p:nvPicPr>
          <p:cNvPr id="737" name="Bild" descr="Bild"/>
          <p:cNvPicPr>
            <a:picLocks noChangeAspect="1"/>
          </p:cNvPicPr>
          <p:nvPr/>
        </p:nvPicPr>
        <p:blipFill>
          <a:blip r:embed="rId5">
            <a:extLst/>
          </a:blip>
          <a:stretch>
            <a:fillRect/>
          </a:stretch>
        </p:blipFill>
        <p:spPr>
          <a:xfrm>
            <a:off x="4482374" y="936725"/>
            <a:ext cx="1184636" cy="1193760"/>
          </a:xfrm>
          <a:prstGeom prst="rect">
            <a:avLst/>
          </a:prstGeom>
          <a:ln w="12700">
            <a:miter lim="400000"/>
          </a:ln>
        </p:spPr>
      </p:pic>
      <p:pic>
        <p:nvPicPr>
          <p:cNvPr id="738" name="Bild" descr="Bild"/>
          <p:cNvPicPr>
            <a:picLocks noChangeAspect="1"/>
          </p:cNvPicPr>
          <p:nvPr/>
        </p:nvPicPr>
        <p:blipFill>
          <a:blip r:embed="rId6">
            <a:extLst/>
          </a:blip>
          <a:stretch>
            <a:fillRect/>
          </a:stretch>
        </p:blipFill>
        <p:spPr>
          <a:xfrm>
            <a:off x="5796549" y="944779"/>
            <a:ext cx="1184636" cy="738363"/>
          </a:xfrm>
          <a:prstGeom prst="rect">
            <a:avLst/>
          </a:prstGeom>
          <a:ln w="12700">
            <a:miter lim="400000"/>
          </a:ln>
        </p:spPr>
      </p:pic>
      <p:pic>
        <p:nvPicPr>
          <p:cNvPr id="739" name="Bild" descr="Bild"/>
          <p:cNvPicPr>
            <a:picLocks noChangeAspect="1"/>
          </p:cNvPicPr>
          <p:nvPr/>
        </p:nvPicPr>
        <p:blipFill>
          <a:blip r:embed="rId7">
            <a:extLst/>
          </a:blip>
          <a:stretch>
            <a:fillRect/>
          </a:stretch>
        </p:blipFill>
        <p:spPr>
          <a:xfrm>
            <a:off x="6982724" y="936725"/>
            <a:ext cx="1184636" cy="849948"/>
          </a:xfrm>
          <a:prstGeom prst="rect">
            <a:avLst/>
          </a:prstGeom>
          <a:ln w="12700">
            <a:miter lim="400000"/>
          </a:ln>
        </p:spPr>
      </p:pic>
      <p:pic>
        <p:nvPicPr>
          <p:cNvPr id="740" name="Bild" descr="Bild"/>
          <p:cNvPicPr>
            <a:picLocks noChangeAspect="1"/>
          </p:cNvPicPr>
          <p:nvPr/>
        </p:nvPicPr>
        <p:blipFill>
          <a:blip r:embed="rId8">
            <a:extLst/>
          </a:blip>
          <a:stretch>
            <a:fillRect/>
          </a:stretch>
        </p:blipFill>
        <p:spPr>
          <a:xfrm>
            <a:off x="8250282" y="973847"/>
            <a:ext cx="1184636" cy="680227"/>
          </a:xfrm>
          <a:prstGeom prst="rect">
            <a:avLst/>
          </a:prstGeom>
          <a:ln w="12700">
            <a:miter lim="400000"/>
          </a:ln>
        </p:spPr>
      </p:pic>
      <p:pic>
        <p:nvPicPr>
          <p:cNvPr id="741" name="Bild" descr="Bild"/>
          <p:cNvPicPr>
            <a:picLocks noChangeAspect="1"/>
          </p:cNvPicPr>
          <p:nvPr/>
        </p:nvPicPr>
        <p:blipFill>
          <a:blip r:embed="rId9">
            <a:extLst/>
          </a:blip>
          <a:stretch>
            <a:fillRect/>
          </a:stretch>
        </p:blipFill>
        <p:spPr>
          <a:xfrm>
            <a:off x="38100" y="1007618"/>
            <a:ext cx="2943982" cy="607086"/>
          </a:xfrm>
          <a:prstGeom prst="rect">
            <a:avLst/>
          </a:prstGeom>
          <a:ln w="12700">
            <a:miter lim="400000"/>
          </a:ln>
        </p:spPr>
      </p:pic>
      <p:pic>
        <p:nvPicPr>
          <p:cNvPr id="742" name="ade97285.mahara.png" descr="ade97285.mahara.png"/>
          <p:cNvPicPr>
            <a:picLocks noChangeAspect="1"/>
          </p:cNvPicPr>
          <p:nvPr/>
        </p:nvPicPr>
        <p:blipFill>
          <a:blip r:embed="rId10">
            <a:extLst/>
          </a:blip>
          <a:stretch>
            <a:fillRect/>
          </a:stretch>
        </p:blipFill>
        <p:spPr>
          <a:xfrm>
            <a:off x="10672841" y="508000"/>
            <a:ext cx="2344659" cy="13398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4"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745"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746"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747"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748"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49" name="First findings…"/>
          <p:cNvSpPr txBox="1"/>
          <p:nvPr/>
        </p:nvSpPr>
        <p:spPr>
          <a:xfrm>
            <a:off x="-3811779" y="-7473459"/>
            <a:ext cx="6963157" cy="12796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grpSp>
        <p:nvGrpSpPr>
          <p:cNvPr id="752" name="Gruppieren"/>
          <p:cNvGrpSpPr/>
          <p:nvPr/>
        </p:nvGrpSpPr>
        <p:grpSpPr>
          <a:xfrm>
            <a:off x="-297384" y="-5716774"/>
            <a:ext cx="5877968" cy="1162279"/>
            <a:chOff x="0" y="0"/>
            <a:chExt cx="5877966" cy="1162278"/>
          </a:xfrm>
        </p:grpSpPr>
        <p:pic>
          <p:nvPicPr>
            <p:cNvPr id="750" name="Bildschirmfoto 2018-04-15 um 10.09.47.png" descr="Bildschirmfoto 2018-04-15 um 10.09.47.png"/>
            <p:cNvPicPr>
              <a:picLocks noChangeAspect="1"/>
            </p:cNvPicPr>
            <p:nvPr/>
          </p:nvPicPr>
          <p:blipFill>
            <a:blip r:embed="rId3">
              <a:extLst/>
            </a:blip>
            <a:srcRect l="55784" t="50820" r="31977" b="33736"/>
            <a:stretch>
              <a:fillRect/>
            </a:stretch>
          </p:blipFill>
          <p:spPr>
            <a:xfrm>
              <a:off x="3337966" y="0"/>
              <a:ext cx="2540001" cy="1162279"/>
            </a:xfrm>
            <a:prstGeom prst="rect">
              <a:avLst/>
            </a:prstGeom>
            <a:ln w="12700" cap="flat">
              <a:noFill/>
              <a:miter lim="400000"/>
            </a:ln>
            <a:effectLst/>
          </p:spPr>
        </p:pic>
        <p:pic>
          <p:nvPicPr>
            <p:cNvPr id="751" name="Bildschirmfoto 2018-04-15 um 10.09.47.png" descr="Bildschirmfoto 2018-04-15 um 10.09.47.png"/>
            <p:cNvPicPr>
              <a:picLocks noChangeAspect="1"/>
            </p:cNvPicPr>
            <p:nvPr/>
          </p:nvPicPr>
          <p:blipFill>
            <a:blip r:embed="rId3">
              <a:extLst/>
            </a:blip>
            <a:srcRect l="29894" t="76499" r="57852" b="8817"/>
            <a:stretch>
              <a:fillRect/>
            </a:stretch>
          </p:blipFill>
          <p:spPr>
            <a:xfrm>
              <a:off x="0" y="0"/>
              <a:ext cx="2540000" cy="1103750"/>
            </a:xfrm>
            <a:prstGeom prst="rect">
              <a:avLst/>
            </a:prstGeom>
            <a:ln w="12700" cap="flat">
              <a:noFill/>
              <a:miter lim="400000"/>
            </a:ln>
            <a:effectLst/>
          </p:spPr>
        </p:pic>
      </p:grpSp>
      <p:sp>
        <p:nvSpPr>
          <p:cNvPr id="753" name="Linie"/>
          <p:cNvSpPr/>
          <p:nvPr/>
        </p:nvSpPr>
        <p:spPr>
          <a:xfrm flipH="1">
            <a:off x="2641599" y="-5955290"/>
            <a:ext cx="2" cy="3538799"/>
          </a:xfrm>
          <a:prstGeom prst="line">
            <a:avLst/>
          </a:prstGeom>
          <a:ln w="381000">
            <a:solidFill>
              <a:schemeClr val="accent4">
                <a:hueOff val="-1081314"/>
                <a:satOff val="4338"/>
                <a:lumOff val="-8931"/>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54" name="future…"/>
          <p:cNvSpPr txBox="1"/>
          <p:nvPr/>
        </p:nvSpPr>
        <p:spPr>
          <a:xfrm>
            <a:off x="467105" y="-2562079"/>
            <a:ext cx="4348989" cy="2535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pPr>
            <a:r>
              <a:t>future</a:t>
            </a:r>
          </a:p>
          <a:p>
            <a:pPr>
              <a:defRPr sz="8000"/>
            </a:pPr>
            <a:r>
              <a:t>research</a:t>
            </a:r>
          </a:p>
        </p:txBody>
      </p:sp>
      <p:pic>
        <p:nvPicPr>
          <p:cNvPr id="755" name="Bild" descr="Bild"/>
          <p:cNvPicPr>
            <a:picLocks noChangeAspect="1"/>
          </p:cNvPicPr>
          <p:nvPr/>
        </p:nvPicPr>
        <p:blipFill>
          <a:blip r:embed="rId4">
            <a:extLst/>
          </a:blip>
          <a:stretch>
            <a:fillRect/>
          </a:stretch>
        </p:blipFill>
        <p:spPr>
          <a:xfrm>
            <a:off x="3257451" y="1007618"/>
            <a:ext cx="1270001" cy="808839"/>
          </a:xfrm>
          <a:prstGeom prst="rect">
            <a:avLst/>
          </a:prstGeom>
          <a:ln w="12700">
            <a:miter lim="400000"/>
          </a:ln>
        </p:spPr>
      </p:pic>
      <p:pic>
        <p:nvPicPr>
          <p:cNvPr id="756" name="Bild" descr="Bild"/>
          <p:cNvPicPr>
            <a:picLocks noChangeAspect="1"/>
          </p:cNvPicPr>
          <p:nvPr/>
        </p:nvPicPr>
        <p:blipFill>
          <a:blip r:embed="rId5">
            <a:extLst/>
          </a:blip>
          <a:stretch>
            <a:fillRect/>
          </a:stretch>
        </p:blipFill>
        <p:spPr>
          <a:xfrm>
            <a:off x="3036594" y="2397225"/>
            <a:ext cx="6931612" cy="6985001"/>
          </a:xfrm>
          <a:prstGeom prst="rect">
            <a:avLst/>
          </a:prstGeom>
          <a:ln w="12700">
            <a:miter lim="400000"/>
          </a:ln>
        </p:spPr>
      </p:pic>
      <p:pic>
        <p:nvPicPr>
          <p:cNvPr id="757" name="Bild" descr="Bild"/>
          <p:cNvPicPr>
            <a:picLocks noChangeAspect="1"/>
          </p:cNvPicPr>
          <p:nvPr/>
        </p:nvPicPr>
        <p:blipFill>
          <a:blip r:embed="rId6">
            <a:extLst/>
          </a:blip>
          <a:stretch>
            <a:fillRect/>
          </a:stretch>
        </p:blipFill>
        <p:spPr>
          <a:xfrm>
            <a:off x="5796549" y="944779"/>
            <a:ext cx="1184636" cy="738363"/>
          </a:xfrm>
          <a:prstGeom prst="rect">
            <a:avLst/>
          </a:prstGeom>
          <a:ln w="12700">
            <a:miter lim="400000"/>
          </a:ln>
        </p:spPr>
      </p:pic>
      <p:pic>
        <p:nvPicPr>
          <p:cNvPr id="758" name="Bild" descr="Bild"/>
          <p:cNvPicPr>
            <a:picLocks noChangeAspect="1"/>
          </p:cNvPicPr>
          <p:nvPr/>
        </p:nvPicPr>
        <p:blipFill>
          <a:blip r:embed="rId7">
            <a:extLst/>
          </a:blip>
          <a:stretch>
            <a:fillRect/>
          </a:stretch>
        </p:blipFill>
        <p:spPr>
          <a:xfrm>
            <a:off x="6982724" y="936725"/>
            <a:ext cx="1184636" cy="849948"/>
          </a:xfrm>
          <a:prstGeom prst="rect">
            <a:avLst/>
          </a:prstGeom>
          <a:ln w="12700">
            <a:miter lim="400000"/>
          </a:ln>
        </p:spPr>
      </p:pic>
      <p:pic>
        <p:nvPicPr>
          <p:cNvPr id="759" name="Bild" descr="Bild"/>
          <p:cNvPicPr>
            <a:picLocks noChangeAspect="1"/>
          </p:cNvPicPr>
          <p:nvPr/>
        </p:nvPicPr>
        <p:blipFill>
          <a:blip r:embed="rId8">
            <a:extLst/>
          </a:blip>
          <a:stretch>
            <a:fillRect/>
          </a:stretch>
        </p:blipFill>
        <p:spPr>
          <a:xfrm>
            <a:off x="8250282" y="973847"/>
            <a:ext cx="1184636" cy="680227"/>
          </a:xfrm>
          <a:prstGeom prst="rect">
            <a:avLst/>
          </a:prstGeom>
          <a:ln w="12700">
            <a:miter lim="400000"/>
          </a:ln>
        </p:spPr>
      </p:pic>
      <p:pic>
        <p:nvPicPr>
          <p:cNvPr id="760" name="Bild" descr="Bild"/>
          <p:cNvPicPr>
            <a:picLocks noChangeAspect="1"/>
          </p:cNvPicPr>
          <p:nvPr/>
        </p:nvPicPr>
        <p:blipFill>
          <a:blip r:embed="rId9">
            <a:extLst/>
          </a:blip>
          <a:stretch>
            <a:fillRect/>
          </a:stretch>
        </p:blipFill>
        <p:spPr>
          <a:xfrm>
            <a:off x="38100" y="1007618"/>
            <a:ext cx="2943982" cy="607086"/>
          </a:xfrm>
          <a:prstGeom prst="rect">
            <a:avLst/>
          </a:prstGeom>
          <a:ln w="12700">
            <a:miter lim="400000"/>
          </a:ln>
        </p:spPr>
      </p:pic>
      <p:pic>
        <p:nvPicPr>
          <p:cNvPr id="761" name="ade97285.mahara.png" descr="ade97285.mahara.png"/>
          <p:cNvPicPr>
            <a:picLocks noChangeAspect="1"/>
          </p:cNvPicPr>
          <p:nvPr/>
        </p:nvPicPr>
        <p:blipFill>
          <a:blip r:embed="rId10">
            <a:extLst/>
          </a:blip>
          <a:stretch>
            <a:fillRect/>
          </a:stretch>
        </p:blipFill>
        <p:spPr>
          <a:xfrm>
            <a:off x="10672841" y="508000"/>
            <a:ext cx="2344659" cy="13398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3"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764"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765"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766"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767"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68" name="First findings…"/>
          <p:cNvSpPr txBox="1"/>
          <p:nvPr/>
        </p:nvSpPr>
        <p:spPr>
          <a:xfrm>
            <a:off x="-3811779" y="-7473459"/>
            <a:ext cx="6963157" cy="12796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grpSp>
        <p:nvGrpSpPr>
          <p:cNvPr id="771" name="Gruppieren"/>
          <p:cNvGrpSpPr/>
          <p:nvPr/>
        </p:nvGrpSpPr>
        <p:grpSpPr>
          <a:xfrm>
            <a:off x="-297384" y="-5716774"/>
            <a:ext cx="5877968" cy="1162279"/>
            <a:chOff x="0" y="0"/>
            <a:chExt cx="5877966" cy="1162278"/>
          </a:xfrm>
        </p:grpSpPr>
        <p:pic>
          <p:nvPicPr>
            <p:cNvPr id="769" name="Bildschirmfoto 2018-04-15 um 10.09.47.png" descr="Bildschirmfoto 2018-04-15 um 10.09.47.png"/>
            <p:cNvPicPr>
              <a:picLocks noChangeAspect="1"/>
            </p:cNvPicPr>
            <p:nvPr/>
          </p:nvPicPr>
          <p:blipFill>
            <a:blip r:embed="rId3">
              <a:extLst/>
            </a:blip>
            <a:srcRect l="55784" t="50820" r="31977" b="33736"/>
            <a:stretch>
              <a:fillRect/>
            </a:stretch>
          </p:blipFill>
          <p:spPr>
            <a:xfrm>
              <a:off x="3337966" y="0"/>
              <a:ext cx="2540001" cy="1162279"/>
            </a:xfrm>
            <a:prstGeom prst="rect">
              <a:avLst/>
            </a:prstGeom>
            <a:ln w="12700" cap="flat">
              <a:noFill/>
              <a:miter lim="400000"/>
            </a:ln>
            <a:effectLst/>
          </p:spPr>
        </p:pic>
        <p:pic>
          <p:nvPicPr>
            <p:cNvPr id="770" name="Bildschirmfoto 2018-04-15 um 10.09.47.png" descr="Bildschirmfoto 2018-04-15 um 10.09.47.png"/>
            <p:cNvPicPr>
              <a:picLocks noChangeAspect="1"/>
            </p:cNvPicPr>
            <p:nvPr/>
          </p:nvPicPr>
          <p:blipFill>
            <a:blip r:embed="rId3">
              <a:extLst/>
            </a:blip>
            <a:srcRect l="29894" t="76499" r="57852" b="8817"/>
            <a:stretch>
              <a:fillRect/>
            </a:stretch>
          </p:blipFill>
          <p:spPr>
            <a:xfrm>
              <a:off x="0" y="0"/>
              <a:ext cx="2540000" cy="1103750"/>
            </a:xfrm>
            <a:prstGeom prst="rect">
              <a:avLst/>
            </a:prstGeom>
            <a:ln w="12700" cap="flat">
              <a:noFill/>
              <a:miter lim="400000"/>
            </a:ln>
            <a:effectLst/>
          </p:spPr>
        </p:pic>
      </p:grpSp>
      <p:sp>
        <p:nvSpPr>
          <p:cNvPr id="772" name="Linie"/>
          <p:cNvSpPr/>
          <p:nvPr/>
        </p:nvSpPr>
        <p:spPr>
          <a:xfrm flipH="1">
            <a:off x="2641599" y="-5955290"/>
            <a:ext cx="2" cy="3538799"/>
          </a:xfrm>
          <a:prstGeom prst="line">
            <a:avLst/>
          </a:prstGeom>
          <a:ln w="381000">
            <a:solidFill>
              <a:schemeClr val="accent4">
                <a:hueOff val="-1081314"/>
                <a:satOff val="4338"/>
                <a:lumOff val="-8931"/>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73" name="future…"/>
          <p:cNvSpPr txBox="1"/>
          <p:nvPr/>
        </p:nvSpPr>
        <p:spPr>
          <a:xfrm>
            <a:off x="467105" y="-2562079"/>
            <a:ext cx="4348989" cy="2535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pPr>
            <a:r>
              <a:t>future</a:t>
            </a:r>
          </a:p>
          <a:p>
            <a:pPr>
              <a:defRPr sz="8000"/>
            </a:pPr>
            <a:r>
              <a:t>research</a:t>
            </a:r>
          </a:p>
        </p:txBody>
      </p:sp>
      <p:pic>
        <p:nvPicPr>
          <p:cNvPr id="774" name="Bild" descr="Bild"/>
          <p:cNvPicPr>
            <a:picLocks noChangeAspect="1"/>
          </p:cNvPicPr>
          <p:nvPr/>
        </p:nvPicPr>
        <p:blipFill>
          <a:blip r:embed="rId4">
            <a:extLst/>
          </a:blip>
          <a:stretch>
            <a:fillRect/>
          </a:stretch>
        </p:blipFill>
        <p:spPr>
          <a:xfrm>
            <a:off x="3257451" y="1007618"/>
            <a:ext cx="1270001" cy="808839"/>
          </a:xfrm>
          <a:prstGeom prst="rect">
            <a:avLst/>
          </a:prstGeom>
          <a:ln w="12700">
            <a:miter lim="400000"/>
          </a:ln>
        </p:spPr>
      </p:pic>
      <p:pic>
        <p:nvPicPr>
          <p:cNvPr id="775" name="Bild" descr="Bild"/>
          <p:cNvPicPr>
            <a:picLocks noChangeAspect="1"/>
          </p:cNvPicPr>
          <p:nvPr/>
        </p:nvPicPr>
        <p:blipFill>
          <a:blip r:embed="rId5">
            <a:extLst/>
          </a:blip>
          <a:stretch>
            <a:fillRect/>
          </a:stretch>
        </p:blipFill>
        <p:spPr>
          <a:xfrm>
            <a:off x="4611394" y="976355"/>
            <a:ext cx="1270001" cy="1279783"/>
          </a:xfrm>
          <a:prstGeom prst="rect">
            <a:avLst/>
          </a:prstGeom>
          <a:ln w="12700">
            <a:miter lim="400000"/>
          </a:ln>
        </p:spPr>
      </p:pic>
      <p:pic>
        <p:nvPicPr>
          <p:cNvPr id="776" name="Bild" descr="Bild"/>
          <p:cNvPicPr>
            <a:picLocks noChangeAspect="1"/>
          </p:cNvPicPr>
          <p:nvPr/>
        </p:nvPicPr>
        <p:blipFill>
          <a:blip r:embed="rId6">
            <a:extLst/>
          </a:blip>
          <a:stretch>
            <a:fillRect/>
          </a:stretch>
        </p:blipFill>
        <p:spPr>
          <a:xfrm>
            <a:off x="898998" y="2460735"/>
            <a:ext cx="11206804" cy="6985001"/>
          </a:xfrm>
          <a:prstGeom prst="rect">
            <a:avLst/>
          </a:prstGeom>
          <a:ln w="12700">
            <a:miter lim="400000"/>
          </a:ln>
        </p:spPr>
      </p:pic>
      <p:pic>
        <p:nvPicPr>
          <p:cNvPr id="777" name="Bild" descr="Bild"/>
          <p:cNvPicPr>
            <a:picLocks noChangeAspect="1"/>
          </p:cNvPicPr>
          <p:nvPr/>
        </p:nvPicPr>
        <p:blipFill>
          <a:blip r:embed="rId7">
            <a:extLst/>
          </a:blip>
          <a:stretch>
            <a:fillRect/>
          </a:stretch>
        </p:blipFill>
        <p:spPr>
          <a:xfrm>
            <a:off x="6982724" y="936725"/>
            <a:ext cx="1184636" cy="849948"/>
          </a:xfrm>
          <a:prstGeom prst="rect">
            <a:avLst/>
          </a:prstGeom>
          <a:ln w="12700">
            <a:miter lim="400000"/>
          </a:ln>
        </p:spPr>
      </p:pic>
      <p:pic>
        <p:nvPicPr>
          <p:cNvPr id="778" name="Bild" descr="Bild"/>
          <p:cNvPicPr>
            <a:picLocks noChangeAspect="1"/>
          </p:cNvPicPr>
          <p:nvPr/>
        </p:nvPicPr>
        <p:blipFill>
          <a:blip r:embed="rId8">
            <a:extLst/>
          </a:blip>
          <a:stretch>
            <a:fillRect/>
          </a:stretch>
        </p:blipFill>
        <p:spPr>
          <a:xfrm>
            <a:off x="8250282" y="973847"/>
            <a:ext cx="1184636" cy="680227"/>
          </a:xfrm>
          <a:prstGeom prst="rect">
            <a:avLst/>
          </a:prstGeom>
          <a:ln w="12700">
            <a:miter lim="400000"/>
          </a:ln>
        </p:spPr>
      </p:pic>
      <p:pic>
        <p:nvPicPr>
          <p:cNvPr id="779" name="Bild" descr="Bild"/>
          <p:cNvPicPr>
            <a:picLocks noChangeAspect="1"/>
          </p:cNvPicPr>
          <p:nvPr/>
        </p:nvPicPr>
        <p:blipFill>
          <a:blip r:embed="rId9">
            <a:extLst/>
          </a:blip>
          <a:stretch>
            <a:fillRect/>
          </a:stretch>
        </p:blipFill>
        <p:spPr>
          <a:xfrm>
            <a:off x="38100" y="1007618"/>
            <a:ext cx="2943982" cy="607086"/>
          </a:xfrm>
          <a:prstGeom prst="rect">
            <a:avLst/>
          </a:prstGeom>
          <a:ln w="12700">
            <a:miter lim="400000"/>
          </a:ln>
        </p:spPr>
      </p:pic>
      <p:pic>
        <p:nvPicPr>
          <p:cNvPr id="780" name="ade97285.mahara.png" descr="ade97285.mahara.png"/>
          <p:cNvPicPr>
            <a:picLocks noChangeAspect="1"/>
          </p:cNvPicPr>
          <p:nvPr/>
        </p:nvPicPr>
        <p:blipFill>
          <a:blip r:embed="rId10">
            <a:extLst/>
          </a:blip>
          <a:stretch>
            <a:fillRect/>
          </a:stretch>
        </p:blipFill>
        <p:spPr>
          <a:xfrm>
            <a:off x="10672841" y="508000"/>
            <a:ext cx="2344659" cy="13398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2"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783"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784"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785"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786"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87" name="First findings…"/>
          <p:cNvSpPr txBox="1"/>
          <p:nvPr/>
        </p:nvSpPr>
        <p:spPr>
          <a:xfrm>
            <a:off x="-3811779" y="-7473459"/>
            <a:ext cx="6963157" cy="12796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grpSp>
        <p:nvGrpSpPr>
          <p:cNvPr id="790" name="Gruppieren"/>
          <p:cNvGrpSpPr/>
          <p:nvPr/>
        </p:nvGrpSpPr>
        <p:grpSpPr>
          <a:xfrm>
            <a:off x="-297384" y="-5716774"/>
            <a:ext cx="5877968" cy="1162279"/>
            <a:chOff x="0" y="0"/>
            <a:chExt cx="5877966" cy="1162278"/>
          </a:xfrm>
        </p:grpSpPr>
        <p:pic>
          <p:nvPicPr>
            <p:cNvPr id="788" name="Bildschirmfoto 2018-04-15 um 10.09.47.png" descr="Bildschirmfoto 2018-04-15 um 10.09.47.png"/>
            <p:cNvPicPr>
              <a:picLocks noChangeAspect="1"/>
            </p:cNvPicPr>
            <p:nvPr/>
          </p:nvPicPr>
          <p:blipFill>
            <a:blip r:embed="rId3">
              <a:extLst/>
            </a:blip>
            <a:srcRect l="55784" t="50820" r="31977" b="33736"/>
            <a:stretch>
              <a:fillRect/>
            </a:stretch>
          </p:blipFill>
          <p:spPr>
            <a:xfrm>
              <a:off x="3337966" y="0"/>
              <a:ext cx="2540001" cy="1162279"/>
            </a:xfrm>
            <a:prstGeom prst="rect">
              <a:avLst/>
            </a:prstGeom>
            <a:ln w="12700" cap="flat">
              <a:noFill/>
              <a:miter lim="400000"/>
            </a:ln>
            <a:effectLst/>
          </p:spPr>
        </p:pic>
        <p:pic>
          <p:nvPicPr>
            <p:cNvPr id="789" name="Bildschirmfoto 2018-04-15 um 10.09.47.png" descr="Bildschirmfoto 2018-04-15 um 10.09.47.png"/>
            <p:cNvPicPr>
              <a:picLocks noChangeAspect="1"/>
            </p:cNvPicPr>
            <p:nvPr/>
          </p:nvPicPr>
          <p:blipFill>
            <a:blip r:embed="rId3">
              <a:extLst/>
            </a:blip>
            <a:srcRect l="29894" t="76499" r="57852" b="8817"/>
            <a:stretch>
              <a:fillRect/>
            </a:stretch>
          </p:blipFill>
          <p:spPr>
            <a:xfrm>
              <a:off x="0" y="0"/>
              <a:ext cx="2540000" cy="1103750"/>
            </a:xfrm>
            <a:prstGeom prst="rect">
              <a:avLst/>
            </a:prstGeom>
            <a:ln w="12700" cap="flat">
              <a:noFill/>
              <a:miter lim="400000"/>
            </a:ln>
            <a:effectLst/>
          </p:spPr>
        </p:pic>
      </p:grpSp>
      <p:sp>
        <p:nvSpPr>
          <p:cNvPr id="791" name="Linie"/>
          <p:cNvSpPr/>
          <p:nvPr/>
        </p:nvSpPr>
        <p:spPr>
          <a:xfrm flipH="1">
            <a:off x="2641599" y="-5955290"/>
            <a:ext cx="2" cy="3538799"/>
          </a:xfrm>
          <a:prstGeom prst="line">
            <a:avLst/>
          </a:prstGeom>
          <a:ln w="381000">
            <a:solidFill>
              <a:schemeClr val="accent4">
                <a:hueOff val="-1081314"/>
                <a:satOff val="4338"/>
                <a:lumOff val="-8931"/>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92" name="future…"/>
          <p:cNvSpPr txBox="1"/>
          <p:nvPr/>
        </p:nvSpPr>
        <p:spPr>
          <a:xfrm>
            <a:off x="467105" y="-2562079"/>
            <a:ext cx="4348989" cy="2535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pPr>
            <a:r>
              <a:t>future</a:t>
            </a:r>
          </a:p>
          <a:p>
            <a:pPr>
              <a:defRPr sz="8000"/>
            </a:pPr>
            <a:r>
              <a:t>research</a:t>
            </a:r>
          </a:p>
        </p:txBody>
      </p:sp>
      <p:pic>
        <p:nvPicPr>
          <p:cNvPr id="793" name="Bild" descr="Bild"/>
          <p:cNvPicPr>
            <a:picLocks noChangeAspect="1"/>
          </p:cNvPicPr>
          <p:nvPr/>
        </p:nvPicPr>
        <p:blipFill>
          <a:blip r:embed="rId4">
            <a:extLst/>
          </a:blip>
          <a:stretch>
            <a:fillRect/>
          </a:stretch>
        </p:blipFill>
        <p:spPr>
          <a:xfrm>
            <a:off x="3257451" y="1007618"/>
            <a:ext cx="1270001" cy="808839"/>
          </a:xfrm>
          <a:prstGeom prst="rect">
            <a:avLst/>
          </a:prstGeom>
          <a:ln w="12700">
            <a:miter lim="400000"/>
          </a:ln>
        </p:spPr>
      </p:pic>
      <p:pic>
        <p:nvPicPr>
          <p:cNvPr id="794" name="Bild" descr="Bild"/>
          <p:cNvPicPr>
            <a:picLocks noChangeAspect="1"/>
          </p:cNvPicPr>
          <p:nvPr/>
        </p:nvPicPr>
        <p:blipFill>
          <a:blip r:embed="rId5">
            <a:extLst/>
          </a:blip>
          <a:stretch>
            <a:fillRect/>
          </a:stretch>
        </p:blipFill>
        <p:spPr>
          <a:xfrm>
            <a:off x="4611394" y="976355"/>
            <a:ext cx="1270001" cy="1279783"/>
          </a:xfrm>
          <a:prstGeom prst="rect">
            <a:avLst/>
          </a:prstGeom>
          <a:ln w="12700">
            <a:miter lim="400000"/>
          </a:ln>
        </p:spPr>
      </p:pic>
      <p:pic>
        <p:nvPicPr>
          <p:cNvPr id="795" name="Bild" descr="Bild"/>
          <p:cNvPicPr>
            <a:picLocks noChangeAspect="1"/>
          </p:cNvPicPr>
          <p:nvPr/>
        </p:nvPicPr>
        <p:blipFill>
          <a:blip r:embed="rId6">
            <a:extLst/>
          </a:blip>
          <a:stretch>
            <a:fillRect/>
          </a:stretch>
        </p:blipFill>
        <p:spPr>
          <a:xfrm>
            <a:off x="5965337" y="1016253"/>
            <a:ext cx="1270001" cy="791569"/>
          </a:xfrm>
          <a:prstGeom prst="rect">
            <a:avLst/>
          </a:prstGeom>
          <a:ln w="12700">
            <a:miter lim="400000"/>
          </a:ln>
        </p:spPr>
      </p:pic>
      <p:pic>
        <p:nvPicPr>
          <p:cNvPr id="796" name="Bild" descr="Bild"/>
          <p:cNvPicPr>
            <a:picLocks noChangeAspect="1"/>
          </p:cNvPicPr>
          <p:nvPr/>
        </p:nvPicPr>
        <p:blipFill>
          <a:blip r:embed="rId7">
            <a:extLst/>
          </a:blip>
          <a:stretch>
            <a:fillRect/>
          </a:stretch>
        </p:blipFill>
        <p:spPr>
          <a:xfrm>
            <a:off x="1634640" y="2364152"/>
            <a:ext cx="9735520" cy="6985001"/>
          </a:xfrm>
          <a:prstGeom prst="rect">
            <a:avLst/>
          </a:prstGeom>
          <a:ln w="12700">
            <a:miter lim="400000"/>
          </a:ln>
        </p:spPr>
      </p:pic>
      <p:pic>
        <p:nvPicPr>
          <p:cNvPr id="797" name="Bild" descr="Bild"/>
          <p:cNvPicPr>
            <a:picLocks noChangeAspect="1"/>
          </p:cNvPicPr>
          <p:nvPr/>
        </p:nvPicPr>
        <p:blipFill>
          <a:blip r:embed="rId8">
            <a:extLst/>
          </a:blip>
          <a:stretch>
            <a:fillRect/>
          </a:stretch>
        </p:blipFill>
        <p:spPr>
          <a:xfrm>
            <a:off x="8250282" y="973847"/>
            <a:ext cx="1184636" cy="680227"/>
          </a:xfrm>
          <a:prstGeom prst="rect">
            <a:avLst/>
          </a:prstGeom>
          <a:ln w="12700">
            <a:miter lim="400000"/>
          </a:ln>
        </p:spPr>
      </p:pic>
      <p:pic>
        <p:nvPicPr>
          <p:cNvPr id="798" name="Bild" descr="Bild"/>
          <p:cNvPicPr>
            <a:picLocks noChangeAspect="1"/>
          </p:cNvPicPr>
          <p:nvPr/>
        </p:nvPicPr>
        <p:blipFill>
          <a:blip r:embed="rId9">
            <a:extLst/>
          </a:blip>
          <a:stretch>
            <a:fillRect/>
          </a:stretch>
        </p:blipFill>
        <p:spPr>
          <a:xfrm>
            <a:off x="38100" y="1007618"/>
            <a:ext cx="2943982" cy="607086"/>
          </a:xfrm>
          <a:prstGeom prst="rect">
            <a:avLst/>
          </a:prstGeom>
          <a:ln w="12700">
            <a:miter lim="400000"/>
          </a:ln>
        </p:spPr>
      </p:pic>
      <p:pic>
        <p:nvPicPr>
          <p:cNvPr id="799" name="ade97285.mahara.png" descr="ade97285.mahara.png"/>
          <p:cNvPicPr>
            <a:picLocks noChangeAspect="1"/>
          </p:cNvPicPr>
          <p:nvPr/>
        </p:nvPicPr>
        <p:blipFill>
          <a:blip r:embed="rId10">
            <a:extLst/>
          </a:blip>
          <a:stretch>
            <a:fillRect/>
          </a:stretch>
        </p:blipFill>
        <p:spPr>
          <a:xfrm>
            <a:off x="10672841" y="508000"/>
            <a:ext cx="2344659" cy="13398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1"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802"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803"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804"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805"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06" name="First findings…"/>
          <p:cNvSpPr txBox="1"/>
          <p:nvPr/>
        </p:nvSpPr>
        <p:spPr>
          <a:xfrm>
            <a:off x="-3811779" y="-7473459"/>
            <a:ext cx="6963157" cy="12796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grpSp>
        <p:nvGrpSpPr>
          <p:cNvPr id="809" name="Gruppieren"/>
          <p:cNvGrpSpPr/>
          <p:nvPr/>
        </p:nvGrpSpPr>
        <p:grpSpPr>
          <a:xfrm>
            <a:off x="-297384" y="-5716774"/>
            <a:ext cx="5877968" cy="1162279"/>
            <a:chOff x="0" y="0"/>
            <a:chExt cx="5877966" cy="1162278"/>
          </a:xfrm>
        </p:grpSpPr>
        <p:pic>
          <p:nvPicPr>
            <p:cNvPr id="807" name="Bildschirmfoto 2018-04-15 um 10.09.47.png" descr="Bildschirmfoto 2018-04-15 um 10.09.47.png"/>
            <p:cNvPicPr>
              <a:picLocks noChangeAspect="1"/>
            </p:cNvPicPr>
            <p:nvPr/>
          </p:nvPicPr>
          <p:blipFill>
            <a:blip r:embed="rId3">
              <a:extLst/>
            </a:blip>
            <a:srcRect l="55784" t="50820" r="31977" b="33736"/>
            <a:stretch>
              <a:fillRect/>
            </a:stretch>
          </p:blipFill>
          <p:spPr>
            <a:xfrm>
              <a:off x="3337966" y="0"/>
              <a:ext cx="2540001" cy="1162279"/>
            </a:xfrm>
            <a:prstGeom prst="rect">
              <a:avLst/>
            </a:prstGeom>
            <a:ln w="12700" cap="flat">
              <a:noFill/>
              <a:miter lim="400000"/>
            </a:ln>
            <a:effectLst/>
          </p:spPr>
        </p:pic>
        <p:pic>
          <p:nvPicPr>
            <p:cNvPr id="808" name="Bildschirmfoto 2018-04-15 um 10.09.47.png" descr="Bildschirmfoto 2018-04-15 um 10.09.47.png"/>
            <p:cNvPicPr>
              <a:picLocks noChangeAspect="1"/>
            </p:cNvPicPr>
            <p:nvPr/>
          </p:nvPicPr>
          <p:blipFill>
            <a:blip r:embed="rId3">
              <a:extLst/>
            </a:blip>
            <a:srcRect l="29894" t="76499" r="57852" b="8817"/>
            <a:stretch>
              <a:fillRect/>
            </a:stretch>
          </p:blipFill>
          <p:spPr>
            <a:xfrm>
              <a:off x="0" y="0"/>
              <a:ext cx="2540000" cy="1103750"/>
            </a:xfrm>
            <a:prstGeom prst="rect">
              <a:avLst/>
            </a:prstGeom>
            <a:ln w="12700" cap="flat">
              <a:noFill/>
              <a:miter lim="400000"/>
            </a:ln>
            <a:effectLst/>
          </p:spPr>
        </p:pic>
      </p:grpSp>
      <p:sp>
        <p:nvSpPr>
          <p:cNvPr id="810" name="Linie"/>
          <p:cNvSpPr/>
          <p:nvPr/>
        </p:nvSpPr>
        <p:spPr>
          <a:xfrm flipH="1">
            <a:off x="2641599" y="-5955290"/>
            <a:ext cx="2" cy="3538799"/>
          </a:xfrm>
          <a:prstGeom prst="line">
            <a:avLst/>
          </a:prstGeom>
          <a:ln w="381000">
            <a:solidFill>
              <a:schemeClr val="accent4">
                <a:hueOff val="-1081314"/>
                <a:satOff val="4338"/>
                <a:lumOff val="-8931"/>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11" name="future…"/>
          <p:cNvSpPr txBox="1"/>
          <p:nvPr/>
        </p:nvSpPr>
        <p:spPr>
          <a:xfrm>
            <a:off x="467105" y="-2562079"/>
            <a:ext cx="4348989" cy="2535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pPr>
            <a:r>
              <a:t>future</a:t>
            </a:r>
          </a:p>
          <a:p>
            <a:pPr>
              <a:defRPr sz="8000"/>
            </a:pPr>
            <a:r>
              <a:t>research</a:t>
            </a:r>
          </a:p>
        </p:txBody>
      </p:sp>
      <p:pic>
        <p:nvPicPr>
          <p:cNvPr id="812" name="Bild" descr="Bild"/>
          <p:cNvPicPr>
            <a:picLocks noChangeAspect="1"/>
          </p:cNvPicPr>
          <p:nvPr/>
        </p:nvPicPr>
        <p:blipFill>
          <a:blip r:embed="rId4">
            <a:extLst/>
          </a:blip>
          <a:stretch>
            <a:fillRect/>
          </a:stretch>
        </p:blipFill>
        <p:spPr>
          <a:xfrm>
            <a:off x="3257451" y="1007618"/>
            <a:ext cx="1270001" cy="808839"/>
          </a:xfrm>
          <a:prstGeom prst="rect">
            <a:avLst/>
          </a:prstGeom>
          <a:ln w="12700">
            <a:miter lim="400000"/>
          </a:ln>
        </p:spPr>
      </p:pic>
      <p:pic>
        <p:nvPicPr>
          <p:cNvPr id="813" name="Bild" descr="Bild"/>
          <p:cNvPicPr>
            <a:picLocks noChangeAspect="1"/>
          </p:cNvPicPr>
          <p:nvPr/>
        </p:nvPicPr>
        <p:blipFill>
          <a:blip r:embed="rId5">
            <a:extLst/>
          </a:blip>
          <a:stretch>
            <a:fillRect/>
          </a:stretch>
        </p:blipFill>
        <p:spPr>
          <a:xfrm>
            <a:off x="4611394" y="976355"/>
            <a:ext cx="1270001" cy="1279783"/>
          </a:xfrm>
          <a:prstGeom prst="rect">
            <a:avLst/>
          </a:prstGeom>
          <a:ln w="12700">
            <a:miter lim="400000"/>
          </a:ln>
        </p:spPr>
      </p:pic>
      <p:pic>
        <p:nvPicPr>
          <p:cNvPr id="814" name="Bild" descr="Bild"/>
          <p:cNvPicPr>
            <a:picLocks noChangeAspect="1"/>
          </p:cNvPicPr>
          <p:nvPr/>
        </p:nvPicPr>
        <p:blipFill>
          <a:blip r:embed="rId6">
            <a:extLst/>
          </a:blip>
          <a:stretch>
            <a:fillRect/>
          </a:stretch>
        </p:blipFill>
        <p:spPr>
          <a:xfrm>
            <a:off x="5965337" y="1016253"/>
            <a:ext cx="1270001" cy="791569"/>
          </a:xfrm>
          <a:prstGeom prst="rect">
            <a:avLst/>
          </a:prstGeom>
          <a:ln w="12700">
            <a:miter lim="400000"/>
          </a:ln>
        </p:spPr>
      </p:pic>
      <p:pic>
        <p:nvPicPr>
          <p:cNvPr id="815" name="Bild" descr="Bild"/>
          <p:cNvPicPr>
            <a:picLocks noChangeAspect="1"/>
          </p:cNvPicPr>
          <p:nvPr/>
        </p:nvPicPr>
        <p:blipFill>
          <a:blip r:embed="rId7">
            <a:extLst/>
          </a:blip>
          <a:stretch>
            <a:fillRect/>
          </a:stretch>
        </p:blipFill>
        <p:spPr>
          <a:xfrm>
            <a:off x="7319280" y="956440"/>
            <a:ext cx="1270001" cy="911195"/>
          </a:xfrm>
          <a:prstGeom prst="rect">
            <a:avLst/>
          </a:prstGeom>
          <a:ln w="12700">
            <a:miter lim="400000"/>
          </a:ln>
        </p:spPr>
      </p:pic>
      <p:pic>
        <p:nvPicPr>
          <p:cNvPr id="816" name="Bild" descr="Bild"/>
          <p:cNvPicPr>
            <a:picLocks noChangeAspect="1"/>
          </p:cNvPicPr>
          <p:nvPr/>
        </p:nvPicPr>
        <p:blipFill>
          <a:blip r:embed="rId8">
            <a:extLst/>
          </a:blip>
          <a:stretch>
            <a:fillRect/>
          </a:stretch>
        </p:blipFill>
        <p:spPr>
          <a:xfrm>
            <a:off x="518033" y="2264533"/>
            <a:ext cx="12164609" cy="6985001"/>
          </a:xfrm>
          <a:prstGeom prst="rect">
            <a:avLst/>
          </a:prstGeom>
          <a:ln w="12700">
            <a:miter lim="400000"/>
          </a:ln>
        </p:spPr>
      </p:pic>
      <p:pic>
        <p:nvPicPr>
          <p:cNvPr id="817" name="Bild" descr="Bild"/>
          <p:cNvPicPr>
            <a:picLocks noChangeAspect="1"/>
          </p:cNvPicPr>
          <p:nvPr/>
        </p:nvPicPr>
        <p:blipFill>
          <a:blip r:embed="rId9">
            <a:extLst/>
          </a:blip>
          <a:stretch>
            <a:fillRect/>
          </a:stretch>
        </p:blipFill>
        <p:spPr>
          <a:xfrm>
            <a:off x="38100" y="1007618"/>
            <a:ext cx="2943982" cy="607086"/>
          </a:xfrm>
          <a:prstGeom prst="rect">
            <a:avLst/>
          </a:prstGeom>
          <a:ln w="12700">
            <a:miter lim="400000"/>
          </a:ln>
        </p:spPr>
      </p:pic>
      <p:pic>
        <p:nvPicPr>
          <p:cNvPr id="818" name="ade97285.mahara.png" descr="ade97285.mahara.png"/>
          <p:cNvPicPr>
            <a:picLocks noChangeAspect="1"/>
          </p:cNvPicPr>
          <p:nvPr/>
        </p:nvPicPr>
        <p:blipFill>
          <a:blip r:embed="rId10">
            <a:extLst/>
          </a:blip>
          <a:stretch>
            <a:fillRect/>
          </a:stretch>
        </p:blipFill>
        <p:spPr>
          <a:xfrm>
            <a:off x="10672841" y="508000"/>
            <a:ext cx="2344659" cy="1339805"/>
          </a:xfrm>
          <a:prstGeom prst="rect">
            <a:avLst/>
          </a:prstGeom>
          <a:ln w="12700">
            <a:miter lim="400000"/>
          </a:ln>
        </p:spPr>
      </p:pic>
      <p:sp>
        <p:nvSpPr>
          <p:cNvPr id="819" name="Thank you for your attention."/>
          <p:cNvSpPr txBox="1"/>
          <p:nvPr/>
        </p:nvSpPr>
        <p:spPr>
          <a:xfrm>
            <a:off x="-1617282" y="-257871"/>
            <a:ext cx="1608964" cy="250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000">
                <a:latin typeface="Helvetica Neue Thin"/>
                <a:ea typeface="Helvetica Neue Thin"/>
                <a:cs typeface="Helvetica Neue Thin"/>
                <a:sym typeface="Helvetica Neue Thin"/>
              </a:defRPr>
            </a:lvl1pPr>
          </a:lstStyle>
          <a:p>
            <a:pPr/>
            <a:r>
              <a:t>Thank you for your attention.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1" name="jku_logo_g.jpeg" descr="jku_logo_g.jpeg"/>
          <p:cNvPicPr>
            <a:picLocks noChangeAspect="1"/>
          </p:cNvPicPr>
          <p:nvPr/>
        </p:nvPicPr>
        <p:blipFill>
          <a:blip r:embed="rId2">
            <a:extLst/>
          </a:blip>
          <a:srcRect l="0" t="0" r="14221" b="41857"/>
          <a:stretch>
            <a:fillRect/>
          </a:stretch>
        </p:blipFill>
        <p:spPr>
          <a:xfrm>
            <a:off x="3473557" y="3065674"/>
            <a:ext cx="6253470" cy="2042286"/>
          </a:xfrm>
          <a:prstGeom prst="rect">
            <a:avLst/>
          </a:prstGeom>
          <a:ln w="12700">
            <a:miter lim="400000"/>
          </a:ln>
        </p:spPr>
      </p:pic>
      <p:sp>
        <p:nvSpPr>
          <p:cNvPr id="822" name="SCHOOL OF EDUCATION"/>
          <p:cNvSpPr txBox="1"/>
          <p:nvPr/>
        </p:nvSpPr>
        <p:spPr>
          <a:xfrm>
            <a:off x="1395943" y="5657179"/>
            <a:ext cx="10212914"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40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823" name="Robert Weinhandl"/>
          <p:cNvSpPr txBox="1"/>
          <p:nvPr/>
        </p:nvSpPr>
        <p:spPr>
          <a:xfrm>
            <a:off x="3366904" y="4902378"/>
            <a:ext cx="6466867" cy="10069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lvl1pPr>
          </a:lstStyle>
          <a:p>
            <a:pPr/>
            <a:r>
              <a:t>Robert Weinhandl</a:t>
            </a:r>
          </a:p>
        </p:txBody>
      </p:sp>
      <p:sp>
        <p:nvSpPr>
          <p:cNvPr id="824" name="Teacher training for the Flipped Classroom Approach in secondary mathematics education in Austria"/>
          <p:cNvSpPr txBox="1"/>
          <p:nvPr/>
        </p:nvSpPr>
        <p:spPr>
          <a:xfrm>
            <a:off x="3883107" y="-945943"/>
            <a:ext cx="6586175" cy="7043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000">
                <a:latin typeface="Helvetica Neue UltraLight"/>
                <a:ea typeface="Helvetica Neue UltraLight"/>
                <a:cs typeface="Helvetica Neue UltraLight"/>
                <a:sym typeface="Helvetica Neue UltraLight"/>
              </a:defRPr>
            </a:lvl1pPr>
          </a:lstStyle>
          <a:p>
            <a:pPr/>
            <a:r>
              <a:t>Teacher training for the Flipped Classroom Approach in secondary mathematics education in Austria</a:t>
            </a:r>
          </a:p>
        </p:txBody>
      </p:sp>
      <p:sp>
        <p:nvSpPr>
          <p:cNvPr id="825" name="Linie"/>
          <p:cNvSpPr/>
          <p:nvPr/>
        </p:nvSpPr>
        <p:spPr>
          <a:xfrm>
            <a:off x="618281" y="-1644605"/>
            <a:ext cx="13115827"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26" name="First findings…"/>
          <p:cNvSpPr txBox="1"/>
          <p:nvPr/>
        </p:nvSpPr>
        <p:spPr>
          <a:xfrm>
            <a:off x="-3811779" y="-7473459"/>
            <a:ext cx="6963157" cy="12796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vl1pPr>
          </a:lstStyle>
          <a:p>
            <a:pPr/>
            <a:r>
              <a:t>First findings…</a:t>
            </a:r>
          </a:p>
        </p:txBody>
      </p:sp>
      <p:grpSp>
        <p:nvGrpSpPr>
          <p:cNvPr id="829" name="Gruppieren"/>
          <p:cNvGrpSpPr/>
          <p:nvPr/>
        </p:nvGrpSpPr>
        <p:grpSpPr>
          <a:xfrm>
            <a:off x="-297384" y="-5716774"/>
            <a:ext cx="5877968" cy="1162279"/>
            <a:chOff x="0" y="0"/>
            <a:chExt cx="5877966" cy="1162278"/>
          </a:xfrm>
        </p:grpSpPr>
        <p:pic>
          <p:nvPicPr>
            <p:cNvPr id="827" name="Bildschirmfoto 2018-04-15 um 10.09.47.png" descr="Bildschirmfoto 2018-04-15 um 10.09.47.png"/>
            <p:cNvPicPr>
              <a:picLocks noChangeAspect="1"/>
            </p:cNvPicPr>
            <p:nvPr/>
          </p:nvPicPr>
          <p:blipFill>
            <a:blip r:embed="rId3">
              <a:extLst/>
            </a:blip>
            <a:srcRect l="55784" t="50820" r="31977" b="33736"/>
            <a:stretch>
              <a:fillRect/>
            </a:stretch>
          </p:blipFill>
          <p:spPr>
            <a:xfrm>
              <a:off x="3337966" y="0"/>
              <a:ext cx="2540001" cy="1162279"/>
            </a:xfrm>
            <a:prstGeom prst="rect">
              <a:avLst/>
            </a:prstGeom>
            <a:ln w="12700" cap="flat">
              <a:noFill/>
              <a:miter lim="400000"/>
            </a:ln>
            <a:effectLst/>
          </p:spPr>
        </p:pic>
        <p:pic>
          <p:nvPicPr>
            <p:cNvPr id="828" name="Bildschirmfoto 2018-04-15 um 10.09.47.png" descr="Bildschirmfoto 2018-04-15 um 10.09.47.png"/>
            <p:cNvPicPr>
              <a:picLocks noChangeAspect="1"/>
            </p:cNvPicPr>
            <p:nvPr/>
          </p:nvPicPr>
          <p:blipFill>
            <a:blip r:embed="rId3">
              <a:extLst/>
            </a:blip>
            <a:srcRect l="29894" t="76499" r="57852" b="8817"/>
            <a:stretch>
              <a:fillRect/>
            </a:stretch>
          </p:blipFill>
          <p:spPr>
            <a:xfrm>
              <a:off x="0" y="0"/>
              <a:ext cx="2540000" cy="1103750"/>
            </a:xfrm>
            <a:prstGeom prst="rect">
              <a:avLst/>
            </a:prstGeom>
            <a:ln w="12700" cap="flat">
              <a:noFill/>
              <a:miter lim="400000"/>
            </a:ln>
            <a:effectLst/>
          </p:spPr>
        </p:pic>
      </p:grpSp>
      <p:sp>
        <p:nvSpPr>
          <p:cNvPr id="830" name="Linie"/>
          <p:cNvSpPr/>
          <p:nvPr/>
        </p:nvSpPr>
        <p:spPr>
          <a:xfrm flipH="1">
            <a:off x="2641599" y="-5955290"/>
            <a:ext cx="2" cy="3538799"/>
          </a:xfrm>
          <a:prstGeom prst="line">
            <a:avLst/>
          </a:prstGeom>
          <a:ln w="381000">
            <a:solidFill>
              <a:schemeClr val="accent4">
                <a:hueOff val="-1081314"/>
                <a:satOff val="4338"/>
                <a:lumOff val="-8931"/>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31" name="future…"/>
          <p:cNvSpPr txBox="1"/>
          <p:nvPr/>
        </p:nvSpPr>
        <p:spPr>
          <a:xfrm>
            <a:off x="467105" y="-2562079"/>
            <a:ext cx="4348989" cy="2535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pPr>
            <a:r>
              <a:t>future</a:t>
            </a:r>
          </a:p>
          <a:p>
            <a:pPr>
              <a:defRPr sz="8000"/>
            </a:pPr>
            <a:r>
              <a:t>research</a:t>
            </a:r>
          </a:p>
        </p:txBody>
      </p:sp>
      <p:pic>
        <p:nvPicPr>
          <p:cNvPr id="832" name="Bild" descr="Bild"/>
          <p:cNvPicPr>
            <a:picLocks noChangeAspect="1"/>
          </p:cNvPicPr>
          <p:nvPr/>
        </p:nvPicPr>
        <p:blipFill>
          <a:blip r:embed="rId4">
            <a:extLst/>
          </a:blip>
          <a:stretch>
            <a:fillRect/>
          </a:stretch>
        </p:blipFill>
        <p:spPr>
          <a:xfrm>
            <a:off x="3931246" y="-1490119"/>
            <a:ext cx="1270001" cy="808840"/>
          </a:xfrm>
          <a:prstGeom prst="rect">
            <a:avLst/>
          </a:prstGeom>
          <a:ln w="12700">
            <a:miter lim="400000"/>
          </a:ln>
        </p:spPr>
      </p:pic>
      <p:pic>
        <p:nvPicPr>
          <p:cNvPr id="833" name="Bild" descr="Bild"/>
          <p:cNvPicPr>
            <a:picLocks noChangeAspect="1"/>
          </p:cNvPicPr>
          <p:nvPr/>
        </p:nvPicPr>
        <p:blipFill>
          <a:blip r:embed="rId5">
            <a:extLst/>
          </a:blip>
          <a:stretch>
            <a:fillRect/>
          </a:stretch>
        </p:blipFill>
        <p:spPr>
          <a:xfrm>
            <a:off x="5285189" y="-1521382"/>
            <a:ext cx="1270001" cy="1279783"/>
          </a:xfrm>
          <a:prstGeom prst="rect">
            <a:avLst/>
          </a:prstGeom>
          <a:ln w="12700">
            <a:miter lim="400000"/>
          </a:ln>
        </p:spPr>
      </p:pic>
      <p:pic>
        <p:nvPicPr>
          <p:cNvPr id="834" name="Bild" descr="Bild"/>
          <p:cNvPicPr>
            <a:picLocks noChangeAspect="1"/>
          </p:cNvPicPr>
          <p:nvPr/>
        </p:nvPicPr>
        <p:blipFill>
          <a:blip r:embed="rId6">
            <a:extLst/>
          </a:blip>
          <a:stretch>
            <a:fillRect/>
          </a:stretch>
        </p:blipFill>
        <p:spPr>
          <a:xfrm>
            <a:off x="6639131" y="-1481484"/>
            <a:ext cx="1270001" cy="791570"/>
          </a:xfrm>
          <a:prstGeom prst="rect">
            <a:avLst/>
          </a:prstGeom>
          <a:ln w="12700">
            <a:miter lim="400000"/>
          </a:ln>
        </p:spPr>
      </p:pic>
      <p:pic>
        <p:nvPicPr>
          <p:cNvPr id="835" name="Bild" descr="Bild"/>
          <p:cNvPicPr>
            <a:picLocks noChangeAspect="1"/>
          </p:cNvPicPr>
          <p:nvPr/>
        </p:nvPicPr>
        <p:blipFill>
          <a:blip r:embed="rId7">
            <a:extLst/>
          </a:blip>
          <a:stretch>
            <a:fillRect/>
          </a:stretch>
        </p:blipFill>
        <p:spPr>
          <a:xfrm>
            <a:off x="7993074" y="-1541297"/>
            <a:ext cx="1270001" cy="911196"/>
          </a:xfrm>
          <a:prstGeom prst="rect">
            <a:avLst/>
          </a:prstGeom>
          <a:ln w="12700">
            <a:miter lim="400000"/>
          </a:ln>
        </p:spPr>
      </p:pic>
      <p:pic>
        <p:nvPicPr>
          <p:cNvPr id="836" name="Bild" descr="Bild"/>
          <p:cNvPicPr>
            <a:picLocks noChangeAspect="1"/>
          </p:cNvPicPr>
          <p:nvPr/>
        </p:nvPicPr>
        <p:blipFill>
          <a:blip r:embed="rId8">
            <a:extLst/>
          </a:blip>
          <a:stretch>
            <a:fillRect/>
          </a:stretch>
        </p:blipFill>
        <p:spPr>
          <a:xfrm>
            <a:off x="9347017" y="-1521382"/>
            <a:ext cx="1270001" cy="729244"/>
          </a:xfrm>
          <a:prstGeom prst="rect">
            <a:avLst/>
          </a:prstGeom>
          <a:ln w="12700">
            <a:miter lim="400000"/>
          </a:ln>
        </p:spPr>
      </p:pic>
      <p:pic>
        <p:nvPicPr>
          <p:cNvPr id="837" name="Bild" descr="Bild"/>
          <p:cNvPicPr>
            <a:picLocks noChangeAspect="1"/>
          </p:cNvPicPr>
          <p:nvPr/>
        </p:nvPicPr>
        <p:blipFill>
          <a:blip r:embed="rId9">
            <a:extLst/>
          </a:blip>
          <a:stretch>
            <a:fillRect/>
          </a:stretch>
        </p:blipFill>
        <p:spPr>
          <a:xfrm>
            <a:off x="711894" y="-1490119"/>
            <a:ext cx="2943983" cy="607086"/>
          </a:xfrm>
          <a:prstGeom prst="rect">
            <a:avLst/>
          </a:prstGeom>
          <a:ln w="12700">
            <a:miter lim="400000"/>
          </a:ln>
        </p:spPr>
      </p:pic>
      <p:pic>
        <p:nvPicPr>
          <p:cNvPr id="838" name="ade97285.mahara.png" descr="ade97285.mahara.png"/>
          <p:cNvPicPr>
            <a:picLocks noChangeAspect="1"/>
          </p:cNvPicPr>
          <p:nvPr/>
        </p:nvPicPr>
        <p:blipFill>
          <a:blip r:embed="rId10">
            <a:extLst/>
          </a:blip>
          <a:stretch>
            <a:fillRect/>
          </a:stretch>
        </p:blipFill>
        <p:spPr>
          <a:xfrm>
            <a:off x="11346636" y="-1989737"/>
            <a:ext cx="2344659" cy="1339806"/>
          </a:xfrm>
          <a:prstGeom prst="rect">
            <a:avLst/>
          </a:prstGeom>
          <a:ln w="12700">
            <a:miter lim="400000"/>
          </a:ln>
        </p:spPr>
      </p:pic>
      <p:sp>
        <p:nvSpPr>
          <p:cNvPr id="839" name="Thank you for your attention."/>
          <p:cNvSpPr txBox="1"/>
          <p:nvPr/>
        </p:nvSpPr>
        <p:spPr>
          <a:xfrm>
            <a:off x="42424" y="6095294"/>
            <a:ext cx="13115827" cy="1415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8700">
                <a:latin typeface="Helvetica Neue Thin"/>
                <a:ea typeface="Helvetica Neue Thin"/>
                <a:cs typeface="Helvetica Neue Thin"/>
                <a:sym typeface="Helvetica Neue Thin"/>
              </a:defRPr>
            </a:lvl1pPr>
          </a:lstStyle>
          <a:p>
            <a:pPr/>
            <a:r>
              <a:t>Thank you for your attention.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 name="jku_logo_g.jpeg" descr="jku_logo_g.jpeg"/>
          <p:cNvPicPr>
            <a:picLocks noChangeAspect="1"/>
          </p:cNvPicPr>
          <p:nvPr/>
        </p:nvPicPr>
        <p:blipFill>
          <a:blip r:embed="rId2">
            <a:extLst/>
          </a:blip>
          <a:srcRect l="23290" t="68952" r="0" b="0"/>
          <a:stretch>
            <a:fillRect/>
          </a:stretch>
        </p:blipFill>
        <p:spPr>
          <a:xfrm>
            <a:off x="7573322" y="67019"/>
            <a:ext cx="3488378" cy="680273"/>
          </a:xfrm>
          <a:prstGeom prst="rect">
            <a:avLst/>
          </a:prstGeom>
          <a:ln w="12700">
            <a:miter lim="400000"/>
          </a:ln>
        </p:spPr>
      </p:pic>
      <p:pic>
        <p:nvPicPr>
          <p:cNvPr id="141"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142" name="SCHOOL OF EDUCATION"/>
          <p:cNvSpPr txBox="1"/>
          <p:nvPr/>
        </p:nvSpPr>
        <p:spPr>
          <a:xfrm>
            <a:off x="-1255281" y="-31009"/>
            <a:ext cx="10212914"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4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143" name="Robert Weinhandl"/>
          <p:cNvSpPr txBox="1"/>
          <p:nvPr/>
        </p:nvSpPr>
        <p:spPr>
          <a:xfrm>
            <a:off x="1061720" y="608969"/>
            <a:ext cx="1088136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vl1pPr>
          </a:lstStyle>
          <a:p>
            <a:pPr/>
            <a:r>
              <a:t>Robert Weinhandl</a:t>
            </a:r>
          </a:p>
        </p:txBody>
      </p:sp>
      <p:sp>
        <p:nvSpPr>
          <p:cNvPr id="144" name="Teacher training for the Flipped Classroom Approach in secondary mathematics education in Austria"/>
          <p:cNvSpPr txBox="1"/>
          <p:nvPr/>
        </p:nvSpPr>
        <p:spPr>
          <a:xfrm>
            <a:off x="98507" y="8388446"/>
            <a:ext cx="12807787" cy="11809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500"/>
            </a:lvl1pPr>
          </a:lstStyle>
          <a:p>
            <a:pPr/>
            <a:r>
              <a:t>Teacher training for the Flipped Classroom Approach in secondary mathematics education in Austria</a:t>
            </a:r>
          </a:p>
        </p:txBody>
      </p:sp>
      <p:pic>
        <p:nvPicPr>
          <p:cNvPr id="145" name="Talk_CADGME_g.m4v" descr="Talk_CADGME_g.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870165" y="2066902"/>
            <a:ext cx="11264470" cy="63362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8360000" fill="hold"/>
                                        <p:tgtEl>
                                          <p:spTgt spid="14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4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148"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149"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150"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151"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52" name="Learning and teaching is a complex and difficult task."/>
          <p:cNvSpPr txBox="1"/>
          <p:nvPr/>
        </p:nvSpPr>
        <p:spPr>
          <a:xfrm>
            <a:off x="-25400" y="3608835"/>
            <a:ext cx="13055601" cy="2535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Learning and teaching is a complex and difficult task.</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155"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156"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157"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158"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59" name="Learning and teaching is a complex and difficult task."/>
          <p:cNvSpPr txBox="1"/>
          <p:nvPr/>
        </p:nvSpPr>
        <p:spPr>
          <a:xfrm>
            <a:off x="1770761" y="1146723"/>
            <a:ext cx="9920479" cy="19590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Learning and teaching is a complex and difficult task.</a:t>
            </a:r>
          </a:p>
        </p:txBody>
      </p:sp>
      <p:sp>
        <p:nvSpPr>
          <p:cNvPr id="160" name="Rarely becomes easier when mathematics is at the centre of the learning process"/>
          <p:cNvSpPr txBox="1"/>
          <p:nvPr/>
        </p:nvSpPr>
        <p:spPr>
          <a:xfrm>
            <a:off x="436371" y="3693001"/>
            <a:ext cx="12302491" cy="28988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6000"/>
            </a:lvl1pPr>
          </a:lstStyle>
          <a:p>
            <a:pPr/>
            <a:r>
              <a:t>Rarely becomes easier when mathematics is at the centre of the learning process</a:t>
            </a:r>
          </a:p>
        </p:txBody>
      </p:sp>
      <p:sp>
        <p:nvSpPr>
          <p:cNvPr id="161" name="and new digital technologies and modern didactics are to be applied."/>
          <p:cNvSpPr txBox="1"/>
          <p:nvPr/>
        </p:nvSpPr>
        <p:spPr>
          <a:xfrm rot="21000000">
            <a:off x="-5765800" y="9944891"/>
            <a:ext cx="12598401" cy="2503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000"/>
            </a:lvl1pPr>
          </a:lstStyle>
          <a:p>
            <a:pPr/>
            <a:r>
              <a:t>                                    and new digital technologies and modern didactics are to be applied.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jku_logo_g.jpeg" descr="jku_logo_g.jpeg"/>
          <p:cNvPicPr>
            <a:picLocks noChangeAspect="1"/>
          </p:cNvPicPr>
          <p:nvPr/>
        </p:nvPicPr>
        <p:blipFill>
          <a:blip r:embed="rId2">
            <a:extLst/>
          </a:blip>
          <a:srcRect l="0" t="0" r="14221" b="41857"/>
          <a:stretch>
            <a:fillRect/>
          </a:stretch>
        </p:blipFill>
        <p:spPr>
          <a:xfrm>
            <a:off x="11117500" y="115636"/>
            <a:ext cx="1785507" cy="583120"/>
          </a:xfrm>
          <a:prstGeom prst="rect">
            <a:avLst/>
          </a:prstGeom>
          <a:ln w="12700">
            <a:miter lim="400000"/>
          </a:ln>
        </p:spPr>
      </p:pic>
      <p:sp>
        <p:nvSpPr>
          <p:cNvPr id="164" name="SCHOOL OF EDUCATION"/>
          <p:cNvSpPr txBox="1"/>
          <p:nvPr/>
        </p:nvSpPr>
        <p:spPr>
          <a:xfrm>
            <a:off x="-3134881" y="26141"/>
            <a:ext cx="102129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chemeClr val="accent6">
                    <a:hueOff val="-146070"/>
                    <a:satOff val="-10048"/>
                    <a:lumOff val="-30626"/>
                  </a:schemeClr>
                </a:solidFill>
                <a:latin typeface="Avenir Black"/>
                <a:ea typeface="Avenir Black"/>
                <a:cs typeface="Avenir Black"/>
                <a:sym typeface="Avenir Black"/>
              </a:defRPr>
            </a:lvl1pPr>
          </a:lstStyle>
          <a:p>
            <a:pPr/>
            <a:r>
              <a:t>SCHOOL OF EDUCATION</a:t>
            </a:r>
          </a:p>
        </p:txBody>
      </p:sp>
      <p:sp>
        <p:nvSpPr>
          <p:cNvPr id="165" name="Robert Weinhandl"/>
          <p:cNvSpPr txBox="1"/>
          <p:nvPr/>
        </p:nvSpPr>
        <p:spPr>
          <a:xfrm>
            <a:off x="-18733" y="423704"/>
            <a:ext cx="2806066"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Robert Weinhandl</a:t>
            </a:r>
          </a:p>
        </p:txBody>
      </p:sp>
      <p:sp>
        <p:nvSpPr>
          <p:cNvPr id="166" name="Teacher training for the Flipped Classroom Approach in secondary mathematics education in Austria"/>
          <p:cNvSpPr txBox="1"/>
          <p:nvPr/>
        </p:nvSpPr>
        <p:spPr>
          <a:xfrm>
            <a:off x="4302207" y="42525"/>
            <a:ext cx="6586175" cy="729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Teacher training for the Flipped Classroom Approach in secondary mathematics education in Austria</a:t>
            </a:r>
          </a:p>
        </p:txBody>
      </p:sp>
      <p:sp>
        <p:nvSpPr>
          <p:cNvPr id="167" name="Linie"/>
          <p:cNvSpPr/>
          <p:nvPr/>
        </p:nvSpPr>
        <p:spPr>
          <a:xfrm>
            <a:off x="-55513" y="853132"/>
            <a:ext cx="13115826"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68" name="Learning and teaching is a complex and difficult task."/>
          <p:cNvSpPr txBox="1"/>
          <p:nvPr/>
        </p:nvSpPr>
        <p:spPr>
          <a:xfrm>
            <a:off x="1770761" y="1146723"/>
            <a:ext cx="9920479" cy="19590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Learning and teaching is a complex and difficult task.</a:t>
            </a:r>
          </a:p>
        </p:txBody>
      </p:sp>
      <p:sp>
        <p:nvSpPr>
          <p:cNvPr id="169" name="Rarely becomes easier when mathematics is at the centre of the learning process"/>
          <p:cNvSpPr txBox="1"/>
          <p:nvPr/>
        </p:nvSpPr>
        <p:spPr>
          <a:xfrm>
            <a:off x="436371" y="3693001"/>
            <a:ext cx="12302491" cy="28988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6000"/>
            </a:lvl1pPr>
          </a:lstStyle>
          <a:p>
            <a:pPr/>
            <a:r>
              <a:t>Rarely becomes easier when mathematics is at the centre of the learning process</a:t>
            </a:r>
          </a:p>
        </p:txBody>
      </p:sp>
      <p:sp>
        <p:nvSpPr>
          <p:cNvPr id="170" name="and new digital technologies and modern didactics are to be applied."/>
          <p:cNvSpPr txBox="1"/>
          <p:nvPr/>
        </p:nvSpPr>
        <p:spPr>
          <a:xfrm>
            <a:off x="431799" y="5572601"/>
            <a:ext cx="12598402" cy="28988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6000"/>
            </a:lvl1pPr>
          </a:lstStyle>
          <a:p>
            <a:pPr/>
            <a:r>
              <a:t>                                    and new digital technologies and modern didactics are to be applied.</a:t>
            </a:r>
          </a:p>
        </p:txBody>
      </p:sp>
      <p:sp>
        <p:nvSpPr>
          <p:cNvPr id="171" name="But…"/>
          <p:cNvSpPr txBox="1"/>
          <p:nvPr/>
        </p:nvSpPr>
        <p:spPr>
          <a:xfrm rot="20700000">
            <a:off x="-7804557" y="1999271"/>
            <a:ext cx="14720114" cy="25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000">
                <a:solidFill>
                  <a:schemeClr val="accent4">
                    <a:hueOff val="-1081314"/>
                    <a:satOff val="4338"/>
                    <a:lumOff val="-8931"/>
                  </a:schemeClr>
                </a:solidFill>
                <a:latin typeface="Mistral"/>
                <a:ea typeface="Mistral"/>
                <a:cs typeface="Mistral"/>
                <a:sym typeface="Mistral"/>
              </a:defRPr>
            </a:lvl1pPr>
          </a:lstStyle>
          <a:p>
            <a:pPr/>
            <a:r>
              <a:t>But…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