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7"/>
    <p:restoredTop sz="94694"/>
  </p:normalViewPr>
  <p:slideViewPr>
    <p:cSldViewPr>
      <p:cViewPr varScale="1">
        <p:scale>
          <a:sx n="57" d="100"/>
          <a:sy n="57" d="100"/>
        </p:scale>
        <p:origin x="224" y="7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370" dirty="0"/>
              <a:t>UC.PT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215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470" y="0"/>
            <a:ext cx="20093940" cy="11298555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20093629" y="0"/>
                </a:moveTo>
                <a:lnTo>
                  <a:pt x="0" y="0"/>
                </a:lnTo>
                <a:lnTo>
                  <a:pt x="0" y="11298085"/>
                </a:lnTo>
                <a:lnTo>
                  <a:pt x="20093629" y="11298085"/>
                </a:lnTo>
                <a:lnTo>
                  <a:pt x="20093629" y="0"/>
                </a:lnTo>
                <a:close/>
              </a:path>
            </a:pathLst>
          </a:custGeom>
          <a:solidFill>
            <a:srgbClr val="E1E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370" dirty="0"/>
              <a:t>UC.PT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215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370" dirty="0"/>
              <a:t>UC.PT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215" dirty="0"/>
              <a:t>2024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370" dirty="0"/>
              <a:t>UC.PT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215" dirty="0"/>
              <a:t>2024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370" dirty="0"/>
              <a:t>UC.PT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215" dirty="0"/>
              <a:t>2024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1E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44010" y="1107204"/>
            <a:ext cx="14216078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997546" y="10680224"/>
            <a:ext cx="565785" cy="354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370" dirty="0"/>
              <a:t>UC.PT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6601777" y="10680985"/>
            <a:ext cx="478790" cy="354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pc="-215" dirty="0"/>
              <a:t>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uc.pt/dado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3" y="318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822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822" y="11308556"/>
                </a:lnTo>
                <a:lnTo>
                  <a:pt x="20096822" y="0"/>
                </a:lnTo>
                <a:close/>
              </a:path>
            </a:pathLst>
          </a:custGeom>
          <a:solidFill>
            <a:srgbClr val="E1E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423766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6329" y="879553"/>
            <a:ext cx="20098385" cy="10795"/>
            <a:chOff x="6329" y="879553"/>
            <a:chExt cx="20098385" cy="10795"/>
          </a:xfrm>
        </p:grpSpPr>
        <p:sp>
          <p:nvSpPr>
            <p:cNvPr id="41" name="object 41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Imagem 43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7A398768-90C4-11EF-7FE1-6FA8740FE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47" y="4160006"/>
            <a:ext cx="10040807" cy="29893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25179"/>
            <a:ext cx="20104100" cy="5509260"/>
          </a:xfrm>
          <a:custGeom>
            <a:avLst/>
            <a:gdLst/>
            <a:ahLst/>
            <a:cxnLst/>
            <a:rect l="l" t="t" r="r" b="b"/>
            <a:pathLst>
              <a:path w="20104100" h="5509259">
                <a:moveTo>
                  <a:pt x="20104099" y="0"/>
                </a:moveTo>
                <a:lnTo>
                  <a:pt x="0" y="0"/>
                </a:lnTo>
                <a:lnTo>
                  <a:pt x="0" y="5508847"/>
                </a:lnTo>
                <a:lnTo>
                  <a:pt x="20104099" y="5508847"/>
                </a:lnTo>
                <a:lnTo>
                  <a:pt x="20104099" y="0"/>
                </a:lnTo>
                <a:close/>
              </a:path>
            </a:pathLst>
          </a:custGeom>
          <a:solidFill>
            <a:srgbClr val="E7A7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38868" y="8067040"/>
            <a:ext cx="1612265" cy="105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latin typeface="Arial"/>
                <a:cs typeface="Arial"/>
              </a:rPr>
              <a:t>3 5</a:t>
            </a:r>
            <a:r>
              <a:rPr lang="pt-PT" sz="4950" b="1" dirty="0">
                <a:latin typeface="Arial"/>
                <a:cs typeface="Arial"/>
              </a:rPr>
              <a:t>7</a:t>
            </a:r>
            <a:r>
              <a:rPr sz="4950" b="1" dirty="0">
                <a:latin typeface="Arial"/>
                <a:cs typeface="Arial"/>
              </a:rPr>
              <a:t>0</a:t>
            </a:r>
          </a:p>
          <a:p>
            <a:pPr marL="141605">
              <a:lnSpc>
                <a:spcPct val="100000"/>
              </a:lnSpc>
              <a:spcBef>
                <a:spcPts val="15"/>
              </a:spcBef>
            </a:pP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funcionários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17114" y="8067040"/>
            <a:ext cx="1880293" cy="10509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010" algn="ctr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latin typeface="Arial"/>
                <a:cs typeface="Arial"/>
              </a:rPr>
              <a:t>2 17</a:t>
            </a:r>
            <a:r>
              <a:rPr lang="pt-PT" sz="4950" b="1" dirty="0">
                <a:latin typeface="Arial"/>
                <a:cs typeface="Arial"/>
              </a:rPr>
              <a:t>2</a:t>
            </a:r>
            <a:endParaRPr sz="4950" b="1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5"/>
              </a:spcBef>
            </a:pP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investigadores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11849" y="8060762"/>
            <a:ext cx="2820035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95"/>
              </a:spcBef>
            </a:pPr>
            <a:r>
              <a:rPr lang="pt-PT" sz="4950" b="1" dirty="0">
                <a:latin typeface="Arial"/>
                <a:cs typeface="Arial"/>
              </a:rPr>
              <a:t>1 009</a:t>
            </a:r>
            <a:endParaRPr sz="4950" b="1" dirty="0">
              <a:latin typeface="Arial"/>
              <a:cs typeface="Arial"/>
            </a:endParaRPr>
          </a:p>
          <a:p>
            <a:pPr marL="12700" marR="5080" algn="ctr">
              <a:lnSpc>
                <a:spcPts val="214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Docentes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Investigadores 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Doutorados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66796" y="8060751"/>
            <a:ext cx="2135505" cy="168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95"/>
              </a:spcBef>
            </a:pPr>
            <a:r>
              <a:rPr lang="pt-PT" sz="4950" b="1" dirty="0">
                <a:latin typeface="Arial"/>
                <a:cs typeface="Arial"/>
              </a:rPr>
              <a:t>1 398</a:t>
            </a:r>
            <a:endParaRPr sz="4950" b="1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15"/>
              </a:spcBef>
            </a:pP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Corpo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técnico</a:t>
            </a:r>
            <a:r>
              <a:rPr sz="1575" spc="-15" baseline="31746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575" baseline="31746" dirty="0">
              <a:latin typeface="Arial"/>
              <a:cs typeface="Arial"/>
            </a:endParaRPr>
          </a:p>
          <a:p>
            <a:pPr marL="31115" algn="ctr">
              <a:lnSpc>
                <a:spcPct val="100000"/>
              </a:lnSpc>
              <a:spcBef>
                <a:spcPts val="1490"/>
              </a:spcBef>
            </a:pPr>
            <a:r>
              <a:rPr sz="950" spc="-10" dirty="0">
                <a:solidFill>
                  <a:srgbClr val="DDDEE0"/>
                </a:solidFill>
                <a:latin typeface="Arial"/>
                <a:cs typeface="Arial"/>
              </a:rPr>
              <a:t>Nota</a:t>
            </a:r>
            <a:r>
              <a:rPr sz="825" spc="-15" baseline="35353" dirty="0">
                <a:solidFill>
                  <a:srgbClr val="DDDEE0"/>
                </a:solidFill>
                <a:latin typeface="Arial"/>
                <a:cs typeface="Arial"/>
              </a:rPr>
              <a:t>1</a:t>
            </a:r>
            <a:endParaRPr sz="825" baseline="35353" dirty="0">
              <a:latin typeface="Arial"/>
              <a:cs typeface="Arial"/>
            </a:endParaRPr>
          </a:p>
          <a:p>
            <a:pPr marL="38100" marR="30480" algn="ctr">
              <a:lnSpc>
                <a:spcPct val="101299"/>
              </a:lnSpc>
            </a:pPr>
            <a:r>
              <a:rPr sz="950" spc="10" dirty="0">
                <a:solidFill>
                  <a:srgbClr val="DDDEE0"/>
                </a:solidFill>
                <a:latin typeface="Arial"/>
                <a:cs typeface="Arial"/>
              </a:rPr>
              <a:t>Conforme</a:t>
            </a:r>
            <a:r>
              <a:rPr sz="950" spc="75" dirty="0">
                <a:solidFill>
                  <a:srgbClr val="DDDEE0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DDDEE0"/>
                </a:solidFill>
                <a:latin typeface="Arial"/>
                <a:cs typeface="Arial"/>
              </a:rPr>
              <a:t>dados</a:t>
            </a:r>
            <a:r>
              <a:rPr sz="950" spc="85" dirty="0">
                <a:solidFill>
                  <a:srgbClr val="DDDEE0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DDDEE0"/>
                </a:solidFill>
                <a:latin typeface="Arial"/>
                <a:cs typeface="Arial"/>
              </a:rPr>
              <a:t>disponibilizados</a:t>
            </a:r>
            <a:r>
              <a:rPr sz="950" spc="80" dirty="0">
                <a:solidFill>
                  <a:srgbClr val="DDDEE0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DDDEE0"/>
                </a:solidFill>
                <a:latin typeface="Arial"/>
                <a:cs typeface="Arial"/>
              </a:rPr>
              <a:t>em </a:t>
            </a:r>
            <a:r>
              <a:rPr sz="950" spc="-10" dirty="0">
                <a:solidFill>
                  <a:srgbClr val="DDDEE0"/>
                </a:solidFill>
                <a:latin typeface="Arial"/>
                <a:cs typeface="Arial"/>
                <a:hlinkClick r:id="rId2"/>
              </a:rPr>
              <a:t>http://www.uc.pt/dados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879553"/>
            <a:ext cx="20104100" cy="10424160"/>
            <a:chOff x="0" y="879553"/>
            <a:chExt cx="20104100" cy="1042416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84789"/>
              <a:ext cx="20104099" cy="528663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525" y="7290289"/>
              <a:ext cx="20087590" cy="0"/>
            </a:xfrm>
            <a:custGeom>
              <a:avLst/>
              <a:gdLst/>
              <a:ahLst/>
              <a:cxnLst/>
              <a:rect l="l" t="t" r="r" b="b"/>
              <a:pathLst>
                <a:path w="20087590">
                  <a:moveTo>
                    <a:pt x="20087377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525" y="7290289"/>
              <a:ext cx="20087590" cy="0"/>
            </a:xfrm>
            <a:custGeom>
              <a:avLst/>
              <a:gdLst/>
              <a:ahLst/>
              <a:cxnLst/>
              <a:rect l="l" t="t" r="r" b="b"/>
              <a:pathLst>
                <a:path w="20087590">
                  <a:moveTo>
                    <a:pt x="0" y="0"/>
                  </a:moveTo>
                  <a:lnTo>
                    <a:pt x="20087377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479429" y="6382556"/>
            <a:ext cx="1487021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65" dirty="0">
                <a:latin typeface="Arial"/>
                <a:cs typeface="Arial"/>
              </a:rPr>
              <a:t>Staff</a:t>
            </a:r>
            <a:endParaRPr sz="4100" b="1" dirty="0">
              <a:latin typeface="Arial"/>
              <a:cs typeface="Arial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97A22BE4-18A3-4A96-6103-427A1839243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DF8301F5-451C-2130-E11F-9778E4B9E337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</a:t>
            </a:r>
            <a:r>
              <a:rPr lang="pt-PT" b="1" dirty="0"/>
              <a:t>5</a:t>
            </a:r>
            <a:endParaRPr b="1" dirty="0"/>
          </a:p>
        </p:txBody>
      </p:sp>
      <p:pic>
        <p:nvPicPr>
          <p:cNvPr id="29" name="Imagem 28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B2A81CDF-FC4A-A61C-07BA-3059735CE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822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822" y="11308556"/>
                </a:lnTo>
                <a:lnTo>
                  <a:pt x="20096822" y="0"/>
                </a:lnTo>
                <a:close/>
              </a:path>
            </a:pathLst>
          </a:custGeom>
          <a:solidFill>
            <a:srgbClr val="99B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423766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6329" y="879553"/>
            <a:ext cx="20098385" cy="10795"/>
            <a:chOff x="6329" y="879553"/>
            <a:chExt cx="20098385" cy="10795"/>
          </a:xfrm>
        </p:grpSpPr>
        <p:sp>
          <p:nvSpPr>
            <p:cNvPr id="28" name="object 28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Imagem 29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0CF64AAE-2596-786B-9B4C-4AAD711B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47" y="4160006"/>
            <a:ext cx="10040807" cy="29893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8532" y="3015"/>
            <a:ext cx="20097618" cy="113033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0423766"/>
            <a:ext cx="20086320" cy="0"/>
          </a:xfrm>
          <a:custGeom>
            <a:avLst/>
            <a:gdLst/>
            <a:ahLst/>
            <a:cxnLst/>
            <a:rect l="l" t="t" r="r" b="b"/>
            <a:pathLst>
              <a:path w="20086320">
                <a:moveTo>
                  <a:pt x="0" y="0"/>
                </a:moveTo>
                <a:lnTo>
                  <a:pt x="20085911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70545" y="10423766"/>
            <a:ext cx="6532245" cy="880110"/>
          </a:xfrm>
          <a:custGeom>
            <a:avLst/>
            <a:gdLst/>
            <a:ahLst/>
            <a:cxnLst/>
            <a:rect l="l" t="t" r="r" b="b"/>
            <a:pathLst>
              <a:path w="6532244" h="880109">
                <a:moveTo>
                  <a:pt x="0" y="879554"/>
                </a:moveTo>
                <a:lnTo>
                  <a:pt x="0" y="0"/>
                </a:lnTo>
                <a:lnTo>
                  <a:pt x="653224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41" y="10423766"/>
            <a:ext cx="6537959" cy="880110"/>
          </a:xfrm>
          <a:custGeom>
            <a:avLst/>
            <a:gdLst/>
            <a:ahLst/>
            <a:cxnLst/>
            <a:rect l="l" t="t" r="r" b="b"/>
            <a:pathLst>
              <a:path w="6537959" h="880109">
                <a:moveTo>
                  <a:pt x="0" y="0"/>
                </a:moveTo>
                <a:lnTo>
                  <a:pt x="6537465" y="0"/>
                </a:lnTo>
                <a:lnTo>
                  <a:pt x="6537465" y="879554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29" y="884789"/>
            <a:ext cx="20098385" cy="0"/>
          </a:xfrm>
          <a:custGeom>
            <a:avLst/>
            <a:gdLst/>
            <a:ahLst/>
            <a:cxnLst/>
            <a:rect l="l" t="t" r="r" b="b"/>
            <a:pathLst>
              <a:path w="20098385">
                <a:moveTo>
                  <a:pt x="20097770" y="0"/>
                </a:moveTo>
                <a:lnTo>
                  <a:pt x="0" y="0"/>
                </a:lnTo>
                <a:lnTo>
                  <a:pt x="200977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29" y="879553"/>
            <a:ext cx="20098385" cy="10795"/>
          </a:xfrm>
          <a:custGeom>
            <a:avLst/>
            <a:gdLst/>
            <a:ahLst/>
            <a:cxnLst/>
            <a:rect l="l" t="t" r="r" b="b"/>
            <a:pathLst>
              <a:path w="20098385" h="10794">
                <a:moveTo>
                  <a:pt x="20097770" y="0"/>
                </a:moveTo>
                <a:lnTo>
                  <a:pt x="0" y="0"/>
                </a:lnTo>
                <a:lnTo>
                  <a:pt x="0" y="10470"/>
                </a:lnTo>
                <a:lnTo>
                  <a:pt x="20097770" y="10470"/>
                </a:lnTo>
                <a:lnTo>
                  <a:pt x="200977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pt-PT" b="1" dirty="0"/>
              <a:t>2025</a:t>
            </a:r>
            <a:endParaRPr b="1" dirty="0"/>
          </a:p>
        </p:txBody>
      </p:sp>
      <p:pic>
        <p:nvPicPr>
          <p:cNvPr id="20" name="Imagem 19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91B99BFA-6155-B275-9A65-4CC1D4B2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1E0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84789"/>
            <a:ext cx="10052050" cy="9539605"/>
          </a:xfrm>
          <a:custGeom>
            <a:avLst/>
            <a:gdLst/>
            <a:ahLst/>
            <a:cxnLst/>
            <a:rect l="l" t="t" r="r" b="b"/>
            <a:pathLst>
              <a:path w="10052050" h="9539605">
                <a:moveTo>
                  <a:pt x="10052049" y="0"/>
                </a:moveTo>
                <a:lnTo>
                  <a:pt x="0" y="0"/>
                </a:lnTo>
                <a:lnTo>
                  <a:pt x="0" y="9538976"/>
                </a:lnTo>
                <a:lnTo>
                  <a:pt x="10052049" y="9538976"/>
                </a:lnTo>
                <a:lnTo>
                  <a:pt x="10052049" y="0"/>
                </a:lnTo>
                <a:close/>
              </a:path>
            </a:pathLst>
          </a:custGeom>
          <a:solidFill>
            <a:srgbClr val="99B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91354" y="6685804"/>
            <a:ext cx="5068570" cy="80708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742950" marR="5080" indent="-730885">
              <a:lnSpc>
                <a:spcPts val="2890"/>
              </a:lnSpc>
              <a:spcBef>
                <a:spcPts val="505"/>
              </a:spcBef>
            </a:pPr>
            <a:r>
              <a:rPr sz="2700" spc="70" dirty="0">
                <a:solidFill>
                  <a:srgbClr val="FFFFFF"/>
                </a:solidFill>
                <a:latin typeface="Arial"/>
                <a:cs typeface="Arial"/>
              </a:rPr>
              <a:t>Universidade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Coimbra</a:t>
            </a:r>
            <a:r>
              <a:rPr sz="27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conta </a:t>
            </a:r>
            <a:r>
              <a:rPr sz="2700" spc="100" dirty="0">
                <a:solidFill>
                  <a:srgbClr val="FFFFFF"/>
                </a:solidFill>
                <a:latin typeface="Arial"/>
                <a:cs typeface="Arial"/>
              </a:rPr>
              <a:t>com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mais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7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730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Arial"/>
                <a:cs typeface="Arial"/>
              </a:rPr>
              <a:t>Anos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5390" y="8848604"/>
            <a:ext cx="3620135" cy="80708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55575" marR="5080" indent="-143510">
              <a:lnSpc>
                <a:spcPts val="2890"/>
              </a:lnSpc>
              <a:spcBef>
                <a:spcPts val="505"/>
              </a:spcBef>
            </a:pP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Património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85" dirty="0">
                <a:solidFill>
                  <a:srgbClr val="FFFFFF"/>
                </a:solidFill>
                <a:latin typeface="Arial"/>
                <a:cs typeface="Arial"/>
              </a:rPr>
              <a:t>Mundial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da </a:t>
            </a:r>
            <a:r>
              <a:rPr sz="2700" spc="-30" dirty="0">
                <a:solidFill>
                  <a:srgbClr val="FFFFFF"/>
                </a:solidFill>
                <a:latin typeface="Arial"/>
                <a:cs typeface="Arial"/>
              </a:rPr>
              <a:t>UNESCO</a:t>
            </a:r>
            <a:r>
              <a:rPr sz="27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5" dirty="0">
                <a:solidFill>
                  <a:srgbClr val="FFFFFF"/>
                </a:solidFill>
                <a:latin typeface="Arial"/>
                <a:cs typeface="Arial"/>
              </a:rPr>
              <a:t>desde</a:t>
            </a:r>
            <a:r>
              <a:rPr sz="27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879553"/>
            <a:ext cx="20104100" cy="10424160"/>
            <a:chOff x="0" y="879553"/>
            <a:chExt cx="20104100" cy="1042416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2050" y="884789"/>
              <a:ext cx="10052039" cy="953897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8238373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8238373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033782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6033782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1993390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0" y="1993390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22680">
              <a:lnSpc>
                <a:spcPct val="100000"/>
              </a:lnSpc>
              <a:spcBef>
                <a:spcPts val="120"/>
              </a:spcBef>
            </a:pPr>
            <a:r>
              <a:rPr b="1" spc="114" dirty="0"/>
              <a:t>História</a:t>
            </a:r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id="{06C1B853-741B-C11A-CAA4-9A3292D4B3D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85F2C46B-56A3-24B4-9BC0-DDE4C802A95C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77977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pt-PT" b="1" dirty="0"/>
              <a:t>2025</a:t>
            </a:r>
            <a:endParaRPr b="1" dirty="0"/>
          </a:p>
        </p:txBody>
      </p:sp>
      <p:pic>
        <p:nvPicPr>
          <p:cNvPr id="32" name="Imagem 31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7F1A23DF-4846-A3B1-A6BA-B1E0799EB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2153923" y="7595811"/>
            <a:ext cx="120015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à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formação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60769" y="7323516"/>
            <a:ext cx="128778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alimentares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92682" y="9361769"/>
            <a:ext cx="66611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teatro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570545" y="10423766"/>
            <a:ext cx="0" cy="880110"/>
          </a:xfrm>
          <a:custGeom>
            <a:avLst/>
            <a:gdLst/>
            <a:ahLst/>
            <a:cxnLst/>
            <a:rect l="l" t="t" r="r" b="b"/>
            <a:pathLst>
              <a:path h="880109">
                <a:moveTo>
                  <a:pt x="0" y="879554"/>
                </a:moveTo>
                <a:lnTo>
                  <a:pt x="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49110" y="10423766"/>
            <a:ext cx="0" cy="880110"/>
          </a:xfrm>
          <a:custGeom>
            <a:avLst/>
            <a:gdLst/>
            <a:ahLst/>
            <a:cxnLst/>
            <a:rect l="l" t="t" r="r" b="b"/>
            <a:pathLst>
              <a:path h="880109">
                <a:moveTo>
                  <a:pt x="0" y="0"/>
                </a:moveTo>
                <a:lnTo>
                  <a:pt x="0" y="879554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5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936364"/>
              </p:ext>
            </p:extLst>
          </p:nvPr>
        </p:nvGraphicFramePr>
        <p:xfrm>
          <a:off x="0" y="4914929"/>
          <a:ext cx="20102192" cy="5507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4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3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1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635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8235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4100" spc="95" dirty="0">
                          <a:latin typeface="Arial"/>
                          <a:cs typeface="Arial"/>
                        </a:rPr>
                        <a:t>Instalações</a:t>
                      </a:r>
                      <a:endParaRPr sz="4100" dirty="0">
                        <a:latin typeface="Arial"/>
                        <a:cs typeface="Arial"/>
                      </a:endParaRPr>
                    </a:p>
                  </a:txBody>
                  <a:tcPr marL="0" marR="0" marT="22669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385">
                <a:tc>
                  <a:txBody>
                    <a:bodyPr/>
                    <a:lstStyle/>
                    <a:p>
                      <a:pPr marL="1017269" algn="ctr">
                        <a:lnSpc>
                          <a:spcPts val="5935"/>
                        </a:lnSpc>
                        <a:spcBef>
                          <a:spcPts val="2220"/>
                        </a:spcBef>
                      </a:pPr>
                      <a:r>
                        <a:rPr sz="4950" b="1" spc="-50" dirty="0">
                          <a:latin typeface="Arial"/>
                          <a:cs typeface="Arial"/>
                        </a:rPr>
                        <a:t>4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</a:txBody>
                  <a:tcPr marL="0" marR="0" marT="28194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133985" algn="ctr">
                        <a:lnSpc>
                          <a:spcPts val="5935"/>
                        </a:lnSpc>
                        <a:spcBef>
                          <a:spcPts val="2220"/>
                        </a:spcBef>
                      </a:pPr>
                      <a:r>
                        <a:rPr sz="4950" b="1" spc="60" dirty="0">
                          <a:latin typeface="Arial"/>
                          <a:cs typeface="Arial"/>
                        </a:rPr>
                        <a:t>8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</a:txBody>
                  <a:tcPr marL="0" marR="0" marT="28194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287655" algn="ctr">
                        <a:lnSpc>
                          <a:spcPts val="5935"/>
                        </a:lnSpc>
                        <a:spcBef>
                          <a:spcPts val="2220"/>
                        </a:spcBef>
                      </a:pPr>
                      <a:r>
                        <a:rPr sz="4950" b="1" spc="30" dirty="0">
                          <a:latin typeface="Arial"/>
                          <a:cs typeface="Arial"/>
                        </a:rPr>
                        <a:t>4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</a:txBody>
                  <a:tcPr marL="0" marR="0" marT="28194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ct val="100000"/>
                        </a:lnSpc>
                        <a:spcBef>
                          <a:spcPts val="2170"/>
                        </a:spcBef>
                      </a:pPr>
                      <a:r>
                        <a:rPr sz="4950" b="1" spc="-50" dirty="0">
                          <a:latin typeface="Arial"/>
                          <a:cs typeface="Arial"/>
                        </a:rPr>
                        <a:t>9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</a:txBody>
                  <a:tcPr marL="0" marR="0" marT="27559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258445" algn="ctr">
                        <a:lnSpc>
                          <a:spcPct val="100000"/>
                        </a:lnSpc>
                        <a:spcBef>
                          <a:spcPts val="2170"/>
                        </a:spcBef>
                      </a:pPr>
                      <a:r>
                        <a:rPr sz="4950" b="1" spc="-390" dirty="0">
                          <a:latin typeface="Arial"/>
                          <a:cs typeface="Arial"/>
                        </a:rPr>
                        <a:t>16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</a:txBody>
                  <a:tcPr marL="0" marR="0" marT="27559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R="542925" algn="ctr">
                        <a:lnSpc>
                          <a:spcPct val="100000"/>
                        </a:lnSpc>
                        <a:spcBef>
                          <a:spcPts val="2170"/>
                        </a:spcBef>
                      </a:pPr>
                      <a:r>
                        <a:rPr sz="4950" b="1" spc="-430" dirty="0">
                          <a:latin typeface="Arial"/>
                          <a:cs typeface="Arial"/>
                        </a:rPr>
                        <a:t>13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</a:txBody>
                  <a:tcPr marL="0" marR="0" marT="275590" marB="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E7A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700">
                <a:tc>
                  <a:txBody>
                    <a:bodyPr/>
                    <a:lstStyle/>
                    <a:p>
                      <a:pPr marL="1012190" algn="ctr">
                        <a:lnSpc>
                          <a:spcPts val="2075"/>
                        </a:lnSpc>
                      </a:pPr>
                      <a:r>
                        <a:rPr sz="18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lang="pt-PT" sz="18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800" spc="5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133985" algn="ctr">
                        <a:lnSpc>
                          <a:spcPts val="207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faculdades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943610" marR="653415" algn="ctr">
                        <a:lnSpc>
                          <a:spcPts val="2140"/>
                        </a:lnSpc>
                        <a:spcBef>
                          <a:spcPts val="5"/>
                        </a:spcBef>
                      </a:pPr>
                      <a:r>
                        <a:rPr sz="1800" spc="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outras</a:t>
                      </a:r>
                      <a:r>
                        <a:rPr sz="1800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unidades </a:t>
                      </a:r>
                      <a:r>
                        <a:rPr sz="18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800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ensino investigação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R="116205" algn="ctr">
                        <a:lnSpc>
                          <a:spcPts val="20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unidades</a:t>
                      </a:r>
                      <a:r>
                        <a:rPr sz="1800" spc="10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800" spc="8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extensão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R="116205" algn="ctr">
                        <a:lnSpc>
                          <a:spcPts val="2150"/>
                        </a:lnSpc>
                      </a:pPr>
                      <a:r>
                        <a:rPr sz="18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cultural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8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apoio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259079" algn="ctr">
                        <a:lnSpc>
                          <a:spcPts val="2025"/>
                        </a:lnSpc>
                      </a:pPr>
                      <a:r>
                        <a:rPr lang="pt-PT" sz="1800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800" spc="4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nidades</a:t>
                      </a:r>
                      <a:endParaRPr lang="pt-PT" sz="1800" spc="4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marL="259079" algn="ctr">
                        <a:lnSpc>
                          <a:spcPts val="2025"/>
                        </a:lnSpc>
                      </a:pPr>
                      <a:r>
                        <a:rPr lang="pt-PT" sz="1800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alimentares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R="540385" algn="ctr">
                        <a:lnSpc>
                          <a:spcPts val="2030"/>
                        </a:lnSpc>
                      </a:pPr>
                      <a:r>
                        <a:rPr sz="1800" spc="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residências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5035">
                <a:tc>
                  <a:txBody>
                    <a:bodyPr/>
                    <a:lstStyle/>
                    <a:p>
                      <a:pPr marL="1053465" algn="ctr">
                        <a:lnSpc>
                          <a:spcPct val="100000"/>
                        </a:lnSpc>
                        <a:spcBef>
                          <a:spcPts val="3055"/>
                        </a:spcBef>
                      </a:pPr>
                      <a:r>
                        <a:rPr sz="4950" b="1" spc="-390" dirty="0">
                          <a:latin typeface="Arial"/>
                          <a:cs typeface="Arial"/>
                        </a:rPr>
                        <a:t>16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  <a:p>
                      <a:pPr marL="105410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bibliotecas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8798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175260" algn="ctr">
                        <a:lnSpc>
                          <a:spcPct val="100000"/>
                        </a:lnSpc>
                        <a:spcBef>
                          <a:spcPts val="3055"/>
                        </a:spcBef>
                      </a:pPr>
                      <a:r>
                        <a:rPr sz="4950" b="1" spc="-50" dirty="0">
                          <a:latin typeface="Arial"/>
                          <a:cs typeface="Arial"/>
                        </a:rPr>
                        <a:t>2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  <a:p>
                      <a:pPr marL="23177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estádios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8798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323850" algn="ctr">
                        <a:lnSpc>
                          <a:spcPct val="100000"/>
                        </a:lnSpc>
                        <a:spcBef>
                          <a:spcPts val="3055"/>
                        </a:spcBef>
                      </a:pPr>
                      <a:r>
                        <a:rPr sz="4950" b="1" spc="-50" dirty="0">
                          <a:latin typeface="Arial"/>
                          <a:cs typeface="Arial"/>
                        </a:rPr>
                        <a:t>2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  <a:p>
                      <a:pPr marL="32258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museus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8798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ctr">
                        <a:lnSpc>
                          <a:spcPct val="100000"/>
                        </a:lnSpc>
                        <a:spcBef>
                          <a:spcPts val="3005"/>
                        </a:spcBef>
                      </a:pPr>
                      <a:r>
                        <a:rPr sz="4950" b="1" spc="-850" dirty="0">
                          <a:latin typeface="Arial"/>
                          <a:cs typeface="Arial"/>
                        </a:rPr>
                        <a:t>1</a:t>
                      </a:r>
                      <a:endParaRPr sz="4950" b="1" dirty="0">
                        <a:latin typeface="Arial"/>
                        <a:cs typeface="Arial"/>
                      </a:endParaRPr>
                    </a:p>
                    <a:p>
                      <a:pPr marR="1841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800" spc="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jardim</a:t>
                      </a:r>
                      <a:r>
                        <a:rPr sz="1800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botânico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38163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 marL="306705" algn="ctr">
                        <a:lnSpc>
                          <a:spcPct val="100000"/>
                        </a:lnSpc>
                        <a:spcBef>
                          <a:spcPts val="3005"/>
                        </a:spcBef>
                      </a:pPr>
                      <a:endParaRPr sz="4950" dirty="0">
                        <a:latin typeface="Arial"/>
                        <a:cs typeface="Arial"/>
                      </a:endParaRPr>
                    </a:p>
                  </a:txBody>
                  <a:tcPr marL="0" marR="0" marT="38163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A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87585"/>
            <a:ext cx="20104099" cy="402734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6329" y="879553"/>
            <a:ext cx="20098385" cy="10795"/>
            <a:chOff x="6329" y="879553"/>
            <a:chExt cx="20098385" cy="10795"/>
          </a:xfrm>
        </p:grpSpPr>
        <p:sp>
          <p:nvSpPr>
            <p:cNvPr id="18" name="object 18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6">
            <a:extLst>
              <a:ext uri="{FF2B5EF4-FFF2-40B4-BE49-F238E27FC236}">
                <a16:creationId xmlns:a16="http://schemas.microsoft.com/office/drawing/2014/main" id="{8C434A32-69C2-8043-47F1-A96CF10025B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E3326995-664F-16A5-EFE7-C8A04D4A1BE1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</a:t>
            </a:r>
            <a:r>
              <a:rPr lang="pt-PT" b="1" dirty="0"/>
              <a:t>5</a:t>
            </a:r>
            <a:endParaRPr b="1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4E057CC-8E26-6B40-FCBC-3ADD468AC25B}"/>
              </a:ext>
            </a:extLst>
          </p:cNvPr>
          <p:cNvSpPr txBox="1"/>
          <p:nvPr/>
        </p:nvSpPr>
        <p:spPr>
          <a:xfrm>
            <a:off x="15081250" y="8550275"/>
            <a:ext cx="1667299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3850" algn="ctr">
              <a:lnSpc>
                <a:spcPct val="100000"/>
              </a:lnSpc>
              <a:spcBef>
                <a:spcPts val="3055"/>
              </a:spcBef>
            </a:pPr>
            <a:r>
              <a:rPr lang="pt-PT" sz="4950" b="1" spc="-50" dirty="0">
                <a:latin typeface="Arial"/>
                <a:cs typeface="Arial"/>
              </a:rPr>
              <a:t>1</a:t>
            </a:r>
            <a:endParaRPr lang="pt-PT" sz="4950" b="1" dirty="0">
              <a:latin typeface="Arial"/>
              <a:cs typeface="Arial"/>
            </a:endParaRPr>
          </a:p>
          <a:p>
            <a:pPr marL="322580" algn="ctr">
              <a:lnSpc>
                <a:spcPct val="100000"/>
              </a:lnSpc>
              <a:spcBef>
                <a:spcPts val="10"/>
              </a:spcBef>
            </a:pPr>
            <a:r>
              <a:rPr lang="pt-PT" sz="1800" spc="-10" dirty="0">
                <a:solidFill>
                  <a:srgbClr val="FFFFFF"/>
                </a:solidFill>
                <a:latin typeface="Arial"/>
                <a:cs typeface="Arial"/>
              </a:rPr>
              <a:t>teatro</a:t>
            </a:r>
            <a:endParaRPr lang="pt-PT" sz="1800" dirty="0">
              <a:latin typeface="Arial"/>
              <a:cs typeface="Arial"/>
            </a:endParaRPr>
          </a:p>
          <a:p>
            <a:endParaRPr lang="pt-PT" dirty="0"/>
          </a:p>
        </p:txBody>
      </p:sp>
      <p:pic>
        <p:nvPicPr>
          <p:cNvPr id="25" name="Imagem 24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55170341-7B82-FFC2-557C-FBA7C5D57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4789"/>
            <a:ext cx="20104100" cy="9549765"/>
            <a:chOff x="0" y="884789"/>
            <a:chExt cx="20104100" cy="9549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7" y="884789"/>
              <a:ext cx="20101042" cy="52866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171424"/>
              <a:ext cx="20104100" cy="4262755"/>
            </a:xfrm>
            <a:custGeom>
              <a:avLst/>
              <a:gdLst/>
              <a:ahLst/>
              <a:cxnLst/>
              <a:rect l="l" t="t" r="r" b="b"/>
              <a:pathLst>
                <a:path w="20104100" h="4262755">
                  <a:moveTo>
                    <a:pt x="20104099" y="0"/>
                  </a:moveTo>
                  <a:lnTo>
                    <a:pt x="0" y="0"/>
                  </a:lnTo>
                  <a:lnTo>
                    <a:pt x="0" y="4262603"/>
                  </a:lnTo>
                  <a:lnTo>
                    <a:pt x="20104099" y="426260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A3A6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7285053"/>
            <a:ext cx="20104100" cy="10795"/>
            <a:chOff x="0" y="7285053"/>
            <a:chExt cx="20104100" cy="10795"/>
          </a:xfrm>
        </p:grpSpPr>
        <p:sp>
          <p:nvSpPr>
            <p:cNvPr id="14" name="object 14"/>
            <p:cNvSpPr/>
            <p:nvPr/>
          </p:nvSpPr>
          <p:spPr>
            <a:xfrm>
              <a:off x="0" y="7290289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2010409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7290289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0" y="6171424"/>
            <a:ext cx="20104100" cy="859851"/>
          </a:xfrm>
          <a:prstGeom prst="rect">
            <a:avLst/>
          </a:prstGeom>
          <a:solidFill>
            <a:srgbClr val="A3A68A"/>
          </a:solidFill>
        </p:spPr>
        <p:txBody>
          <a:bodyPr vert="horz" wrap="square" lIns="0" tIns="2266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85"/>
              </a:spcBef>
            </a:pPr>
            <a:r>
              <a:rPr sz="4100" b="1" spc="70" dirty="0">
                <a:latin typeface="Arial"/>
                <a:cs typeface="Arial"/>
              </a:rPr>
              <a:t>N</a:t>
            </a:r>
            <a:r>
              <a:rPr sz="4100" b="1" spc="70" dirty="0">
                <a:latin typeface="Myriad Pro"/>
                <a:cs typeface="Myriad Pro"/>
              </a:rPr>
              <a:t>º</a:t>
            </a:r>
            <a:r>
              <a:rPr sz="4100" b="1" spc="130" dirty="0">
                <a:latin typeface="Myriad Pro"/>
                <a:cs typeface="Myriad Pro"/>
              </a:rPr>
              <a:t> </a:t>
            </a:r>
            <a:r>
              <a:rPr sz="4100" b="1" spc="90" dirty="0">
                <a:latin typeface="Arial"/>
                <a:cs typeface="Arial"/>
              </a:rPr>
              <a:t>de</a:t>
            </a:r>
            <a:r>
              <a:rPr sz="4100" b="1" spc="-175" dirty="0">
                <a:latin typeface="Arial"/>
                <a:cs typeface="Arial"/>
              </a:rPr>
              <a:t> </a:t>
            </a:r>
            <a:r>
              <a:rPr sz="4100" b="1" spc="85" dirty="0">
                <a:latin typeface="Arial"/>
                <a:cs typeface="Arial"/>
              </a:rPr>
              <a:t>Estudantes</a:t>
            </a:r>
            <a:endParaRPr sz="4100" b="1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40938" y="7957322"/>
            <a:ext cx="2580640" cy="1140460"/>
          </a:xfrm>
          <a:custGeom>
            <a:avLst/>
            <a:gdLst/>
            <a:ahLst/>
            <a:cxnLst/>
            <a:rect l="l" t="t" r="r" b="b"/>
            <a:pathLst>
              <a:path w="2580640" h="1140459">
                <a:moveTo>
                  <a:pt x="2010231" y="0"/>
                </a:moveTo>
                <a:lnTo>
                  <a:pt x="569940" y="0"/>
                </a:lnTo>
                <a:lnTo>
                  <a:pt x="520764" y="2091"/>
                </a:lnTo>
                <a:lnTo>
                  <a:pt x="472750" y="8253"/>
                </a:lnTo>
                <a:lnTo>
                  <a:pt x="426068" y="18314"/>
                </a:lnTo>
                <a:lnTo>
                  <a:pt x="380889" y="32102"/>
                </a:lnTo>
                <a:lnTo>
                  <a:pt x="337386" y="49448"/>
                </a:lnTo>
                <a:lnTo>
                  <a:pt x="295728" y="70178"/>
                </a:lnTo>
                <a:lnTo>
                  <a:pt x="256088" y="94124"/>
                </a:lnTo>
                <a:lnTo>
                  <a:pt x="218635" y="121112"/>
                </a:lnTo>
                <a:lnTo>
                  <a:pt x="183541" y="150973"/>
                </a:lnTo>
                <a:lnTo>
                  <a:pt x="150978" y="183536"/>
                </a:lnTo>
                <a:lnTo>
                  <a:pt x="121116" y="218629"/>
                </a:lnTo>
                <a:lnTo>
                  <a:pt x="94127" y="256080"/>
                </a:lnTo>
                <a:lnTo>
                  <a:pt x="70181" y="295720"/>
                </a:lnTo>
                <a:lnTo>
                  <a:pt x="49449" y="337377"/>
                </a:lnTo>
                <a:lnTo>
                  <a:pt x="32104" y="380880"/>
                </a:lnTo>
                <a:lnTo>
                  <a:pt x="18315" y="426058"/>
                </a:lnTo>
                <a:lnTo>
                  <a:pt x="8254" y="472739"/>
                </a:lnTo>
                <a:lnTo>
                  <a:pt x="2092" y="520754"/>
                </a:lnTo>
                <a:lnTo>
                  <a:pt x="0" y="569940"/>
                </a:lnTo>
                <a:lnTo>
                  <a:pt x="2092" y="619116"/>
                </a:lnTo>
                <a:lnTo>
                  <a:pt x="8254" y="667131"/>
                </a:lnTo>
                <a:lnTo>
                  <a:pt x="18315" y="713812"/>
                </a:lnTo>
                <a:lnTo>
                  <a:pt x="32104" y="758990"/>
                </a:lnTo>
                <a:lnTo>
                  <a:pt x="49449" y="802493"/>
                </a:lnTo>
                <a:lnTo>
                  <a:pt x="70181" y="844150"/>
                </a:lnTo>
                <a:lnTo>
                  <a:pt x="94127" y="883790"/>
                </a:lnTo>
                <a:lnTo>
                  <a:pt x="121116" y="921242"/>
                </a:lnTo>
                <a:lnTo>
                  <a:pt x="150978" y="956334"/>
                </a:lnTo>
                <a:lnTo>
                  <a:pt x="183541" y="988897"/>
                </a:lnTo>
                <a:lnTo>
                  <a:pt x="218635" y="1018758"/>
                </a:lnTo>
                <a:lnTo>
                  <a:pt x="256088" y="1045746"/>
                </a:lnTo>
                <a:lnTo>
                  <a:pt x="295728" y="1069692"/>
                </a:lnTo>
                <a:lnTo>
                  <a:pt x="337386" y="1090422"/>
                </a:lnTo>
                <a:lnTo>
                  <a:pt x="380889" y="1107768"/>
                </a:lnTo>
                <a:lnTo>
                  <a:pt x="426068" y="1121556"/>
                </a:lnTo>
                <a:lnTo>
                  <a:pt x="472750" y="1131617"/>
                </a:lnTo>
                <a:lnTo>
                  <a:pt x="520764" y="1137779"/>
                </a:lnTo>
                <a:lnTo>
                  <a:pt x="569940" y="1139871"/>
                </a:lnTo>
                <a:lnTo>
                  <a:pt x="2010231" y="1139871"/>
                </a:lnTo>
                <a:lnTo>
                  <a:pt x="2059407" y="1137779"/>
                </a:lnTo>
                <a:lnTo>
                  <a:pt x="2107422" y="1131617"/>
                </a:lnTo>
                <a:lnTo>
                  <a:pt x="2154103" y="1121556"/>
                </a:lnTo>
                <a:lnTo>
                  <a:pt x="2199281" y="1107768"/>
                </a:lnTo>
                <a:lnTo>
                  <a:pt x="2242784" y="1090422"/>
                </a:lnTo>
                <a:lnTo>
                  <a:pt x="2284441" y="1069692"/>
                </a:lnTo>
                <a:lnTo>
                  <a:pt x="2324081" y="1045746"/>
                </a:lnTo>
                <a:lnTo>
                  <a:pt x="2361533" y="1018758"/>
                </a:lnTo>
                <a:lnTo>
                  <a:pt x="2396625" y="988897"/>
                </a:lnTo>
                <a:lnTo>
                  <a:pt x="2429188" y="956334"/>
                </a:lnTo>
                <a:lnTo>
                  <a:pt x="2459049" y="921242"/>
                </a:lnTo>
                <a:lnTo>
                  <a:pt x="2486038" y="883790"/>
                </a:lnTo>
                <a:lnTo>
                  <a:pt x="2509983" y="844150"/>
                </a:lnTo>
                <a:lnTo>
                  <a:pt x="2530714" y="802493"/>
                </a:lnTo>
                <a:lnTo>
                  <a:pt x="2548059" y="758990"/>
                </a:lnTo>
                <a:lnTo>
                  <a:pt x="2561847" y="713812"/>
                </a:lnTo>
                <a:lnTo>
                  <a:pt x="2571908" y="667131"/>
                </a:lnTo>
                <a:lnTo>
                  <a:pt x="2578070" y="619116"/>
                </a:lnTo>
                <a:lnTo>
                  <a:pt x="2580162" y="569930"/>
                </a:lnTo>
                <a:lnTo>
                  <a:pt x="2578070" y="520754"/>
                </a:lnTo>
                <a:lnTo>
                  <a:pt x="2571908" y="472739"/>
                </a:lnTo>
                <a:lnTo>
                  <a:pt x="2561847" y="426058"/>
                </a:lnTo>
                <a:lnTo>
                  <a:pt x="2548059" y="380880"/>
                </a:lnTo>
                <a:lnTo>
                  <a:pt x="2530714" y="337377"/>
                </a:lnTo>
                <a:lnTo>
                  <a:pt x="2509983" y="295720"/>
                </a:lnTo>
                <a:lnTo>
                  <a:pt x="2486038" y="256080"/>
                </a:lnTo>
                <a:lnTo>
                  <a:pt x="2459049" y="218629"/>
                </a:lnTo>
                <a:lnTo>
                  <a:pt x="2429188" y="183536"/>
                </a:lnTo>
                <a:lnTo>
                  <a:pt x="2396625" y="150973"/>
                </a:lnTo>
                <a:lnTo>
                  <a:pt x="2361533" y="121112"/>
                </a:lnTo>
                <a:lnTo>
                  <a:pt x="2324081" y="94124"/>
                </a:lnTo>
                <a:lnTo>
                  <a:pt x="2284441" y="70178"/>
                </a:lnTo>
                <a:lnTo>
                  <a:pt x="2242784" y="49448"/>
                </a:lnTo>
                <a:lnTo>
                  <a:pt x="2199281" y="32102"/>
                </a:lnTo>
                <a:lnTo>
                  <a:pt x="2154103" y="18314"/>
                </a:lnTo>
                <a:lnTo>
                  <a:pt x="2107422" y="8253"/>
                </a:lnTo>
                <a:lnTo>
                  <a:pt x="2059407" y="2091"/>
                </a:lnTo>
                <a:lnTo>
                  <a:pt x="20102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317271" y="8067040"/>
            <a:ext cx="2049780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95"/>
              </a:spcBef>
            </a:pPr>
            <a:r>
              <a:rPr lang="pt-PT" sz="4950" dirty="0">
                <a:latin typeface="Arial"/>
                <a:cs typeface="Arial"/>
              </a:rPr>
              <a:t>13 114</a:t>
            </a:r>
            <a:endParaRPr sz="4950" dirty="0">
              <a:latin typeface="Arial"/>
              <a:cs typeface="Arial"/>
            </a:endParaRPr>
          </a:p>
          <a:p>
            <a:pPr marR="5080" indent="633730">
              <a:lnSpc>
                <a:spcPts val="2140"/>
              </a:lnSpc>
              <a:spcBef>
                <a:spcPts val="100"/>
              </a:spcBef>
            </a:pP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pt-PT" sz="1800" spc="-1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 spc="-150" dirty="0">
                <a:solidFill>
                  <a:srgbClr val="FFFFFF"/>
                </a:solidFill>
                <a:latin typeface="Myriad Pro"/>
                <a:cs typeface="Myriad Pro"/>
              </a:rPr>
              <a:t>º</a:t>
            </a:r>
            <a:r>
              <a:rPr sz="1800" spc="6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Ciclo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(inclui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mobilidade}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53990" y="8067040"/>
            <a:ext cx="2312459" cy="13253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latin typeface="Arial"/>
                <a:cs typeface="Arial"/>
              </a:rPr>
              <a:t>9 </a:t>
            </a:r>
            <a:r>
              <a:rPr lang="pt-PT" sz="4950" dirty="0">
                <a:latin typeface="Arial"/>
                <a:cs typeface="Arial"/>
              </a:rPr>
              <a:t>742</a:t>
            </a:r>
          </a:p>
          <a:p>
            <a:pPr marR="5080" algn="ctr">
              <a:lnSpc>
                <a:spcPts val="2140"/>
              </a:lnSpc>
              <a:spcBef>
                <a:spcPts val="100"/>
              </a:spcBef>
            </a:pPr>
            <a:r>
              <a:rPr lang="pt-PT" sz="1800" spc="85" dirty="0">
                <a:solidFill>
                  <a:srgbClr val="FFFFFF"/>
                </a:solidFill>
                <a:latin typeface="Arial"/>
                <a:cs typeface="Arial"/>
              </a:rPr>
              <a:t>inscritos</a:t>
            </a:r>
            <a:r>
              <a:rPr lang="pt-PT"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PT" sz="1800" spc="8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lang="pt-PT"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PT" sz="1800" spc="55" dirty="0">
                <a:solidFill>
                  <a:srgbClr val="FFFFFF"/>
                </a:solidFill>
                <a:latin typeface="Arial"/>
                <a:cs typeface="Arial"/>
              </a:rPr>
              <a:t>2.</a:t>
            </a:r>
            <a:r>
              <a:rPr lang="pt-PT" sz="1800" spc="55" dirty="0">
                <a:solidFill>
                  <a:srgbClr val="FFFFFF"/>
                </a:solidFill>
                <a:latin typeface="Myriad Pro"/>
                <a:cs typeface="Myriad Pro"/>
              </a:rPr>
              <a:t>º</a:t>
            </a:r>
            <a:r>
              <a:rPr lang="pt-PT" sz="1800" spc="55" dirty="0">
                <a:solidFill>
                  <a:srgbClr val="FFFFFF"/>
                </a:solidFill>
                <a:latin typeface="Arial"/>
                <a:cs typeface="Arial"/>
              </a:rPr>
              <a:t>ciclo </a:t>
            </a:r>
            <a:r>
              <a:rPr lang="pt-PT" sz="1800" spc="90" dirty="0">
                <a:solidFill>
                  <a:srgbClr val="FFFFFF"/>
                </a:solidFill>
                <a:latin typeface="Arial"/>
                <a:cs typeface="Arial"/>
              </a:rPr>
              <a:t>(inclui</a:t>
            </a:r>
            <a:r>
              <a:rPr lang="pt-PT"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t-PT" sz="1800" spc="65" dirty="0">
                <a:solidFill>
                  <a:srgbClr val="FFFFFF"/>
                </a:solidFill>
                <a:latin typeface="Arial"/>
                <a:cs typeface="Arial"/>
              </a:rPr>
              <a:t>mobilidade}</a:t>
            </a:r>
            <a:endParaRPr lang="pt-PT"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018638" y="8060762"/>
            <a:ext cx="2049780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latin typeface="Arial"/>
                <a:cs typeface="Arial"/>
              </a:rPr>
              <a:t>3 5</a:t>
            </a:r>
            <a:r>
              <a:rPr lang="pt-PT" sz="4950" dirty="0">
                <a:latin typeface="Arial"/>
                <a:cs typeface="Arial"/>
              </a:rPr>
              <a:t>9</a:t>
            </a:r>
            <a:r>
              <a:rPr sz="4950" dirty="0">
                <a:latin typeface="Arial"/>
                <a:cs typeface="Arial"/>
              </a:rPr>
              <a:t>2</a:t>
            </a:r>
          </a:p>
          <a:p>
            <a:pPr marR="5080" indent="619125">
              <a:lnSpc>
                <a:spcPts val="214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pt-PT" sz="18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800">
                <a:solidFill>
                  <a:srgbClr val="FFFFFF"/>
                </a:solidFill>
                <a:latin typeface="Myriad Pro"/>
                <a:cs typeface="Myriad Pro"/>
              </a:rPr>
              <a:t>º</a:t>
            </a:r>
            <a:r>
              <a:rPr sz="1800" spc="3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Ciclo </a:t>
            </a: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(inclui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mobilidade}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14380" y="8060762"/>
            <a:ext cx="1805270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985" algn="ctr">
              <a:lnSpc>
                <a:spcPct val="100000"/>
              </a:lnSpc>
              <a:spcBef>
                <a:spcPts val="95"/>
              </a:spcBef>
            </a:pPr>
            <a:r>
              <a:rPr lang="pt-PT" sz="4950" dirty="0">
                <a:latin typeface="Arial"/>
                <a:cs typeface="Arial"/>
              </a:rPr>
              <a:t>5 073</a:t>
            </a:r>
            <a:endParaRPr sz="4950" dirty="0">
              <a:latin typeface="Arial"/>
              <a:cs typeface="Arial"/>
            </a:endParaRPr>
          </a:p>
          <a:p>
            <a:pPr marL="41910" marR="40005" algn="ctr">
              <a:lnSpc>
                <a:spcPts val="2140"/>
              </a:lnSpc>
              <a:spcBef>
                <a:spcPts val="100"/>
              </a:spcBef>
            </a:pP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diplomados </a:t>
            </a:r>
            <a:r>
              <a:rPr sz="1800" spc="75" dirty="0">
                <a:solidFill>
                  <a:srgbClr val="FFFFFF"/>
                </a:solidFill>
                <a:latin typeface="Arial"/>
                <a:cs typeface="Arial"/>
              </a:rPr>
              <a:t>(2</a:t>
            </a:r>
            <a:r>
              <a:rPr lang="pt-PT" sz="1800" spc="7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75" dirty="0">
                <a:solidFill>
                  <a:srgbClr val="FFFFFF"/>
                </a:solidFill>
                <a:latin typeface="Arial"/>
                <a:cs typeface="Arial"/>
              </a:rPr>
              <a:t>/2</a:t>
            </a:r>
            <a:r>
              <a:rPr lang="pt-PT" sz="1800" spc="7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pt-PT" spc="7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35530" y="8111735"/>
            <a:ext cx="207772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pt-PT" sz="4950" spc="55" dirty="0">
                <a:latin typeface="Arial"/>
                <a:cs typeface="Arial"/>
              </a:rPr>
              <a:t>30 308</a:t>
            </a:r>
            <a:endParaRPr sz="4950" dirty="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10418530"/>
            <a:ext cx="20104100" cy="885190"/>
            <a:chOff x="0" y="10418530"/>
            <a:chExt cx="20104100" cy="885190"/>
          </a:xfrm>
        </p:grpSpPr>
        <p:sp>
          <p:nvSpPr>
            <p:cNvPr id="24" name="object 24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329" y="879553"/>
            <a:ext cx="20098385" cy="10795"/>
            <a:chOff x="6329" y="879553"/>
            <a:chExt cx="20098385" cy="10795"/>
          </a:xfrm>
        </p:grpSpPr>
        <p:sp>
          <p:nvSpPr>
            <p:cNvPr id="28" name="object 28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16">
            <a:extLst>
              <a:ext uri="{FF2B5EF4-FFF2-40B4-BE49-F238E27FC236}">
                <a16:creationId xmlns:a16="http://schemas.microsoft.com/office/drawing/2014/main" id="{7F8382BD-10C6-4BB1-7E6E-8286F90C87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E865C9C5-616E-7EC9-A41B-62E26B40B26B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</a:t>
            </a:r>
            <a:r>
              <a:rPr lang="pt-PT" b="1" dirty="0"/>
              <a:t>5</a:t>
            </a:r>
            <a:endParaRPr b="1" dirty="0"/>
          </a:p>
        </p:txBody>
      </p:sp>
      <p:pic>
        <p:nvPicPr>
          <p:cNvPr id="34" name="Imagem 33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A7C52C5E-BEDC-1EAA-BD42-538CE78EF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4925179"/>
            <a:ext cx="20114895" cy="6383655"/>
            <a:chOff x="-5397" y="4925179"/>
            <a:chExt cx="20114895" cy="6383655"/>
          </a:xfrm>
        </p:grpSpPr>
        <p:sp>
          <p:nvSpPr>
            <p:cNvPr id="3" name="object 3"/>
            <p:cNvSpPr/>
            <p:nvPr/>
          </p:nvSpPr>
          <p:spPr>
            <a:xfrm>
              <a:off x="0" y="4925179"/>
              <a:ext cx="20104100" cy="5509260"/>
            </a:xfrm>
            <a:custGeom>
              <a:avLst/>
              <a:gdLst/>
              <a:ahLst/>
              <a:cxnLst/>
              <a:rect l="l" t="t" r="r" b="b"/>
              <a:pathLst>
                <a:path w="20104100" h="5509259">
                  <a:moveTo>
                    <a:pt x="20104099" y="0"/>
                  </a:moveTo>
                  <a:lnTo>
                    <a:pt x="0" y="0"/>
                  </a:lnTo>
                  <a:lnTo>
                    <a:pt x="0" y="5508847"/>
                  </a:lnTo>
                  <a:lnTo>
                    <a:pt x="20104099" y="550884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99B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713350" y="8067040"/>
            <a:ext cx="2863850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pt-PT" sz="4950" dirty="0">
                <a:latin typeface="Arial"/>
                <a:cs typeface="Arial"/>
              </a:rPr>
              <a:t>5 871</a:t>
            </a:r>
            <a:endParaRPr sz="4950" dirty="0">
              <a:latin typeface="Arial"/>
              <a:cs typeface="Arial"/>
            </a:endParaRPr>
          </a:p>
          <a:p>
            <a:pPr marL="12065" marR="5080" indent="1905" algn="ctr">
              <a:lnSpc>
                <a:spcPts val="2140"/>
              </a:lnSpc>
              <a:spcBef>
                <a:spcPts val="100"/>
              </a:spcBef>
            </a:pP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estudantes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nacionalidade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estrangeira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06489" y="8067040"/>
            <a:ext cx="2454275" cy="105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spc="-25" dirty="0">
                <a:latin typeface="Arial"/>
                <a:cs typeface="Arial"/>
              </a:rPr>
              <a:t>19</a:t>
            </a:r>
            <a:r>
              <a:rPr lang="pt-PT" sz="4950" spc="-25" dirty="0">
                <a:latin typeface="Arial"/>
                <a:cs typeface="Arial"/>
              </a:rPr>
              <a:t>,4</a:t>
            </a:r>
            <a:r>
              <a:rPr sz="4950" spc="-25" dirty="0">
                <a:latin typeface="Arial"/>
                <a:cs typeface="Arial"/>
              </a:rPr>
              <a:t>%</a:t>
            </a:r>
            <a:endParaRPr sz="49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800" spc="9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estudantes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709599" y="8060762"/>
            <a:ext cx="1624330" cy="105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dirty="0">
                <a:latin typeface="Arial"/>
                <a:cs typeface="Arial"/>
              </a:rPr>
              <a:t>1</a:t>
            </a:r>
            <a:r>
              <a:rPr lang="pt-PT" sz="4950" dirty="0">
                <a:latin typeface="Arial"/>
                <a:cs typeface="Arial"/>
              </a:rPr>
              <a:t>26</a:t>
            </a:r>
            <a:endParaRPr sz="49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nacionalidades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070692" y="8060751"/>
            <a:ext cx="2527935" cy="1056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pt-PT" sz="4950" dirty="0">
                <a:latin typeface="Arial"/>
                <a:cs typeface="Arial"/>
              </a:rPr>
              <a:t>1 878</a:t>
            </a:r>
            <a:endParaRPr sz="49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acordos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cooperação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879553"/>
            <a:ext cx="20104100" cy="6416040"/>
            <a:chOff x="0" y="879553"/>
            <a:chExt cx="20104100" cy="6416040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4789"/>
              <a:ext cx="20104099" cy="52866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7290289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2010409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7290289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650448" y="6382567"/>
            <a:ext cx="5144802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0" dirty="0">
                <a:latin typeface="Arial"/>
                <a:cs typeface="Arial"/>
              </a:rPr>
              <a:t>Internacionalização</a:t>
            </a:r>
            <a:endParaRPr sz="4100" b="1" dirty="0">
              <a:latin typeface="Arial"/>
              <a:cs typeface="Arial"/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0C3BBABA-B539-033F-BC2D-810013F6443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29" name="object 17">
            <a:extLst>
              <a:ext uri="{FF2B5EF4-FFF2-40B4-BE49-F238E27FC236}">
                <a16:creationId xmlns:a16="http://schemas.microsoft.com/office/drawing/2014/main" id="{7968C976-9691-E5FD-4FD2-323EFFEF7053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</a:t>
            </a:r>
            <a:r>
              <a:rPr lang="pt-PT" b="1" dirty="0"/>
              <a:t>5</a:t>
            </a:r>
            <a:endParaRPr b="1" dirty="0"/>
          </a:p>
        </p:txBody>
      </p:sp>
      <p:pic>
        <p:nvPicPr>
          <p:cNvPr id="30" name="Imagem 29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1A3CDDDF-CB62-3284-7087-92A7D121A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884789"/>
            <a:ext cx="20114895" cy="9549765"/>
            <a:chOff x="-5397" y="884789"/>
            <a:chExt cx="20114895" cy="9549765"/>
          </a:xfrm>
        </p:grpSpPr>
        <p:sp>
          <p:nvSpPr>
            <p:cNvPr id="3" name="object 3"/>
            <p:cNvSpPr/>
            <p:nvPr/>
          </p:nvSpPr>
          <p:spPr>
            <a:xfrm>
              <a:off x="0" y="4925180"/>
              <a:ext cx="20104100" cy="5509260"/>
            </a:xfrm>
            <a:custGeom>
              <a:avLst/>
              <a:gdLst/>
              <a:ahLst/>
              <a:cxnLst/>
              <a:rect l="l" t="t" r="r" b="b"/>
              <a:pathLst>
                <a:path w="20104100" h="5509259">
                  <a:moveTo>
                    <a:pt x="20104099" y="0"/>
                  </a:moveTo>
                  <a:lnTo>
                    <a:pt x="0" y="0"/>
                  </a:lnTo>
                  <a:lnTo>
                    <a:pt x="0" y="5508847"/>
                  </a:lnTo>
                  <a:lnTo>
                    <a:pt x="20104099" y="5508847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7A7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4789"/>
              <a:ext cx="20104099" cy="528663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29028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2010409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7290289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22982" y="6382567"/>
            <a:ext cx="6447553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0" dirty="0">
                <a:latin typeface="Arial"/>
                <a:cs typeface="Arial"/>
              </a:rPr>
              <a:t>Investigação</a:t>
            </a:r>
            <a:r>
              <a:rPr sz="4100" b="1" spc="-130" dirty="0">
                <a:latin typeface="Arial"/>
                <a:cs typeface="Arial"/>
              </a:rPr>
              <a:t> </a:t>
            </a:r>
            <a:r>
              <a:rPr sz="4100" b="1" dirty="0">
                <a:latin typeface="Arial"/>
                <a:cs typeface="Arial"/>
              </a:rPr>
              <a:t>e</a:t>
            </a:r>
            <a:r>
              <a:rPr sz="4100" b="1" spc="-165" dirty="0">
                <a:latin typeface="Arial"/>
                <a:cs typeface="Arial"/>
              </a:rPr>
              <a:t> </a:t>
            </a:r>
            <a:r>
              <a:rPr sz="4100" b="1" spc="65" dirty="0">
                <a:latin typeface="Arial"/>
                <a:cs typeface="Arial"/>
              </a:rPr>
              <a:t>Inovação</a:t>
            </a:r>
            <a:endParaRPr sz="4100" b="1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7732" y="8067040"/>
            <a:ext cx="2618105" cy="1600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b="1" spc="-10" dirty="0">
                <a:latin typeface="Arial"/>
                <a:cs typeface="Arial"/>
              </a:rPr>
              <a:t>73,7%</a:t>
            </a:r>
            <a:endParaRPr sz="4950" b="1" dirty="0">
              <a:latin typeface="Arial"/>
              <a:cs typeface="Arial"/>
            </a:endParaRPr>
          </a:p>
          <a:p>
            <a:pPr marL="12700" marR="5080" indent="-635" algn="ctr">
              <a:lnSpc>
                <a:spcPts val="214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das</a:t>
            </a:r>
            <a:r>
              <a:rPr sz="18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unidades</a:t>
            </a: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com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avaliação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externa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muito </a:t>
            </a:r>
            <a:r>
              <a:rPr sz="1800" spc="95" dirty="0">
                <a:solidFill>
                  <a:srgbClr val="FFFFFF"/>
                </a:solidFill>
                <a:latin typeface="Arial"/>
                <a:cs typeface="Arial"/>
              </a:rPr>
              <a:t>bom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excelente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84060" y="8067040"/>
            <a:ext cx="1406525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95"/>
              </a:spcBef>
            </a:pPr>
            <a:r>
              <a:rPr lang="pt-PT" sz="4950" b="1" spc="150" dirty="0">
                <a:latin typeface="Arial"/>
                <a:cs typeface="Arial"/>
              </a:rPr>
              <a:t>450</a:t>
            </a:r>
            <a:endParaRPr sz="4950" b="1" dirty="0">
              <a:latin typeface="Arial"/>
              <a:cs typeface="Arial"/>
            </a:endParaRPr>
          </a:p>
          <a:p>
            <a:pPr marL="12700" marR="5080" indent="75565">
              <a:lnSpc>
                <a:spcPts val="2140"/>
              </a:lnSpc>
              <a:spcBef>
                <a:spcPts val="100"/>
              </a:spcBef>
            </a:pPr>
            <a:r>
              <a:rPr sz="1800" spc="80" dirty="0">
                <a:solidFill>
                  <a:srgbClr val="FFFFFF"/>
                </a:solidFill>
                <a:latin typeface="Arial"/>
                <a:cs typeface="Arial"/>
              </a:rPr>
              <a:t>projetos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investigação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84730" y="8060762"/>
            <a:ext cx="2506980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95"/>
              </a:spcBef>
            </a:pPr>
            <a:r>
              <a:rPr lang="pt-PT" sz="4950" b="1" spc="-50" dirty="0">
                <a:latin typeface="Arial"/>
                <a:cs typeface="Arial"/>
              </a:rPr>
              <a:t>22 671</a:t>
            </a:r>
            <a:endParaRPr sz="4950" b="1" dirty="0">
              <a:latin typeface="Arial"/>
              <a:cs typeface="Arial"/>
            </a:endParaRPr>
          </a:p>
          <a:p>
            <a:pPr marL="12700" marR="5080" indent="184150">
              <a:lnSpc>
                <a:spcPts val="2140"/>
              </a:lnSpc>
              <a:spcBef>
                <a:spcPts val="100"/>
              </a:spcBef>
            </a:pP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publicações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95" dirty="0">
                <a:solidFill>
                  <a:srgbClr val="FFFFFF"/>
                </a:solidFill>
                <a:latin typeface="Arial"/>
                <a:cs typeface="Arial"/>
              </a:rPr>
              <a:t>–eb </a:t>
            </a:r>
            <a:r>
              <a:rPr sz="1800" spc="8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Arial"/>
                <a:cs typeface="Arial"/>
              </a:rPr>
              <a:t>(2018—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2022}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742424" y="8060762"/>
            <a:ext cx="1073785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95"/>
              </a:spcBef>
            </a:pPr>
            <a:r>
              <a:rPr lang="pt-PT" sz="4950" b="1" dirty="0">
                <a:latin typeface="Arial"/>
                <a:cs typeface="Arial"/>
              </a:rPr>
              <a:t>84</a:t>
            </a:r>
            <a:endParaRPr sz="4950" b="1" dirty="0">
              <a:latin typeface="Arial"/>
              <a:cs typeface="Arial"/>
            </a:endParaRPr>
          </a:p>
          <a:p>
            <a:pPr marL="12700" marR="5080" indent="-635" algn="ctr">
              <a:lnSpc>
                <a:spcPts val="2140"/>
              </a:lnSpc>
              <a:spcBef>
                <a:spcPts val="100"/>
              </a:spcBef>
            </a:pP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patentes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nacionais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330446" y="8060762"/>
            <a:ext cx="1578610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95"/>
              </a:spcBef>
            </a:pPr>
            <a:r>
              <a:rPr lang="pt-PT" sz="4950" b="1" dirty="0">
                <a:latin typeface="Arial"/>
                <a:cs typeface="Arial"/>
              </a:rPr>
              <a:t>315</a:t>
            </a:r>
            <a:endParaRPr sz="4950" b="1" dirty="0">
              <a:latin typeface="Arial"/>
              <a:cs typeface="Arial"/>
            </a:endParaRPr>
          </a:p>
          <a:p>
            <a:pPr marL="12700" marR="5080" indent="-635" algn="ctr">
              <a:lnSpc>
                <a:spcPts val="2140"/>
              </a:lnSpc>
              <a:spcBef>
                <a:spcPts val="100"/>
              </a:spcBef>
            </a:pP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patentes </a:t>
            </a:r>
            <a:r>
              <a:rPr sz="1800" spc="65" dirty="0">
                <a:solidFill>
                  <a:srgbClr val="FFFFFF"/>
                </a:solidFill>
                <a:latin typeface="Arial"/>
                <a:cs typeface="Arial"/>
              </a:rPr>
              <a:t>internacionais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75438" y="8111735"/>
            <a:ext cx="1406525" cy="1328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b="1" spc="25" dirty="0">
                <a:latin typeface="Arial"/>
                <a:cs typeface="Arial"/>
              </a:rPr>
              <a:t>38</a:t>
            </a:r>
            <a:endParaRPr sz="4950" b="1" dirty="0">
              <a:latin typeface="Arial"/>
              <a:cs typeface="Arial"/>
            </a:endParaRPr>
          </a:p>
          <a:p>
            <a:pPr marL="12700" marR="5080" indent="1905" algn="ctr">
              <a:lnSpc>
                <a:spcPts val="214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unidades</a:t>
            </a:r>
            <a:r>
              <a:rPr sz="1800" spc="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investigação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879553"/>
            <a:ext cx="20104100" cy="10424160"/>
            <a:chOff x="0" y="879553"/>
            <a:chExt cx="20104100" cy="10424160"/>
          </a:xfrm>
        </p:grpSpPr>
        <p:sp>
          <p:nvSpPr>
            <p:cNvPr id="15" name="object 15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32" y="884790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65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16">
            <a:extLst>
              <a:ext uri="{FF2B5EF4-FFF2-40B4-BE49-F238E27FC236}">
                <a16:creationId xmlns:a16="http://schemas.microsoft.com/office/drawing/2014/main" id="{26B78C6C-981A-A1EC-81FD-44B5F7FF559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C3D6A31B-7786-04FE-1CFE-EC726891B89E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</a:t>
            </a:r>
            <a:r>
              <a:rPr lang="pt-PT" b="1" dirty="0"/>
              <a:t>5</a:t>
            </a:r>
            <a:endParaRPr b="1" dirty="0"/>
          </a:p>
        </p:txBody>
      </p:sp>
      <p:pic>
        <p:nvPicPr>
          <p:cNvPr id="32" name="Imagem 31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04317AC5-B6FB-C3CC-5DE3-34FB71F0F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84789"/>
            <a:ext cx="10052050" cy="9539605"/>
          </a:xfrm>
          <a:custGeom>
            <a:avLst/>
            <a:gdLst/>
            <a:ahLst/>
            <a:cxnLst/>
            <a:rect l="l" t="t" r="r" b="b"/>
            <a:pathLst>
              <a:path w="10052050" h="9539605">
                <a:moveTo>
                  <a:pt x="10052049" y="0"/>
                </a:moveTo>
                <a:lnTo>
                  <a:pt x="0" y="0"/>
                </a:lnTo>
                <a:lnTo>
                  <a:pt x="0" y="9538976"/>
                </a:lnTo>
                <a:lnTo>
                  <a:pt x="10052049" y="9538976"/>
                </a:lnTo>
                <a:lnTo>
                  <a:pt x="10052049" y="0"/>
                </a:lnTo>
                <a:close/>
              </a:path>
            </a:pathLst>
          </a:custGeom>
          <a:solidFill>
            <a:srgbClr val="A3A6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98241" y="5388139"/>
            <a:ext cx="3642995" cy="1665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b="1" spc="65" dirty="0">
                <a:latin typeface="Arial"/>
                <a:cs typeface="Arial"/>
              </a:rPr>
              <a:t>9</a:t>
            </a:r>
            <a:r>
              <a:rPr sz="4950" b="1" spc="-490" dirty="0">
                <a:latin typeface="Arial"/>
                <a:cs typeface="Arial"/>
              </a:rPr>
              <a:t>7</a:t>
            </a:r>
            <a:r>
              <a:rPr sz="4950" b="1" spc="105" dirty="0">
                <a:latin typeface="Arial"/>
                <a:cs typeface="Arial"/>
              </a:rPr>
              <a:t>,</a:t>
            </a:r>
            <a:r>
              <a:rPr sz="4950" b="1" spc="165" dirty="0">
                <a:latin typeface="Arial"/>
                <a:cs typeface="Arial"/>
              </a:rPr>
              <a:t>2</a:t>
            </a:r>
            <a:r>
              <a:rPr sz="4950" b="1" spc="85" dirty="0">
                <a:latin typeface="Arial"/>
                <a:cs typeface="Arial"/>
              </a:rPr>
              <a:t>%</a:t>
            </a:r>
            <a:endParaRPr sz="495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700" spc="85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95" dirty="0">
                <a:solidFill>
                  <a:srgbClr val="FFFFFF"/>
                </a:solidFill>
                <a:latin typeface="Arial"/>
                <a:cs typeface="Arial"/>
              </a:rPr>
              <a:t>diplomados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27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Arial"/>
                <a:cs typeface="Arial"/>
              </a:rPr>
              <a:t>UC</a:t>
            </a:r>
            <a:endParaRPr sz="2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5"/>
              </a:spcBef>
            </a:pP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conseguem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colocação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16136" y="8132472"/>
            <a:ext cx="4406900" cy="1665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b="1" spc="-25" dirty="0">
                <a:latin typeface="Arial"/>
                <a:cs typeface="Arial"/>
              </a:rPr>
              <a:t>67%</a:t>
            </a:r>
            <a:endParaRPr sz="495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700" spc="85" dirty="0">
                <a:solidFill>
                  <a:srgbClr val="FFFFFF"/>
                </a:solidFill>
                <a:latin typeface="Arial"/>
                <a:cs typeface="Arial"/>
              </a:rPr>
              <a:t>dos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95" dirty="0">
                <a:solidFill>
                  <a:srgbClr val="FFFFFF"/>
                </a:solidFill>
                <a:latin typeface="Arial"/>
                <a:cs typeface="Arial"/>
              </a:rPr>
              <a:t>diplomados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2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80" dirty="0">
                <a:solidFill>
                  <a:srgbClr val="FFFFFF"/>
                </a:solidFill>
                <a:latin typeface="Arial"/>
                <a:cs typeface="Arial"/>
              </a:rPr>
              <a:t>colocado</a:t>
            </a:r>
            <a:endParaRPr sz="2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2700" spc="9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9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pt-PT" sz="2700" spc="-19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700" spc="-195" dirty="0">
                <a:solidFill>
                  <a:srgbClr val="FFFFFF"/>
                </a:solidFill>
                <a:latin typeface="Myriad Pro"/>
                <a:cs typeface="Myriad Pro"/>
              </a:rPr>
              <a:t>º</a:t>
            </a:r>
            <a:r>
              <a:rPr sz="2700" spc="8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700" spc="60" dirty="0">
                <a:solidFill>
                  <a:srgbClr val="FFFFFF"/>
                </a:solidFill>
                <a:latin typeface="Arial"/>
                <a:cs typeface="Arial"/>
              </a:rPr>
              <a:t>ano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após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0" dirty="0">
                <a:solidFill>
                  <a:srgbClr val="FFFFFF"/>
                </a:solidFill>
                <a:latin typeface="Arial"/>
                <a:cs typeface="Arial"/>
              </a:rPr>
              <a:t>conclusão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874329"/>
            <a:ext cx="20104735" cy="10429240"/>
            <a:chOff x="0" y="874329"/>
            <a:chExt cx="20104735" cy="10429240"/>
          </a:xfrm>
        </p:grpSpPr>
        <p:sp>
          <p:nvSpPr>
            <p:cNvPr id="6" name="object 6"/>
            <p:cNvSpPr/>
            <p:nvPr/>
          </p:nvSpPr>
          <p:spPr>
            <a:xfrm>
              <a:off x="0" y="4803516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4803516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7613646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613641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993387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1993390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2039" y="874329"/>
              <a:ext cx="10052070" cy="95492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1" spc="100" dirty="0"/>
              <a:t>Empregabilidade</a:t>
            </a: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CCBF2D50-836A-1BBD-4A33-874172467B5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E4E5E668-E0A6-F020-8003-7424BA14DFF2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</a:t>
            </a:r>
            <a:r>
              <a:rPr lang="pt-PT" b="1" dirty="0"/>
              <a:t>5</a:t>
            </a:r>
            <a:endParaRPr b="1" dirty="0"/>
          </a:p>
        </p:txBody>
      </p:sp>
      <p:pic>
        <p:nvPicPr>
          <p:cNvPr id="31" name="Imagem 30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52226584-B285-8901-5D1A-A317152E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" y="874329"/>
            <a:ext cx="20104100" cy="9549765"/>
            <a:chOff x="-10" y="874329"/>
            <a:chExt cx="20104100" cy="9549765"/>
          </a:xfrm>
        </p:grpSpPr>
        <p:sp>
          <p:nvSpPr>
            <p:cNvPr id="3" name="object 3"/>
            <p:cNvSpPr/>
            <p:nvPr/>
          </p:nvSpPr>
          <p:spPr>
            <a:xfrm>
              <a:off x="10052049" y="884789"/>
              <a:ext cx="10052050" cy="9539605"/>
            </a:xfrm>
            <a:custGeom>
              <a:avLst/>
              <a:gdLst/>
              <a:ahLst/>
              <a:cxnLst/>
              <a:rect l="l" t="t" r="r" b="b"/>
              <a:pathLst>
                <a:path w="10052050" h="9539605">
                  <a:moveTo>
                    <a:pt x="10052039" y="0"/>
                  </a:moveTo>
                  <a:lnTo>
                    <a:pt x="0" y="0"/>
                  </a:lnTo>
                  <a:lnTo>
                    <a:pt x="0" y="9538976"/>
                  </a:lnTo>
                  <a:lnTo>
                    <a:pt x="10052039" y="9538976"/>
                  </a:lnTo>
                  <a:lnTo>
                    <a:pt x="10052039" y="0"/>
                  </a:lnTo>
                  <a:close/>
                </a:path>
              </a:pathLst>
            </a:custGeom>
            <a:solidFill>
              <a:srgbClr val="99BE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0" y="874329"/>
              <a:ext cx="10052049" cy="954923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334646" y="2705189"/>
            <a:ext cx="3825442" cy="11894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950" b="1" spc="-25" dirty="0">
                <a:latin typeface="Arial"/>
                <a:cs typeface="Arial"/>
              </a:rPr>
              <a:t>QS</a:t>
            </a:r>
            <a:endParaRPr sz="495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700" spc="-60" dirty="0">
                <a:solidFill>
                  <a:srgbClr val="FFFFFF"/>
                </a:solidFill>
                <a:latin typeface="Arial"/>
                <a:cs typeface="Arial"/>
              </a:rPr>
              <a:t>351</a:t>
            </a:r>
            <a:r>
              <a:rPr lang="pt-PT" sz="2700" spc="-6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700" spc="-60" dirty="0">
                <a:solidFill>
                  <a:srgbClr val="FFFFFF"/>
                </a:solidFill>
                <a:latin typeface="Myriad Pro"/>
                <a:cs typeface="Myriad Pro"/>
              </a:rPr>
              <a:t>º</a:t>
            </a:r>
            <a:r>
              <a:rPr sz="2700" spc="5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700" spc="95" dirty="0">
                <a:solidFill>
                  <a:srgbClr val="FFFFFF"/>
                </a:solidFill>
                <a:latin typeface="Arial"/>
                <a:cs typeface="Arial"/>
              </a:rPr>
              <a:t>lugar</a:t>
            </a:r>
            <a:r>
              <a:rPr sz="27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(5</a:t>
            </a:r>
            <a:r>
              <a:rPr sz="27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0" dirty="0" err="1">
                <a:solidFill>
                  <a:srgbClr val="FFFFFF"/>
                </a:solidFill>
                <a:latin typeface="Arial"/>
                <a:cs typeface="Arial"/>
              </a:rPr>
              <a:t>estrelas</a:t>
            </a:r>
            <a:r>
              <a:rPr lang="pt-PT" sz="2700" spc="6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421353" y="5522012"/>
            <a:ext cx="1300480" cy="119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95"/>
              </a:spcBef>
            </a:pPr>
            <a:r>
              <a:rPr sz="4950" b="1" spc="-25" dirty="0">
                <a:latin typeface="Arial"/>
                <a:cs typeface="Arial"/>
              </a:rPr>
              <a:t>THE</a:t>
            </a:r>
            <a:endParaRPr sz="495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700" spc="-20" dirty="0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2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21353" y="8332136"/>
            <a:ext cx="1300480" cy="1194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95"/>
              </a:spcBef>
            </a:pPr>
            <a:r>
              <a:rPr sz="4950" b="1" spc="-335" dirty="0">
                <a:latin typeface="Arial"/>
                <a:cs typeface="Arial"/>
              </a:rPr>
              <a:t>SR</a:t>
            </a:r>
            <a:endParaRPr sz="495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700" spc="-20" dirty="0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2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052050" y="4798281"/>
            <a:ext cx="10052050" cy="10795"/>
            <a:chOff x="10052050" y="4798281"/>
            <a:chExt cx="10052050" cy="10795"/>
          </a:xfrm>
        </p:grpSpPr>
        <p:sp>
          <p:nvSpPr>
            <p:cNvPr id="17" name="object 17"/>
            <p:cNvSpPr/>
            <p:nvPr/>
          </p:nvSpPr>
          <p:spPr>
            <a:xfrm>
              <a:off x="10052050" y="4803516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052050" y="4803516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052050" y="7608406"/>
            <a:ext cx="10052050" cy="10795"/>
            <a:chOff x="10052050" y="7608406"/>
            <a:chExt cx="10052050" cy="10795"/>
          </a:xfrm>
        </p:grpSpPr>
        <p:sp>
          <p:nvSpPr>
            <p:cNvPr id="20" name="object 20"/>
            <p:cNvSpPr/>
            <p:nvPr/>
          </p:nvSpPr>
          <p:spPr>
            <a:xfrm>
              <a:off x="10052050" y="7613641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52050" y="7613641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0052050" y="1988155"/>
            <a:ext cx="10052050" cy="10795"/>
            <a:chOff x="10052050" y="1988155"/>
            <a:chExt cx="10052050" cy="10795"/>
          </a:xfrm>
        </p:grpSpPr>
        <p:sp>
          <p:nvSpPr>
            <p:cNvPr id="23" name="object 23"/>
            <p:cNvSpPr/>
            <p:nvPr/>
          </p:nvSpPr>
          <p:spPr>
            <a:xfrm>
              <a:off x="10052050" y="1993390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1005204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52050" y="1993390"/>
              <a:ext cx="10052050" cy="0"/>
            </a:xfrm>
            <a:custGeom>
              <a:avLst/>
              <a:gdLst/>
              <a:ahLst/>
              <a:cxnLst/>
              <a:rect l="l" t="t" r="r" b="b"/>
              <a:pathLst>
                <a:path w="10052050">
                  <a:moveTo>
                    <a:pt x="0" y="0"/>
                  </a:moveTo>
                  <a:lnTo>
                    <a:pt x="1005204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1128375">
              <a:lnSpc>
                <a:spcPct val="100000"/>
              </a:lnSpc>
              <a:spcBef>
                <a:spcPts val="120"/>
              </a:spcBef>
            </a:pPr>
            <a:r>
              <a:rPr spc="95" dirty="0"/>
              <a:t>Ranking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0" y="10418530"/>
            <a:ext cx="20104100" cy="885190"/>
            <a:chOff x="0" y="10418530"/>
            <a:chExt cx="20104100" cy="885190"/>
          </a:xfrm>
        </p:grpSpPr>
        <p:sp>
          <p:nvSpPr>
            <p:cNvPr id="27" name="object 27"/>
            <p:cNvSpPr/>
            <p:nvPr/>
          </p:nvSpPr>
          <p:spPr>
            <a:xfrm>
              <a:off x="13570545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879554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49110" y="10423766"/>
              <a:ext cx="0" cy="880110"/>
            </a:xfrm>
            <a:custGeom>
              <a:avLst/>
              <a:gdLst/>
              <a:ahLst/>
              <a:cxnLst/>
              <a:rect l="l" t="t" r="r" b="b"/>
              <a:pathLst>
                <a:path h="880109">
                  <a:moveTo>
                    <a:pt x="0" y="0"/>
                  </a:moveTo>
                  <a:lnTo>
                    <a:pt x="0" y="879554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10423766"/>
              <a:ext cx="20104100" cy="0"/>
            </a:xfrm>
            <a:custGeom>
              <a:avLst/>
              <a:gdLst/>
              <a:ahLst/>
              <a:cxnLst/>
              <a:rect l="l" t="t" r="r" b="b"/>
              <a:pathLst>
                <a:path w="20104100">
                  <a:moveTo>
                    <a:pt x="0" y="0"/>
                  </a:moveTo>
                  <a:lnTo>
                    <a:pt x="20104099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329" y="879553"/>
            <a:ext cx="20098385" cy="10795"/>
            <a:chOff x="6329" y="879553"/>
            <a:chExt cx="20098385" cy="10795"/>
          </a:xfrm>
        </p:grpSpPr>
        <p:sp>
          <p:nvSpPr>
            <p:cNvPr id="31" name="object 31"/>
            <p:cNvSpPr/>
            <p:nvPr/>
          </p:nvSpPr>
          <p:spPr>
            <a:xfrm>
              <a:off x="6329" y="884789"/>
              <a:ext cx="20098385" cy="0"/>
            </a:xfrm>
            <a:custGeom>
              <a:avLst/>
              <a:gdLst/>
              <a:ahLst/>
              <a:cxnLst/>
              <a:rect l="l" t="t" r="r" b="b"/>
              <a:pathLst>
                <a:path w="20098385">
                  <a:moveTo>
                    <a:pt x="20097770" y="0"/>
                  </a:moveTo>
                  <a:lnTo>
                    <a:pt x="0" y="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29" y="879553"/>
              <a:ext cx="20098385" cy="10795"/>
            </a:xfrm>
            <a:custGeom>
              <a:avLst/>
              <a:gdLst/>
              <a:ahLst/>
              <a:cxnLst/>
              <a:rect l="l" t="t" r="r" b="b"/>
              <a:pathLst>
                <a:path w="20098385" h="10794">
                  <a:moveTo>
                    <a:pt x="20097770" y="0"/>
                  </a:moveTo>
                  <a:lnTo>
                    <a:pt x="0" y="0"/>
                  </a:lnTo>
                  <a:lnTo>
                    <a:pt x="0" y="10470"/>
                  </a:lnTo>
                  <a:lnTo>
                    <a:pt x="20097770" y="10470"/>
                  </a:lnTo>
                  <a:lnTo>
                    <a:pt x="200977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6">
            <a:extLst>
              <a:ext uri="{FF2B5EF4-FFF2-40B4-BE49-F238E27FC236}">
                <a16:creationId xmlns:a16="http://schemas.microsoft.com/office/drawing/2014/main" id="{4900C872-7485-CC18-5B69-3AD7B190881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2997546" y="10680224"/>
            <a:ext cx="958504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UC.PT</a:t>
            </a:r>
          </a:p>
        </p:txBody>
      </p:sp>
      <p:sp>
        <p:nvSpPr>
          <p:cNvPr id="36" name="object 17">
            <a:extLst>
              <a:ext uri="{FF2B5EF4-FFF2-40B4-BE49-F238E27FC236}">
                <a16:creationId xmlns:a16="http://schemas.microsoft.com/office/drawing/2014/main" id="{194DA7FB-9E1F-15EA-A092-C681EC47ACAB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16601776" y="10680985"/>
            <a:ext cx="689273" cy="32893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b="1" dirty="0"/>
              <a:t>2024</a:t>
            </a:r>
          </a:p>
        </p:txBody>
      </p:sp>
      <p:pic>
        <p:nvPicPr>
          <p:cNvPr id="37" name="Imagem 36" descr="Uma imagem com Tipo de letra, logótipo, preto, texto&#10;&#10;Descrição gerada automaticamente">
            <a:extLst>
              <a:ext uri="{FF2B5EF4-FFF2-40B4-BE49-F238E27FC236}">
                <a16:creationId xmlns:a16="http://schemas.microsoft.com/office/drawing/2014/main" id="{083F3D75-0019-22CB-B851-C4F790019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-136525"/>
            <a:ext cx="4010662" cy="1194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DDEE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279</Words>
  <Application>Microsoft Macintosh PowerPoint</Application>
  <PresentationFormat>Personalizados</PresentationFormat>
  <Paragraphs>106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6" baseType="lpstr">
      <vt:lpstr>Arial</vt:lpstr>
      <vt:lpstr>Calibri</vt:lpstr>
      <vt:lpstr>Myriad Pro</vt:lpstr>
      <vt:lpstr>Times New Roman</vt:lpstr>
      <vt:lpstr>Office Theme</vt:lpstr>
      <vt:lpstr>Apresentação do PowerPoint</vt:lpstr>
      <vt:lpstr>Apresentação do PowerPoint</vt:lpstr>
      <vt:lpstr>História</vt:lpstr>
      <vt:lpstr>Apresentação do PowerPoint</vt:lpstr>
      <vt:lpstr>Apresentação do PowerPoint</vt:lpstr>
      <vt:lpstr>Apresentação do PowerPoint</vt:lpstr>
      <vt:lpstr>Apresentação do PowerPoint</vt:lpstr>
      <vt:lpstr>Empregabilidade</vt:lpstr>
      <vt:lpstr>Ranking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 Apresentação Branding Maio 2024 Versão PT</dc:title>
  <cp:lastModifiedBy>François Xavier Fernandes</cp:lastModifiedBy>
  <cp:revision>4</cp:revision>
  <dcterms:created xsi:type="dcterms:W3CDTF">2024-09-25T11:06:07Z</dcterms:created>
  <dcterms:modified xsi:type="dcterms:W3CDTF">2025-04-16T11:43:26Z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2024-05-28T00:00:00Z</vt:filetime>
  </property>
  <property fmtid="{D5CDD505-2E9C-101B-9397-08002B2CF9AE}" pid="3" name="Creator">
    <vt:lpwstr>Adobe Illustrator 27.5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2024-09-25T00:00:00Z</vt:filetime>
  </property>
  <property fmtid="{D5CDD505-2E9C-101B-9397-08002B2CF9AE}" pid="6" name="Producer">
    <vt:lpwstr>Adobe PDF library 17.00</vt:lpwstr>
  </property>
</Properties>
</file>