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1474" y="1872420"/>
            <a:ext cx="4481151" cy="839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7699" y="3327986"/>
            <a:ext cx="13608701" cy="253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144353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Imagem 20" descr="Uma imagem com texto, Tipo de letra, logótipo, símbolo&#10;&#10;Descrição gerada automaticamente">
            <a:extLst>
              <a:ext uri="{FF2B5EF4-FFF2-40B4-BE49-F238E27FC236}">
                <a16:creationId xmlns:a16="http://schemas.microsoft.com/office/drawing/2014/main" id="{E1F7E239-D293-CB81-3A43-56B5B8034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50" y="4496925"/>
            <a:ext cx="7772400" cy="231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2826" y="8584408"/>
            <a:ext cx="20069810" cy="1560195"/>
          </a:xfrm>
          <a:custGeom>
            <a:avLst/>
            <a:gdLst/>
            <a:ahLst/>
            <a:cxnLst/>
            <a:rect l="l" t="t" r="r" b="b"/>
            <a:pathLst>
              <a:path w="20069810" h="1560195">
                <a:moveTo>
                  <a:pt x="20069294" y="0"/>
                </a:moveTo>
                <a:lnTo>
                  <a:pt x="0" y="0"/>
                </a:lnTo>
                <a:lnTo>
                  <a:pt x="0" y="1559942"/>
                </a:lnTo>
                <a:lnTo>
                  <a:pt x="20069294" y="1559942"/>
                </a:lnTo>
                <a:lnTo>
                  <a:pt x="20069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56639" y="3354612"/>
            <a:ext cx="12388215" cy="211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2100"/>
              </a:lnSpc>
              <a:spcBef>
                <a:spcPts val="95"/>
              </a:spcBef>
              <a:tabLst>
                <a:tab pos="10227945" algn="l"/>
              </a:tabLst>
            </a:pPr>
            <a:r>
              <a:rPr sz="2450" dirty="0">
                <a:latin typeface="Arial"/>
                <a:cs typeface="Arial"/>
              </a:rPr>
              <a:t>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Universidade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Coimbra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uma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história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40" dirty="0">
                <a:latin typeface="Arial"/>
                <a:cs typeface="Arial"/>
              </a:rPr>
              <a:t>730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spc="-10" dirty="0" err="1">
                <a:latin typeface="Arial"/>
                <a:cs typeface="Arial"/>
              </a:rPr>
              <a:t>anos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lang="pt-PT" sz="2450" spc="-1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é</a:t>
            </a:r>
            <a:r>
              <a:rPr sz="2450" spc="-1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uma</a:t>
            </a:r>
            <a:r>
              <a:rPr sz="2450" spc="-13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das</a:t>
            </a:r>
            <a:r>
              <a:rPr sz="2450" spc="-12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mais </a:t>
            </a:r>
            <a:r>
              <a:rPr sz="2450" dirty="0">
                <a:latin typeface="Arial"/>
                <a:cs typeface="Arial"/>
              </a:rPr>
              <a:t>prestigiadas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país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desde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40" dirty="0">
                <a:latin typeface="Arial"/>
                <a:cs typeface="Arial"/>
              </a:rPr>
              <a:t>2013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é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Património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Mundial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da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60" dirty="0">
                <a:latin typeface="Arial"/>
                <a:cs typeface="Arial"/>
              </a:rPr>
              <a:t>UNESCO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mas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visão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para </a:t>
            </a:r>
            <a:r>
              <a:rPr sz="2450" dirty="0">
                <a:latin typeface="Arial"/>
                <a:cs typeface="Arial"/>
              </a:rPr>
              <a:t>o</a:t>
            </a:r>
            <a:r>
              <a:rPr sz="2450" spc="-1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futuro.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Conta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lang="pt-PT" sz="2450" spc="-30" dirty="0">
                <a:latin typeface="Arial"/>
                <a:cs typeface="Arial"/>
              </a:rPr>
              <a:t>29 577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10" dirty="0">
                <a:latin typeface="Arial"/>
                <a:cs typeface="Arial"/>
              </a:rPr>
              <a:t>estudantes</a:t>
            </a:r>
            <a:r>
              <a:rPr sz="2450" spc="-10" dirty="0">
                <a:latin typeface="Arial"/>
                <a:cs typeface="Arial"/>
              </a:rPr>
              <a:t>,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135" dirty="0">
                <a:latin typeface="Arial"/>
                <a:cs typeface="Arial"/>
              </a:rPr>
              <a:t>2 255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docentes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investigadores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doutorados </a:t>
            </a:r>
            <a:r>
              <a:rPr sz="2450" dirty="0">
                <a:latin typeface="Arial"/>
                <a:cs typeface="Arial"/>
              </a:rPr>
              <a:t>bem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 err="1">
                <a:latin typeface="Arial"/>
                <a:cs typeface="Arial"/>
              </a:rPr>
              <a:t>como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lang="pt-PT" sz="2450" spc="-20" dirty="0">
                <a:latin typeface="Arial"/>
                <a:cs typeface="Arial"/>
              </a:rPr>
              <a:t>3 734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funcionários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distribuídos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 err="1">
                <a:latin typeface="Arial"/>
                <a:cs typeface="Arial"/>
              </a:rPr>
              <a:t>pelas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lang="pt-PT" sz="2450" spc="-70" dirty="0">
                <a:latin typeface="Arial"/>
                <a:cs typeface="Arial"/>
              </a:rPr>
              <a:t>9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faculdades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38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unidades</a:t>
            </a:r>
            <a:endParaRPr sz="245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55"/>
              </a:spcBef>
            </a:pPr>
            <a:r>
              <a:rPr sz="2450" dirty="0">
                <a:latin typeface="Arial"/>
                <a:cs typeface="Arial"/>
              </a:rPr>
              <a:t>de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investigação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que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compõem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os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4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polos.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3686" y="8880475"/>
            <a:ext cx="1621155" cy="881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150" b="1" dirty="0">
                <a:latin typeface="Arial"/>
                <a:cs typeface="Arial"/>
              </a:rPr>
              <a:t>29 577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pt-PT" sz="1500" spc="-10" dirty="0">
                <a:latin typeface="Arial"/>
                <a:cs typeface="Arial"/>
              </a:rPr>
              <a:t>estudantes</a:t>
            </a:r>
            <a:endParaRPr lang="pt-PT"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3090" y="8880475"/>
            <a:ext cx="3447415" cy="88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0"/>
              </a:spcBef>
            </a:pPr>
            <a:r>
              <a:rPr sz="4150" b="1" spc="-695" dirty="0">
                <a:latin typeface="Arial"/>
                <a:cs typeface="Arial"/>
              </a:rPr>
              <a:t>1</a:t>
            </a:r>
            <a:r>
              <a:rPr sz="4150" b="1" spc="-190" dirty="0">
                <a:latin typeface="Arial"/>
                <a:cs typeface="Arial"/>
              </a:rPr>
              <a:t> </a:t>
            </a:r>
            <a:r>
              <a:rPr lang="pt-PT" sz="4150" b="1" spc="-25" dirty="0">
                <a:latin typeface="Arial"/>
                <a:cs typeface="Arial"/>
              </a:rPr>
              <a:t>618</a:t>
            </a:r>
            <a:endParaRPr sz="41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00" spc="45" dirty="0">
                <a:latin typeface="Arial"/>
                <a:cs typeface="Arial"/>
              </a:rPr>
              <a:t>docentes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investigadores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doutorados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47244" y="8880475"/>
            <a:ext cx="1129005" cy="881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150" b="1" spc="85" dirty="0">
                <a:latin typeface="Arial"/>
                <a:cs typeface="Arial"/>
              </a:rPr>
              <a:t>9</a:t>
            </a:r>
            <a:endParaRPr sz="415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00" spc="65" dirty="0">
                <a:latin typeface="Arial"/>
                <a:cs typeface="Arial"/>
              </a:rPr>
              <a:t> </a:t>
            </a:r>
            <a:r>
              <a:rPr lang="pt-PT" sz="1500" spc="65" dirty="0">
                <a:latin typeface="Arial"/>
                <a:cs typeface="Arial"/>
              </a:rPr>
              <a:t>f</a:t>
            </a:r>
            <a:r>
              <a:rPr sz="1500" spc="45" dirty="0" err="1">
                <a:latin typeface="Arial"/>
                <a:cs typeface="Arial"/>
              </a:rPr>
              <a:t>aculdades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13859" y="8880475"/>
            <a:ext cx="528320" cy="88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90"/>
              </a:spcBef>
            </a:pPr>
            <a:r>
              <a:rPr sz="4150" b="1" spc="-50" dirty="0">
                <a:latin typeface="Arial"/>
                <a:cs typeface="Arial"/>
              </a:rPr>
              <a:t>4</a:t>
            </a:r>
            <a:endParaRPr sz="415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00" spc="55" dirty="0">
                <a:latin typeface="Arial"/>
                <a:cs typeface="Arial"/>
              </a:rPr>
              <a:t>polos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2" y="1611166"/>
            <a:ext cx="20104101" cy="833301"/>
          </a:xfrm>
          <a:prstGeom prst="rect">
            <a:avLst/>
          </a:prstGeom>
        </p:spPr>
        <p:txBody>
          <a:bodyPr vert="horz" wrap="square" lIns="0" tIns="70862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PT" sz="4950" b="1" dirty="0"/>
              <a:t>CARACTERIZAÇÃO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0" y="1158252"/>
            <a:ext cx="20104100" cy="1843405"/>
            <a:chOff x="0" y="1158252"/>
            <a:chExt cx="20104100" cy="1843405"/>
          </a:xfrm>
        </p:grpSpPr>
        <p:sp>
          <p:nvSpPr>
            <p:cNvPr id="20" name="object 20"/>
            <p:cNvSpPr/>
            <p:nvPr/>
          </p:nvSpPr>
          <p:spPr>
            <a:xfrm>
              <a:off x="1" y="299586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" y="299586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16348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16348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7">
            <a:extLst>
              <a:ext uri="{FF2B5EF4-FFF2-40B4-BE49-F238E27FC236}">
                <a16:creationId xmlns:a16="http://schemas.microsoft.com/office/drawing/2014/main" id="{0A5B567E-697E-AAEC-644D-AB048EF91D17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6" name="Imagem 25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3FEE152C-AC09-CA66-AFCE-83ABBC0BE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m ar livre, céu, janela, edifício&#10;&#10;Descrição gerada automaticamente">
            <a:extLst>
              <a:ext uri="{FF2B5EF4-FFF2-40B4-BE49-F238E27FC236}">
                <a16:creationId xmlns:a16="http://schemas.microsoft.com/office/drawing/2014/main" id="{D8FEEF11-FBE1-4E57-394E-B3EE9098B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04100" cy="113144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9742" y="3333675"/>
            <a:ext cx="8223884" cy="2570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100"/>
              </a:lnSpc>
              <a:spcBef>
                <a:spcPts val="95"/>
              </a:spcBef>
            </a:pPr>
            <a:r>
              <a:rPr sz="2450" dirty="0">
                <a:latin typeface="Arial"/>
                <a:cs typeface="Arial"/>
              </a:rPr>
              <a:t>A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UC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tem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250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cursos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entre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29" dirty="0">
                <a:latin typeface="Arial"/>
                <a:cs typeface="Arial"/>
              </a:rPr>
              <a:t>1</a:t>
            </a:r>
            <a:r>
              <a:rPr lang="pt-PT" sz="2450" spc="-229" dirty="0">
                <a:latin typeface="Arial"/>
                <a:cs typeface="Arial"/>
              </a:rPr>
              <a:t>. </a:t>
            </a:r>
            <a:r>
              <a:rPr sz="2450" spc="-229" dirty="0">
                <a:latin typeface="Myriad Pro"/>
                <a:cs typeface="Myriad Pro"/>
              </a:rPr>
              <a:t>º</a:t>
            </a:r>
            <a:r>
              <a:rPr sz="2450" spc="100" dirty="0">
                <a:latin typeface="Myriad Pro"/>
                <a:cs typeface="Myriad Pro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3</a:t>
            </a:r>
            <a:r>
              <a:rPr lang="pt-PT" sz="2450" dirty="0">
                <a:latin typeface="Arial"/>
                <a:cs typeface="Arial"/>
              </a:rPr>
              <a:t>. </a:t>
            </a:r>
            <a:r>
              <a:rPr sz="2450" dirty="0">
                <a:latin typeface="Myriad Pro"/>
                <a:cs typeface="Myriad Pro"/>
              </a:rPr>
              <a:t>º</a:t>
            </a:r>
            <a:r>
              <a:rPr sz="2450" spc="75" dirty="0">
                <a:latin typeface="Myriad Pro"/>
                <a:cs typeface="Myriad Pro"/>
              </a:rPr>
              <a:t> </a:t>
            </a:r>
            <a:r>
              <a:rPr sz="2450" dirty="0">
                <a:latin typeface="Arial"/>
                <a:cs typeface="Arial"/>
              </a:rPr>
              <a:t>ciclos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das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mais </a:t>
            </a:r>
            <a:r>
              <a:rPr sz="2450" spc="-25" dirty="0">
                <a:latin typeface="Arial"/>
                <a:cs typeface="Arial"/>
              </a:rPr>
              <a:t>variadas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30" dirty="0">
                <a:latin typeface="Arial"/>
                <a:cs typeface="Arial"/>
              </a:rPr>
              <a:t>áreas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do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saber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2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níveis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14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educação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superior.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2450" dirty="0">
              <a:latin typeface="Arial"/>
              <a:cs typeface="Arial"/>
            </a:endParaRPr>
          </a:p>
          <a:p>
            <a:pPr marL="48260" marR="40640" algn="ctr">
              <a:lnSpc>
                <a:spcPct val="112100"/>
              </a:lnSpc>
            </a:pPr>
            <a:r>
              <a:rPr sz="2450" dirty="0">
                <a:latin typeface="Arial"/>
                <a:cs typeface="Arial"/>
              </a:rPr>
              <a:t>As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95" dirty="0">
                <a:latin typeface="Arial"/>
                <a:cs typeface="Arial"/>
              </a:rPr>
              <a:t>41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Unidades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Investigação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originaram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mais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10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2</a:t>
            </a:r>
            <a:r>
              <a:rPr lang="pt-PT" sz="2450" spc="-10" dirty="0">
                <a:latin typeface="Arial"/>
                <a:cs typeface="Arial"/>
              </a:rPr>
              <a:t>2 000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publicações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na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Web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Science</a:t>
            </a:r>
            <a:r>
              <a:rPr sz="2450" spc="-95" dirty="0">
                <a:latin typeface="Arial"/>
                <a:cs typeface="Arial"/>
              </a:rPr>
              <a:t> </a:t>
            </a:r>
            <a:r>
              <a:rPr lang="pt-PT" sz="2450" spc="-10" dirty="0">
                <a:latin typeface="Arial"/>
                <a:cs typeface="Arial"/>
              </a:rPr>
              <a:t>(</a:t>
            </a:r>
            <a:r>
              <a:rPr sz="2450" spc="-10" dirty="0">
                <a:latin typeface="Arial"/>
                <a:cs typeface="Arial"/>
              </a:rPr>
              <a:t>20</a:t>
            </a:r>
            <a:r>
              <a:rPr lang="pt-PT" sz="2450" spc="-10" dirty="0">
                <a:latin typeface="Arial"/>
                <a:cs typeface="Arial"/>
              </a:rPr>
              <a:t>22</a:t>
            </a:r>
            <a:r>
              <a:rPr sz="2450" spc="-10" dirty="0">
                <a:latin typeface="Arial"/>
                <a:cs typeface="Arial"/>
              </a:rPr>
              <a:t>/202</a:t>
            </a:r>
            <a:r>
              <a:rPr lang="pt-PT" sz="2450" spc="-10" dirty="0">
                <a:latin typeface="Arial"/>
                <a:cs typeface="Arial"/>
              </a:rPr>
              <a:t>4</a:t>
            </a:r>
            <a:r>
              <a:rPr sz="2450" spc="-10" dirty="0">
                <a:latin typeface="Arial"/>
                <a:cs typeface="Arial"/>
              </a:rPr>
              <a:t>)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bem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como</a:t>
            </a:r>
            <a:endParaRPr sz="24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lang="pt-PT" sz="2450" spc="-80" dirty="0">
                <a:latin typeface="Arial"/>
                <a:cs typeface="Arial"/>
              </a:rPr>
              <a:t>97</a:t>
            </a:r>
            <a:r>
              <a:rPr sz="2450" spc="-9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patentes</a:t>
            </a:r>
            <a:r>
              <a:rPr sz="2450" spc="-1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nacionais</a:t>
            </a:r>
            <a:r>
              <a:rPr sz="2450" spc="-10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110" dirty="0">
                <a:latin typeface="Arial"/>
                <a:cs typeface="Arial"/>
              </a:rPr>
              <a:t> </a:t>
            </a:r>
            <a:r>
              <a:rPr lang="pt-PT" sz="2450" spc="-335" dirty="0">
                <a:latin typeface="Arial"/>
                <a:cs typeface="Arial"/>
              </a:rPr>
              <a:t>436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internacionais.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800" y="1672421"/>
            <a:ext cx="18967450" cy="7886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90"/>
              </a:spcBef>
            </a:pPr>
            <a:r>
              <a:rPr b="1" dirty="0"/>
              <a:t>OFERTA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8619569"/>
            <a:ext cx="20104100" cy="1584325"/>
            <a:chOff x="0" y="8619569"/>
            <a:chExt cx="20104100" cy="1584325"/>
          </a:xfrm>
        </p:grpSpPr>
        <p:sp>
          <p:nvSpPr>
            <p:cNvPr id="14" name="object 14"/>
            <p:cNvSpPr/>
            <p:nvPr/>
          </p:nvSpPr>
          <p:spPr>
            <a:xfrm>
              <a:off x="0" y="8619569"/>
              <a:ext cx="20104100" cy="1579245"/>
            </a:xfrm>
            <a:custGeom>
              <a:avLst/>
              <a:gdLst/>
              <a:ahLst/>
              <a:cxnLst/>
              <a:rect l="l" t="t" r="r" b="b"/>
              <a:pathLst>
                <a:path w="20104100" h="1579245">
                  <a:moveTo>
                    <a:pt x="20104100" y="0"/>
                  </a:moveTo>
                  <a:lnTo>
                    <a:pt x="0" y="0"/>
                  </a:lnTo>
                  <a:lnTo>
                    <a:pt x="0" y="1578653"/>
                  </a:lnTo>
                  <a:lnTo>
                    <a:pt x="20104100" y="1578653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97771" y="10198221"/>
              <a:ext cx="11233150" cy="0"/>
            </a:xfrm>
            <a:custGeom>
              <a:avLst/>
              <a:gdLst/>
              <a:ahLst/>
              <a:cxnLst/>
              <a:rect l="l" t="t" r="r" b="b"/>
              <a:pathLst>
                <a:path w="11233150">
                  <a:moveTo>
                    <a:pt x="0" y="0"/>
                  </a:moveTo>
                  <a:lnTo>
                    <a:pt x="11233008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0838" y="8946515"/>
            <a:ext cx="2320925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25" dirty="0">
                <a:latin typeface="Arial"/>
                <a:cs typeface="Arial"/>
              </a:rPr>
              <a:t>41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50" dirty="0">
                <a:latin typeface="Arial"/>
                <a:cs typeface="Arial"/>
              </a:rPr>
              <a:t>unidades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35" dirty="0">
                <a:latin typeface="Arial"/>
                <a:cs typeface="Arial"/>
              </a:rPr>
              <a:t>investigação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02718" y="8946515"/>
            <a:ext cx="2172335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530" dirty="0">
                <a:latin typeface="Arial"/>
                <a:cs typeface="Arial"/>
              </a:rPr>
              <a:t>436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70" dirty="0">
                <a:latin typeface="Arial"/>
                <a:cs typeface="Arial"/>
              </a:rPr>
              <a:t>patentes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internacionais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93473" y="8946515"/>
            <a:ext cx="1752600" cy="899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25" dirty="0">
                <a:latin typeface="Arial"/>
                <a:cs typeface="Arial"/>
              </a:rPr>
              <a:t>97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70" dirty="0">
                <a:latin typeface="Arial"/>
                <a:cs typeface="Arial"/>
              </a:rPr>
              <a:t>patentes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nacionais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5364" y="8946515"/>
            <a:ext cx="2172335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pt-PT" sz="4200" b="1" spc="-25" dirty="0">
                <a:latin typeface="Arial"/>
                <a:cs typeface="Arial"/>
              </a:rPr>
              <a:t>269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spc="55" dirty="0">
                <a:latin typeface="Arial"/>
                <a:cs typeface="Arial"/>
              </a:rPr>
              <a:t>cursos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(1</a:t>
            </a:r>
            <a:r>
              <a:rPr lang="pt-PT" sz="1500" spc="-20" dirty="0">
                <a:latin typeface="Arial"/>
                <a:cs typeface="Arial"/>
              </a:rPr>
              <a:t>.</a:t>
            </a:r>
            <a:r>
              <a:rPr sz="1500" spc="-20" dirty="0">
                <a:latin typeface="Myriad Pro"/>
                <a:cs typeface="Myriad Pro"/>
              </a:rPr>
              <a:t>º</a:t>
            </a:r>
            <a:r>
              <a:rPr sz="1500" spc="40" dirty="0">
                <a:latin typeface="Myriad Pro"/>
                <a:cs typeface="Myriad Pro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lang="pt-PT" sz="1500" dirty="0">
                <a:latin typeface="Arial"/>
                <a:cs typeface="Arial"/>
              </a:rPr>
              <a:t>.</a:t>
            </a:r>
            <a:r>
              <a:rPr sz="1500" dirty="0">
                <a:latin typeface="Myriad Pro"/>
                <a:cs typeface="Myriad Pro"/>
              </a:rPr>
              <a:t>º</a:t>
            </a:r>
            <a:r>
              <a:rPr sz="1500" spc="40" dirty="0">
                <a:latin typeface="Myriad Pro"/>
                <a:cs typeface="Myriad Pro"/>
              </a:rPr>
              <a:t> </a:t>
            </a:r>
            <a:r>
              <a:rPr sz="1500" spc="55" dirty="0">
                <a:latin typeface="Arial"/>
                <a:cs typeface="Arial"/>
              </a:rPr>
              <a:t>ciclos)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1158252"/>
            <a:ext cx="20104100" cy="1843405"/>
            <a:chOff x="0" y="1158252"/>
            <a:chExt cx="20104100" cy="1843405"/>
          </a:xfrm>
        </p:grpSpPr>
        <p:sp>
          <p:nvSpPr>
            <p:cNvPr id="22" name="object 22"/>
            <p:cNvSpPr/>
            <p:nvPr/>
          </p:nvSpPr>
          <p:spPr>
            <a:xfrm>
              <a:off x="0" y="2990626"/>
              <a:ext cx="20104100" cy="10795"/>
            </a:xfrm>
            <a:custGeom>
              <a:avLst/>
              <a:gdLst/>
              <a:ahLst/>
              <a:cxnLst/>
              <a:rect l="l" t="t" r="r" b="b"/>
              <a:pathLst>
                <a:path w="20104100" h="10794">
                  <a:moveTo>
                    <a:pt x="0" y="0"/>
                  </a:moveTo>
                  <a:lnTo>
                    <a:pt x="0" y="10470"/>
                  </a:lnTo>
                  <a:lnTo>
                    <a:pt x="20104100" y="10470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158252"/>
              <a:ext cx="20104100" cy="10795"/>
            </a:xfrm>
            <a:custGeom>
              <a:avLst/>
              <a:gdLst/>
              <a:ahLst/>
              <a:cxnLst/>
              <a:rect l="l" t="t" r="r" b="b"/>
              <a:pathLst>
                <a:path w="20104100" h="10794">
                  <a:moveTo>
                    <a:pt x="0" y="0"/>
                  </a:moveTo>
                  <a:lnTo>
                    <a:pt x="0" y="10470"/>
                  </a:lnTo>
                  <a:lnTo>
                    <a:pt x="20104100" y="10470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7">
            <a:extLst>
              <a:ext uri="{FF2B5EF4-FFF2-40B4-BE49-F238E27FC236}">
                <a16:creationId xmlns:a16="http://schemas.microsoft.com/office/drawing/2014/main" id="{C9CE3865-7B19-9800-A1D9-2325A32FE5F2}"/>
              </a:ext>
            </a:extLst>
          </p:cNvPr>
          <p:cNvSpPr txBox="1"/>
          <p:nvPr/>
        </p:nvSpPr>
        <p:spPr>
          <a:xfrm>
            <a:off x="9602248" y="10522362"/>
            <a:ext cx="117026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UC.PT</a:t>
            </a: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32A6452A-26C1-86A9-ACA8-391CFE58E99B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32" name="Imagem 31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A9A4EDB9-405D-836F-38E9-5C05935D4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403" y="0"/>
              <a:ext cx="9888442" cy="869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43180" algn="ctr">
              <a:lnSpc>
                <a:spcPct val="1121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00" dirty="0"/>
              <a:t> </a:t>
            </a:r>
            <a:r>
              <a:rPr spc="-10" dirty="0"/>
              <a:t>Universidade</a:t>
            </a:r>
            <a:r>
              <a:rPr spc="-9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Coimbra</a:t>
            </a:r>
            <a:r>
              <a:rPr spc="-75" dirty="0"/>
              <a:t> </a:t>
            </a:r>
            <a:r>
              <a:rPr dirty="0"/>
              <a:t>acolhe</a:t>
            </a:r>
            <a:r>
              <a:rPr spc="-90" dirty="0"/>
              <a:t> </a:t>
            </a:r>
            <a:r>
              <a:rPr dirty="0"/>
              <a:t>mais</a:t>
            </a:r>
            <a:r>
              <a:rPr spc="-7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5</a:t>
            </a:r>
            <a:r>
              <a:rPr lang="pt-PT" dirty="0"/>
              <a:t> 400</a:t>
            </a:r>
            <a:r>
              <a:rPr spc="-80" dirty="0"/>
              <a:t> </a:t>
            </a:r>
            <a:r>
              <a:rPr spc="-10" dirty="0"/>
              <a:t>estudantes</a:t>
            </a:r>
            <a:r>
              <a:rPr spc="-75" dirty="0"/>
              <a:t> </a:t>
            </a:r>
            <a:r>
              <a:rPr dirty="0"/>
              <a:t>internacionais</a:t>
            </a:r>
            <a:r>
              <a:rPr spc="-8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60" dirty="0"/>
              <a:t>1</a:t>
            </a:r>
            <a:r>
              <a:rPr lang="pt-PT" spc="-160" dirty="0"/>
              <a:t>18</a:t>
            </a:r>
            <a:r>
              <a:rPr spc="-55" dirty="0"/>
              <a:t> </a:t>
            </a:r>
            <a:r>
              <a:rPr spc="-10" dirty="0"/>
              <a:t>nacionalidades, </a:t>
            </a:r>
            <a:r>
              <a:rPr dirty="0"/>
              <a:t>o</a:t>
            </a:r>
            <a:r>
              <a:rPr spc="-105" dirty="0"/>
              <a:t> </a:t>
            </a:r>
            <a:r>
              <a:rPr dirty="0"/>
              <a:t>que</a:t>
            </a:r>
            <a:r>
              <a:rPr spc="-90" dirty="0"/>
              <a:t> </a:t>
            </a:r>
            <a:r>
              <a:rPr dirty="0"/>
              <a:t>corresponde</a:t>
            </a:r>
            <a:r>
              <a:rPr spc="-9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180" dirty="0"/>
              <a:t>1</a:t>
            </a:r>
            <a:r>
              <a:rPr lang="pt-PT" spc="-180" dirty="0"/>
              <a:t>8,4 </a:t>
            </a:r>
            <a:r>
              <a:rPr spc="-180" dirty="0"/>
              <a:t>%</a:t>
            </a:r>
            <a:r>
              <a:rPr spc="-55" dirty="0"/>
              <a:t> </a:t>
            </a:r>
            <a:r>
              <a:rPr dirty="0"/>
              <a:t>da</a:t>
            </a:r>
            <a:r>
              <a:rPr spc="-80" dirty="0"/>
              <a:t> </a:t>
            </a:r>
            <a:r>
              <a:rPr dirty="0"/>
              <a:t>totalidade</a:t>
            </a:r>
            <a:r>
              <a:rPr spc="-90" dirty="0"/>
              <a:t> </a:t>
            </a:r>
            <a:r>
              <a:rPr dirty="0"/>
              <a:t>da</a:t>
            </a:r>
            <a:r>
              <a:rPr spc="-80" dirty="0"/>
              <a:t> </a:t>
            </a:r>
            <a:r>
              <a:rPr dirty="0"/>
              <a:t>população</a:t>
            </a:r>
            <a:r>
              <a:rPr spc="-80" dirty="0"/>
              <a:t> </a:t>
            </a:r>
            <a:r>
              <a:rPr dirty="0"/>
              <a:t>estudantil.</a:t>
            </a:r>
            <a:r>
              <a:rPr spc="-80" dirty="0"/>
              <a:t> </a:t>
            </a:r>
            <a:r>
              <a:rPr spc="-10" dirty="0"/>
              <a:t>Estudar</a:t>
            </a:r>
            <a:r>
              <a:rPr spc="-80" dirty="0"/>
              <a:t> </a:t>
            </a:r>
            <a:r>
              <a:rPr dirty="0"/>
              <a:t>em</a:t>
            </a:r>
            <a:r>
              <a:rPr spc="-80" dirty="0"/>
              <a:t> </a:t>
            </a:r>
            <a:r>
              <a:rPr dirty="0"/>
              <a:t>Coimbra</a:t>
            </a:r>
            <a:r>
              <a:rPr spc="-80" dirty="0"/>
              <a:t> </a:t>
            </a:r>
            <a:r>
              <a:rPr spc="-10" dirty="0"/>
              <a:t>significa</a:t>
            </a: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/>
              <a:t>também</a:t>
            </a:r>
            <a:r>
              <a:rPr spc="-80" dirty="0"/>
              <a:t> </a:t>
            </a:r>
            <a:r>
              <a:rPr dirty="0"/>
              <a:t>viver</a:t>
            </a:r>
            <a:r>
              <a:rPr spc="-80" dirty="0"/>
              <a:t> </a:t>
            </a:r>
            <a:r>
              <a:rPr dirty="0"/>
              <a:t>numa</a:t>
            </a:r>
            <a:r>
              <a:rPr spc="-75" dirty="0"/>
              <a:t> </a:t>
            </a:r>
            <a:r>
              <a:rPr dirty="0"/>
              <a:t>cidade</a:t>
            </a:r>
            <a:r>
              <a:rPr spc="-90" dirty="0"/>
              <a:t> </a:t>
            </a:r>
            <a:r>
              <a:rPr spc="-35" dirty="0"/>
              <a:t>segura.</a:t>
            </a:r>
            <a:r>
              <a:rPr spc="-75" dirty="0"/>
              <a:t> </a:t>
            </a:r>
            <a:r>
              <a:rPr dirty="0"/>
              <a:t>Acima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dirty="0"/>
              <a:t>tudo</a:t>
            </a:r>
            <a:r>
              <a:rPr spc="-75" dirty="0"/>
              <a:t> </a:t>
            </a:r>
            <a:r>
              <a:rPr dirty="0"/>
              <a:t>é</a:t>
            </a:r>
            <a:r>
              <a:rPr spc="-90" dirty="0"/>
              <a:t> </a:t>
            </a:r>
            <a:r>
              <a:rPr dirty="0"/>
              <a:t>uma</a:t>
            </a:r>
            <a:r>
              <a:rPr spc="-75" dirty="0"/>
              <a:t> </a:t>
            </a:r>
            <a:r>
              <a:rPr spc="-10" dirty="0"/>
              <a:t>experiência</a:t>
            </a:r>
            <a:r>
              <a:rPr spc="-80" dirty="0"/>
              <a:t> </a:t>
            </a:r>
            <a:r>
              <a:rPr dirty="0"/>
              <a:t>empolgante</a:t>
            </a:r>
            <a:r>
              <a:rPr spc="-85" dirty="0"/>
              <a:t> </a:t>
            </a:r>
            <a:r>
              <a:rPr dirty="0"/>
              <a:t>e</a:t>
            </a:r>
            <a:r>
              <a:rPr spc="-90" dirty="0"/>
              <a:t> </a:t>
            </a:r>
            <a:r>
              <a:rPr spc="-10" dirty="0"/>
              <a:t>enriquecedora.</a:t>
            </a:r>
          </a:p>
          <a:p>
            <a:pPr marL="1282700" marR="1275715" algn="ctr">
              <a:lnSpc>
                <a:spcPct val="112100"/>
              </a:lnSpc>
              <a:spcBef>
                <a:spcPts val="5"/>
              </a:spcBef>
            </a:pPr>
            <a:r>
              <a:rPr spc="-170" dirty="0"/>
              <a:t>É</a:t>
            </a:r>
            <a:r>
              <a:rPr spc="-55" dirty="0"/>
              <a:t> </a:t>
            </a:r>
            <a:r>
              <a:rPr dirty="0"/>
              <a:t>poder</a:t>
            </a:r>
            <a:r>
              <a:rPr spc="-50" dirty="0"/>
              <a:t> </a:t>
            </a:r>
            <a:r>
              <a:rPr dirty="0"/>
              <a:t>desfrutar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um</a:t>
            </a:r>
            <a:r>
              <a:rPr spc="-55" dirty="0"/>
              <a:t> </a:t>
            </a:r>
            <a:r>
              <a:rPr dirty="0"/>
              <a:t>campus</a:t>
            </a:r>
            <a:r>
              <a:rPr spc="-50" dirty="0"/>
              <a:t> </a:t>
            </a:r>
            <a:r>
              <a:rPr dirty="0"/>
              <a:t>multifacetado,</a:t>
            </a:r>
            <a:r>
              <a:rPr spc="-55" dirty="0"/>
              <a:t> </a:t>
            </a:r>
            <a:r>
              <a:rPr dirty="0"/>
              <a:t>com</a:t>
            </a:r>
            <a:r>
              <a:rPr spc="-50" dirty="0"/>
              <a:t> </a:t>
            </a:r>
            <a:r>
              <a:rPr dirty="0"/>
              <a:t>vários</a:t>
            </a:r>
            <a:r>
              <a:rPr spc="-50" dirty="0"/>
              <a:t> </a:t>
            </a:r>
            <a:r>
              <a:rPr dirty="0"/>
              <a:t>serviços</a:t>
            </a:r>
            <a:r>
              <a:rPr spc="-55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dirty="0"/>
              <a:t>apoio</a:t>
            </a:r>
            <a:r>
              <a:rPr spc="-55" dirty="0"/>
              <a:t> </a:t>
            </a:r>
            <a:r>
              <a:rPr spc="-25" dirty="0"/>
              <a:t>na </a:t>
            </a:r>
            <a:r>
              <a:rPr dirty="0"/>
              <a:t>cidade</a:t>
            </a:r>
            <a:r>
              <a:rPr spc="-90" dirty="0"/>
              <a:t> </a:t>
            </a:r>
            <a:r>
              <a:rPr dirty="0"/>
              <a:t>universitária</a:t>
            </a:r>
            <a:r>
              <a:rPr spc="-80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dirty="0"/>
              <a:t>locais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dirty="0"/>
              <a:t>cultura</a:t>
            </a:r>
            <a:r>
              <a:rPr spc="-80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spc="-10" dirty="0"/>
              <a:t>convívio</a:t>
            </a: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/>
              <a:t>quando</a:t>
            </a:r>
            <a:r>
              <a:rPr spc="-55" dirty="0"/>
              <a:t> </a:t>
            </a:r>
            <a:r>
              <a:rPr dirty="0"/>
              <a:t>os</a:t>
            </a:r>
            <a:r>
              <a:rPr spc="-55" dirty="0"/>
              <a:t> </a:t>
            </a:r>
            <a:r>
              <a:rPr dirty="0"/>
              <a:t>livros</a:t>
            </a:r>
            <a:r>
              <a:rPr spc="-55" dirty="0"/>
              <a:t> </a:t>
            </a:r>
            <a:r>
              <a:rPr dirty="0"/>
              <a:t>podem</a:t>
            </a:r>
            <a:r>
              <a:rPr spc="-55" dirty="0"/>
              <a:t> </a:t>
            </a:r>
            <a:r>
              <a:rPr spc="-10" dirty="0"/>
              <a:t>descansar.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8627297"/>
            <a:ext cx="20104100" cy="1583055"/>
          </a:xfrm>
          <a:custGeom>
            <a:avLst/>
            <a:gdLst/>
            <a:ahLst/>
            <a:cxnLst/>
            <a:rect l="l" t="t" r="r" b="b"/>
            <a:pathLst>
              <a:path w="20104100" h="1583054">
                <a:moveTo>
                  <a:pt x="20104099" y="0"/>
                </a:moveTo>
                <a:lnTo>
                  <a:pt x="0" y="0"/>
                </a:lnTo>
                <a:lnTo>
                  <a:pt x="0" y="1582768"/>
                </a:lnTo>
                <a:lnTo>
                  <a:pt x="20104099" y="15827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41485" y="8949559"/>
            <a:ext cx="2377440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260" dirty="0">
                <a:latin typeface="Arial"/>
                <a:cs typeface="Arial"/>
              </a:rPr>
              <a:t>+</a:t>
            </a:r>
            <a:r>
              <a:rPr lang="pt-PT" sz="4200" b="1" spc="260" dirty="0">
                <a:latin typeface="Arial"/>
                <a:cs typeface="Arial"/>
              </a:rPr>
              <a:t>5</a:t>
            </a:r>
            <a:r>
              <a:rPr sz="4200" b="1" spc="-145" dirty="0">
                <a:latin typeface="Arial"/>
                <a:cs typeface="Arial"/>
              </a:rPr>
              <a:t> </a:t>
            </a:r>
            <a:r>
              <a:rPr lang="pt-PT" sz="4200" b="1" spc="114" dirty="0">
                <a:latin typeface="Arial"/>
                <a:cs typeface="Arial"/>
              </a:rPr>
              <a:t>8</a:t>
            </a:r>
            <a:r>
              <a:rPr sz="4200" b="1" spc="114" dirty="0">
                <a:latin typeface="Arial"/>
                <a:cs typeface="Arial"/>
              </a:rPr>
              <a:t>00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550" dirty="0">
                <a:latin typeface="Arial"/>
                <a:cs typeface="Arial"/>
              </a:rPr>
              <a:t>estudantes</a:t>
            </a:r>
            <a:r>
              <a:rPr sz="1550" spc="26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internacionais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80023" y="8949559"/>
            <a:ext cx="1405255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-25" dirty="0">
                <a:latin typeface="Arial"/>
                <a:cs typeface="Arial"/>
              </a:rPr>
              <a:t>1</a:t>
            </a:r>
            <a:r>
              <a:rPr lang="pt-PT" sz="4200" b="1" spc="-25" dirty="0">
                <a:latin typeface="Arial"/>
                <a:cs typeface="Arial"/>
              </a:rPr>
              <a:t>18</a:t>
            </a:r>
            <a:endParaRPr sz="4200" b="1" dirty="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550" spc="-10" dirty="0">
                <a:latin typeface="Arial"/>
                <a:cs typeface="Arial"/>
              </a:rPr>
              <a:t>nacionalidades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1700069"/>
            <a:ext cx="20104100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5"/>
              </a:spcBef>
            </a:pPr>
            <a:r>
              <a:rPr b="1" dirty="0"/>
              <a:t>INTERNACIONALIZAÇÃO</a:t>
            </a:r>
          </a:p>
        </p:txBody>
      </p:sp>
      <p:sp>
        <p:nvSpPr>
          <p:cNvPr id="19" name="object 19"/>
          <p:cNvSpPr/>
          <p:nvPr/>
        </p:nvSpPr>
        <p:spPr>
          <a:xfrm>
            <a:off x="1" y="2995862"/>
            <a:ext cx="20082510" cy="0"/>
          </a:xfrm>
          <a:custGeom>
            <a:avLst/>
            <a:gdLst/>
            <a:ahLst/>
            <a:cxnLst/>
            <a:rect l="l" t="t" r="r" b="b"/>
            <a:pathLst>
              <a:path w="20082510">
                <a:moveTo>
                  <a:pt x="20082121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" y="2995862"/>
            <a:ext cx="20082510" cy="0"/>
          </a:xfrm>
          <a:custGeom>
            <a:avLst/>
            <a:gdLst/>
            <a:ahLst/>
            <a:cxnLst/>
            <a:rect l="l" t="t" r="r" b="b"/>
            <a:pathLst>
              <a:path w="20082510">
                <a:moveTo>
                  <a:pt x="20082121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163488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2010409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CC36199F-14D5-2661-7872-7C5472E3A717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7" name="Imagem 26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7F41927B-995D-4210-A46A-24AB98F5E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4894" y="3495974"/>
            <a:ext cx="3823430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</a:rPr>
              <a:t>SERVIÇOS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5396" y="4508533"/>
            <a:ext cx="20109815" cy="5596890"/>
            <a:chOff x="-5396" y="4508533"/>
            <a:chExt cx="20109815" cy="5596890"/>
          </a:xfrm>
        </p:grpSpPr>
        <p:sp>
          <p:nvSpPr>
            <p:cNvPr id="7" name="object 7"/>
            <p:cNvSpPr/>
            <p:nvPr/>
          </p:nvSpPr>
          <p:spPr>
            <a:xfrm>
              <a:off x="0" y="4513932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4513930"/>
              <a:ext cx="20082510" cy="0"/>
            </a:xfrm>
            <a:custGeom>
              <a:avLst/>
              <a:gdLst/>
              <a:ahLst/>
              <a:cxnLst/>
              <a:rect l="l" t="t" r="r" b="b"/>
              <a:pathLst>
                <a:path w="20082510">
                  <a:moveTo>
                    <a:pt x="20082121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592880"/>
              <a:ext cx="20104100" cy="1512570"/>
            </a:xfrm>
            <a:custGeom>
              <a:avLst/>
              <a:gdLst/>
              <a:ahLst/>
              <a:cxnLst/>
              <a:rect l="l" t="t" r="r" b="b"/>
              <a:pathLst>
                <a:path w="20104100" h="1512570">
                  <a:moveTo>
                    <a:pt x="20104099" y="0"/>
                  </a:moveTo>
                  <a:lnTo>
                    <a:pt x="0" y="0"/>
                  </a:lnTo>
                  <a:lnTo>
                    <a:pt x="0" y="1512477"/>
                  </a:lnTo>
                  <a:lnTo>
                    <a:pt x="20104099" y="15124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00101" y="8925506"/>
            <a:ext cx="4513016" cy="882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35"/>
              </a:lnSpc>
              <a:spcBef>
                <a:spcPts val="105"/>
              </a:spcBef>
            </a:pPr>
            <a:r>
              <a:rPr sz="4200" b="1" spc="365" dirty="0">
                <a:latin typeface="Arial"/>
                <a:cs typeface="Arial"/>
              </a:rPr>
              <a:t>+-</a:t>
            </a:r>
            <a:r>
              <a:rPr sz="4200" b="1" spc="-150" dirty="0">
                <a:latin typeface="Arial"/>
                <a:cs typeface="Arial"/>
              </a:rPr>
              <a:t> </a:t>
            </a:r>
            <a:r>
              <a:rPr sz="4200" b="1" spc="120" dirty="0">
                <a:latin typeface="Arial"/>
                <a:cs typeface="Arial"/>
              </a:rPr>
              <a:t>500</a:t>
            </a:r>
            <a:r>
              <a:rPr sz="4200" b="1" spc="-150" dirty="0">
                <a:latin typeface="Arial"/>
                <a:cs typeface="Arial"/>
              </a:rPr>
              <a:t> </a:t>
            </a:r>
            <a:r>
              <a:rPr sz="4200" b="1" spc="70" dirty="0">
                <a:latin typeface="Arial"/>
                <a:cs typeface="Arial"/>
              </a:rPr>
              <a:t>€</a:t>
            </a:r>
            <a:r>
              <a:rPr sz="4200" b="1" spc="-145" dirty="0">
                <a:latin typeface="Arial"/>
                <a:cs typeface="Arial"/>
              </a:rPr>
              <a:t> </a:t>
            </a:r>
            <a:r>
              <a:rPr sz="4200" b="1" spc="60" dirty="0">
                <a:latin typeface="Arial"/>
                <a:cs typeface="Arial"/>
              </a:rPr>
              <a:t>mensais</a:t>
            </a:r>
            <a:endParaRPr sz="4200" b="1" dirty="0">
              <a:latin typeface="Arial"/>
              <a:cs typeface="Arial"/>
            </a:endParaRPr>
          </a:p>
          <a:p>
            <a:pPr marL="1905" algn="ctr">
              <a:lnSpc>
                <a:spcPts val="1855"/>
              </a:lnSpc>
            </a:pPr>
            <a:r>
              <a:rPr sz="1550" dirty="0">
                <a:latin typeface="Arial"/>
                <a:cs typeface="Arial"/>
              </a:rPr>
              <a:t>alimentação</a:t>
            </a:r>
            <a:r>
              <a:rPr sz="1550" spc="114" dirty="0">
                <a:latin typeface="Arial"/>
                <a:cs typeface="Arial"/>
              </a:rPr>
              <a:t> </a:t>
            </a:r>
            <a:r>
              <a:rPr sz="1550" spc="185" dirty="0">
                <a:latin typeface="Arial"/>
                <a:cs typeface="Arial"/>
              </a:rPr>
              <a:t>+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alojamento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spc="185" dirty="0">
                <a:latin typeface="Arial"/>
                <a:cs typeface="Arial"/>
              </a:rPr>
              <a:t>+</a:t>
            </a:r>
            <a:r>
              <a:rPr sz="1550" spc="120" dirty="0">
                <a:latin typeface="Arial"/>
                <a:cs typeface="Arial"/>
              </a:rPr>
              <a:t> </a:t>
            </a:r>
            <a:r>
              <a:rPr sz="1550" spc="40" dirty="0">
                <a:latin typeface="Arial"/>
                <a:cs typeface="Arial"/>
              </a:rPr>
              <a:t>transporte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1033" y="4849822"/>
            <a:ext cx="9959975" cy="29565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601980" algn="just">
              <a:lnSpc>
                <a:spcPct val="100000"/>
              </a:lnSpc>
              <a:spcBef>
                <a:spcPts val="45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despesas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alimentação,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alojamento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transporte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rondam</a:t>
            </a:r>
            <a:endParaRPr sz="2450" dirty="0">
              <a:latin typeface="Arial"/>
              <a:cs typeface="Arial"/>
            </a:endParaRPr>
          </a:p>
          <a:p>
            <a:pPr marL="184785" marR="130175" indent="-45085" algn="just">
              <a:lnSpc>
                <a:spcPct val="112100"/>
              </a:lnSpc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500€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mensais.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serviços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municipalizados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transportes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urbanos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permitem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deslocações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vários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pontos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cidade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sejam agilizadas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através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horários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regulares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autocarros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0" dirty="0">
                <a:solidFill>
                  <a:srgbClr val="FFFFFF"/>
                </a:solidFill>
                <a:latin typeface="Arial"/>
                <a:cs typeface="Arial"/>
              </a:rPr>
              <a:t>todo</a:t>
            </a:r>
            <a:endParaRPr sz="2450" dirty="0">
              <a:latin typeface="Arial"/>
              <a:cs typeface="Arial"/>
            </a:endParaRPr>
          </a:p>
          <a:p>
            <a:pPr marL="12700" marR="5080" algn="ctr">
              <a:lnSpc>
                <a:spcPct val="112100"/>
              </a:lnSpc>
              <a:spcBef>
                <a:spcPts val="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dia.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4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deslocarem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outros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pontos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Arial"/>
                <a:cs typeface="Arial"/>
              </a:rPr>
              <a:t>país,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Coimbra</a:t>
            </a:r>
            <a:r>
              <a:rPr sz="2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servida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linha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ferroviária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Norte/Sul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liga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Lisboa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2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Porto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Arial"/>
                <a:cs typeface="Arial"/>
              </a:rPr>
              <a:t>através</a:t>
            </a:r>
            <a:r>
              <a:rPr sz="2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450" dirty="0">
              <a:latin typeface="Arial"/>
              <a:cs typeface="Arial"/>
            </a:endParaRPr>
          </a:p>
          <a:p>
            <a:pPr marL="78105" algn="ctr">
              <a:lnSpc>
                <a:spcPct val="100000"/>
              </a:lnSpc>
              <a:spcBef>
                <a:spcPts val="355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comboios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regionais,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inter-regionais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FFFFFF"/>
                </a:solidFill>
                <a:latin typeface="Arial"/>
                <a:cs typeface="Arial"/>
              </a:rPr>
              <a:t>alfa-pendulares.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7771" y="1163488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11308556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7771" y="1163488"/>
            <a:ext cx="11308715" cy="0"/>
          </a:xfrm>
          <a:custGeom>
            <a:avLst/>
            <a:gdLst/>
            <a:ahLst/>
            <a:cxnLst/>
            <a:rect l="l" t="t" r="r" b="b"/>
            <a:pathLst>
              <a:path w="11308715">
                <a:moveTo>
                  <a:pt x="11308556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ED976A18-AB63-DA41-1929-F48FF91083C0}"/>
              </a:ext>
            </a:extLst>
          </p:cNvPr>
          <p:cNvSpPr txBox="1"/>
          <p:nvPr/>
        </p:nvSpPr>
        <p:spPr>
          <a:xfrm>
            <a:off x="-1" y="10522360"/>
            <a:ext cx="20104101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UC.PT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6" name="Imagem 25" descr="Uma imagem com Tipo de letra, logótipo, preto, texto&#10;&#10;Descrição gerada automaticamente">
            <a:extLst>
              <a:ext uri="{FF2B5EF4-FFF2-40B4-BE49-F238E27FC236}">
                <a16:creationId xmlns:a16="http://schemas.microsoft.com/office/drawing/2014/main" id="{738E525E-83E8-7910-C743-6C7AC0E63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34" y="510"/>
            <a:ext cx="4204994" cy="1251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6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1092533"/>
            <a:ext cx="20104100" cy="10795"/>
            <a:chOff x="0" y="1092533"/>
            <a:chExt cx="20104100" cy="10795"/>
          </a:xfrm>
        </p:grpSpPr>
        <p:sp>
          <p:nvSpPr>
            <p:cNvPr id="24" name="object 24"/>
            <p:cNvSpPr/>
            <p:nvPr/>
          </p:nvSpPr>
          <p:spPr>
            <a:xfrm>
              <a:off x="0" y="109776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097768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20104099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0" y="10210062"/>
            <a:ext cx="201041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m 26" descr="Uma imagem com texto, Tipo de letra, logótipo, símbolo&#10;&#10;Descrição gerada automaticamente">
            <a:extLst>
              <a:ext uri="{FF2B5EF4-FFF2-40B4-BE49-F238E27FC236}">
                <a16:creationId xmlns:a16="http://schemas.microsoft.com/office/drawing/2014/main" id="{68295C13-DF0D-7FD5-97D4-BBA106343F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50" y="4496925"/>
            <a:ext cx="7772400" cy="2313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356</Words>
  <Application>Microsoft Office PowerPoint</Application>
  <PresentationFormat>Personalizados</PresentationFormat>
  <Paragraphs>45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Myriad Pro</vt:lpstr>
      <vt:lpstr>Office Theme</vt:lpstr>
      <vt:lpstr>Apresentação do PowerPoint</vt:lpstr>
      <vt:lpstr>CARACTERIZAÇÃO</vt:lpstr>
      <vt:lpstr>OFERTA</vt:lpstr>
      <vt:lpstr>INTERNACIONALIZAÇÃO</vt:lpstr>
      <vt:lpstr>SERVIÇOS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Apresentação Atratividade Luso-Descendente PT 1920x1080px</dc:title>
  <dc:creator>Inês Coelho</dc:creator>
  <cp:lastModifiedBy>Inês Nogueira de Paiva Coelho</cp:lastModifiedBy>
  <cp:revision>6</cp:revision>
  <dcterms:created xsi:type="dcterms:W3CDTF">2024-09-25T10:20:23Z</dcterms:created>
  <dcterms:modified xsi:type="dcterms:W3CDTF">2026-03-24T08:12:32Z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Adobe Illustrator 27.5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2024-09-25T00:00:00Z</vt:filetime>
  </property>
  <property fmtid="{D5CDD505-2E9C-101B-9397-08002B2CF9AE}" pid="6" name="Producer">
    <vt:lpwstr>Adobe PDF library 17.00</vt:lpwstr>
  </property>
</Properties>
</file>