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1126" r:id="rId3"/>
    <p:sldId id="1054" r:id="rId4"/>
    <p:sldId id="1123" r:id="rId5"/>
    <p:sldId id="1058" r:id="rId6"/>
    <p:sldId id="1085" r:id="rId7"/>
    <p:sldId id="1036" r:id="rId8"/>
    <p:sldId id="1114" r:id="rId9"/>
    <p:sldId id="1115" r:id="rId10"/>
    <p:sldId id="1125" r:id="rId11"/>
    <p:sldId id="1099" r:id="rId12"/>
    <p:sldId id="1127" r:id="rId13"/>
    <p:sldId id="1044" r:id="rId14"/>
    <p:sldId id="1116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Duarte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B40"/>
    <a:srgbClr val="C45648"/>
    <a:srgbClr val="DCA4A7"/>
    <a:srgbClr val="F0D8D8"/>
    <a:srgbClr val="10A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1" autoAdjust="0"/>
    <p:restoredTop sz="95634" autoAdjust="0"/>
  </p:normalViewPr>
  <p:slideViewPr>
    <p:cSldViewPr snapToGrid="0">
      <p:cViewPr varScale="1">
        <p:scale>
          <a:sx n="118" d="100"/>
          <a:sy n="118" d="100"/>
        </p:scale>
        <p:origin x="248" y="-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B7272621-6743-704D-BECF-393DD107F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43C32E3-A40B-8342-92AC-5FD9C9039B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283506-766D-9445-B61D-046D241A20B9}" type="datetimeFigureOut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4" name="Marcador de Posição da Imagem do Diapositivo 3">
            <a:extLst>
              <a:ext uri="{FF2B5EF4-FFF2-40B4-BE49-F238E27FC236}">
                <a16:creationId xmlns:a16="http://schemas.microsoft.com/office/drawing/2014/main" id="{BB50C600-9EAF-6040-9B43-8A43949787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Marcador de Posição de Notas 4">
            <a:extLst>
              <a:ext uri="{FF2B5EF4-FFF2-40B4-BE49-F238E27FC236}">
                <a16:creationId xmlns:a16="http://schemas.microsoft.com/office/drawing/2014/main" id="{74D22A67-35B6-864A-82F0-BFBFCDD45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Clique para editar os estilos do texto de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  <a:endParaRPr lang="en-GB" noProof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F7B6CA3-4ABE-6A4F-8AF3-81C5822775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FECA5A1-88CF-5B4E-9D1D-7DEABCFEA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ECD9FD-0F9E-CF45-ACDB-608B1938311A}" type="slidenum">
              <a:rPr lang="en-GB" altLang="pt-PT"/>
              <a:pPr/>
              <a:t>‹nº›</a:t>
            </a:fld>
            <a:endParaRPr lang="en-GB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CD9FD-0F9E-CF45-ACDB-608B1938311A}" type="slidenum">
              <a:rPr lang="en-GB" altLang="pt-PT" smtClean="0"/>
              <a:pPr/>
              <a:t>2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83737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a Imagem do Diapositivo 1">
            <a:extLst>
              <a:ext uri="{FF2B5EF4-FFF2-40B4-BE49-F238E27FC236}">
                <a16:creationId xmlns:a16="http://schemas.microsoft.com/office/drawing/2014/main" id="{43ECA226-25DC-AA4A-BCC1-4142739D1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Posição de Notas 2">
            <a:extLst>
              <a:ext uri="{FF2B5EF4-FFF2-40B4-BE49-F238E27FC236}">
                <a16:creationId xmlns:a16="http://schemas.microsoft.com/office/drawing/2014/main" id="{445945C5-1034-C64C-8723-14E2FDAD5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D8FC4E1-98F9-6D4E-A95F-70BB80C0D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F0F216-894D-424F-B678-6298BCB8CB2E}" type="slidenum">
              <a:rPr lang="en-GB" altLang="pt-PT"/>
              <a:pPr/>
              <a:t>6</a:t>
            </a:fld>
            <a:endParaRPr lang="en-GB" alt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CD9FD-0F9E-CF45-ACDB-608B1938311A}" type="slidenum">
              <a:rPr lang="en-GB" altLang="pt-PT" smtClean="0"/>
              <a:pPr/>
              <a:t>13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22519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0ABB7F-85A1-F347-A67F-26E9BD64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7436-5BC0-7C46-8D8F-6899BF7198F7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29C62-7A2B-E64C-A270-C21079E8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E81E88-3F40-7748-B0C3-0B69EEAA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FFC07-9C38-864A-88D9-6D6222ADCEED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09032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539A9A-FE39-0445-A779-195817C8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62070-13D8-F148-8DBD-678F50CE7604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285D7F-6D1C-BB4B-8866-150F340E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66A434-647D-A747-A642-0EA0EB6B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EA903-00AA-084D-8331-C6CF3450702F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16393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1DF184-F839-E046-AF3D-765526A3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4195-D241-7049-AF44-C336DA18E2AC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CDE27-8A88-EC41-B314-02A8F4E2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F07D42-86E1-0641-A442-91925FCA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73C39-11FD-6648-BCAF-C2A0FBCA43CE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64947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DF19B5-0120-12C4-FD27-E235D490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9CAD-E014-0A44-BD45-1E5508CF4C3A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3BDD2-D31A-C1F2-62F0-B94E618D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B9BD71-B845-742F-CB4C-4A72F3EB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B98A-AFCB-7745-BB40-0327C7DE15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56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4267D1-77FE-9480-373D-0B774B564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257AF-85E0-774A-901F-9CF6873B5D6B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D0AE95-3D9F-5125-9289-18185A85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3165E7-B4AF-54A0-CBEE-2F6D7065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C6E1E-A4A7-7143-9AB0-82BB72B810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3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B1712-F109-0762-96FD-B837B778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6BE7-B245-5041-8F3F-B8A31CE3056F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85232E-D2A4-DE0C-E658-BCD14C91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2D53BB-5D35-8765-8145-1EC1F4A3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0864-5097-2740-BF94-86297857BF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6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81CD4A2C-12FA-80FB-86C3-E870A2AB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7A34-4012-864D-9262-9A001A297F95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F4CC354-08C3-D804-FF14-D2CF372E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ADA9021A-C8B0-7617-9220-440515CA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9B11-52FC-A641-AB16-139C77FE09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326CEF57-0748-3537-EFD2-5BACCFF8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06CD-FD45-0E40-9D20-2BB509738E58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542F30F1-3DC5-4931-65F0-984C86D6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481C1FF7-B842-8FD1-B299-EBEA2DF0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5187-7642-D04B-B353-4A200E1186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47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BF47DBD7-DB60-3BB3-F2E0-32CEDEAE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E50A-478D-7543-B82B-82E4AEF59128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BF5AE17E-F10B-5F33-DA3E-82ECF1F8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F0123D23-DE5A-9414-C42C-3923D888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34EAF-4FEA-8B45-B4A4-141F5D10C0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19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742EBBFD-BC07-CC6E-0205-F51FB8DAE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276E-9C8C-6F46-BA48-A9215ADCD683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9ED61148-9449-29C3-3227-804F8887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E8C3BE92-D2D0-052B-5E05-C4DA73A1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35C9-A562-4244-A1B1-8FD9903C37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09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8323864-CB0D-8E2D-3EE3-87951CB1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CB3B1-BBA2-0C4D-9935-24196097AA9C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ED33153-B143-58EE-52D3-513B57C3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CF1F469-0918-5199-8F86-144A8399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6E00E-44D1-D749-AEF3-C8C5B61E76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9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52019-3B43-C14D-8680-CF407780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4E3C-7477-324D-8D66-10AF2746DEA2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0932A6-729B-BC4C-8DA3-D1855422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E956C0-3CA5-2749-8BA5-EABA6B04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F07CA-6384-1746-821C-0F6CB6B1EACE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322728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8B634F9-E365-2C5C-235A-0C54053B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23EF7-8C29-5E49-B099-71A86323BDD4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59DA7E5-6D05-3B87-E8C8-01CBA2A5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D6FC97D-48F0-5DEB-4467-1CCB42B1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D456-B494-C442-964F-668950ED08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7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D1B826-458A-E095-C515-401FC549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7CD2-EFC9-274B-B5AC-DD3B8827428F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BFCF39-309C-4807-1F1C-88A3849F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04EDFA-7F3E-F153-C997-5F3E747D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DE31-E21D-8D49-86C4-63DDBAB68D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62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A504FA-10F0-0187-84B1-E7F85AE9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4B36E-91BD-FE45-808B-AAA736484A80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98189-16A5-72CF-D6B9-C1902D99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34469-F798-1442-2997-E5D4F930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1D3-68B1-E44E-AB21-3FD5710AC4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B76FF3-401A-204A-AACC-0591E83F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68B6-4017-504A-976E-E574CFA75495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5476A5-F415-8B41-B89F-0982AF2F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77436A-D841-E148-AD4C-5F8FC162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C0A6A-F6D1-8B4F-B37D-3D4BBEB9BFAD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56629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024D655E-70C9-3646-8B5F-45BBA0DF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B300-759A-A24E-B717-B2D9E4349E17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983188D-0EAA-2940-AB62-4502017A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F7E303E-F2F9-D141-9095-CB501DE2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12C79-874C-7448-BD59-B5F28B1DE79E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33612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D9C22440-36F6-0F4D-AEC4-0CB45C16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2D4F-3D37-A547-8D50-6BB27FFEE1B1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0A1D065E-4B9D-DE4A-AF36-4DFE737A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A340F8B7-7064-0643-B01F-4C612084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AD5EE-6304-BE42-9D81-02A38ABEDF65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46952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00830787-A4C4-C247-9169-DF021FA7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1271-4122-2345-97A5-AC29EE3AABA1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BF6A91E0-5AAA-A144-B8FD-C727AA75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BE82488A-36CE-BD47-8B56-EEB87CEA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3D2C1-51AB-5F41-8508-F5BB4CCAFFDA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95070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1EB7ED5A-5A68-E446-B4E0-6E3D9461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0796-10F5-D04E-B093-24A244A54A41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B8A14A94-D5F7-CD45-BD39-AA612266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F1BEA67B-1EED-184F-BA79-6FC95B50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EE905-C7BB-3147-895C-BCA6EF449901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07313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6F5DC81-FE79-514D-BF55-4D20F7C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1F07-4321-4043-996C-939F125E956E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C0C0688-46D1-E24D-AD78-23D92A0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8DBA5CA-6C52-654C-BD67-E7C9AA5A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3CC71-955B-2547-AD63-EB9A3CDABEB3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96158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3D2E4CBD-63EB-664F-9D8B-00A33E7C5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3B12-32B9-C140-9AD6-1028BACB9103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0A76B6F-B17E-2447-9152-56C787FD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C33929C-1DA8-3C43-97EC-07CC3394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0359F-4742-5246-A17B-0E7997BA835C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03344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E3F71AE8-74AD-A445-AD6D-B44BD7510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A6235828-CDB6-E848-836F-B77035B83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Editar los estilos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9378FE-7A75-1E4A-9DD9-72C80F636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58F256-BB7C-D446-80D3-BA578F3287A8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40A372-7FA5-2B42-AD7E-1ACAA8DBB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5C673C-9E07-414B-90FE-B5A2A8EEA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DD2A32F-7681-3A40-A9FD-98FE674A6A93}" type="slidenum">
              <a:rPr lang="en-US" altLang="pt-PT"/>
              <a:pPr/>
              <a:t>‹nº›</a:t>
            </a:fld>
            <a:endParaRPr lang="en-US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2BDB05E1-B856-F184-2AE0-71C17BB43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B223059E-B32F-5018-166C-305CF6278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Editar los estilos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E97B41-A1EB-FE0F-0465-CA5B96BDA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AEA142-DDBE-AF4A-BF53-8110D66C4AF3}" type="datetimeFigureOut">
              <a:rPr lang="en-US"/>
              <a:pPr>
                <a:defRPr/>
              </a:pPr>
              <a:t>9/30/25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02F567-5ADA-57B0-BA79-F5E380ADF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59E06-C226-25B2-5FA1-BC330EA6F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03FFFF-2199-7045-8B53-19A6FCB478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0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uc.pt/ucbusiness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B226423-3EEA-A0F6-1A28-8EBF5B6B57E5}"/>
              </a:ext>
            </a:extLst>
          </p:cNvPr>
          <p:cNvSpPr txBox="1"/>
          <p:nvPr/>
        </p:nvSpPr>
        <p:spPr>
          <a:xfrm>
            <a:off x="-1" y="0"/>
            <a:ext cx="12306925" cy="854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</a:pPr>
            <a:endParaRPr lang="en-GB" b="1" dirty="0">
              <a:solidFill>
                <a:srgbClr val="002060"/>
              </a:solidFill>
              <a:latin typeface="Gill Sans MT" panose="020B0502020104020203" pitchFamily="34" charset="77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GB" sz="2400" b="1" dirty="0">
                <a:solidFill>
                  <a:srgbClr val="002060"/>
                </a:solidFill>
                <a:latin typeface="Gill Sans MT" panose="020B0502020104020203" pitchFamily="34" charset="77"/>
              </a:rPr>
              <a:t>Idea</a:t>
            </a:r>
            <a:r>
              <a:rPr lang="pt-PT" sz="2400" b="1" dirty="0">
                <a:solidFill>
                  <a:srgbClr val="002060"/>
                </a:solidFill>
                <a:latin typeface="Gill Sans MT" panose="020B0502020104020203" pitchFamily="34" charset="77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Gill Sans MT" panose="020B0502020104020203" pitchFamily="34" charset="77"/>
              </a:rPr>
              <a:t>Pitch</a:t>
            </a:r>
            <a:r>
              <a:rPr lang="pt-PT" sz="2400" b="1" dirty="0">
                <a:solidFill>
                  <a:srgbClr val="002060"/>
                </a:solidFill>
                <a:latin typeface="Gill Sans MT" panose="020B0502020104020203" pitchFamily="34" charset="77"/>
              </a:rPr>
              <a:t> Framework</a:t>
            </a:r>
          </a:p>
          <a:p>
            <a:pPr algn="ctr" eaLnBrk="1" hangingPunct="1">
              <a:lnSpc>
                <a:spcPct val="150000"/>
              </a:lnSpc>
            </a:pPr>
            <a:endParaRPr lang="pt-PT" dirty="0">
              <a:latin typeface="Gill Sans MT" panose="020B0502020104020203" pitchFamily="34" charset="77"/>
            </a:endParaRPr>
          </a:p>
          <a:p>
            <a:pPr algn="ctr">
              <a:lnSpc>
                <a:spcPct val="150000"/>
              </a:lnSpc>
            </a:pPr>
            <a:r>
              <a:rPr lang="en-GB" sz="1600" dirty="0" err="1">
                <a:latin typeface="Gill Sans MT" panose="020B0502020104020203" pitchFamily="34" charset="77"/>
              </a:rPr>
              <a:t>Usa</a:t>
            </a:r>
            <a:r>
              <a:rPr lang="en-GB" sz="1600" dirty="0">
                <a:latin typeface="Gill Sans MT" panose="020B0502020104020203" pitchFamily="34" charset="77"/>
              </a:rPr>
              <a:t> </a:t>
            </a:r>
            <a:r>
              <a:rPr lang="en-GB" sz="1600" dirty="0" err="1">
                <a:latin typeface="Gill Sans MT" panose="020B0502020104020203" pitchFamily="34" charset="77"/>
              </a:rPr>
              <a:t>qualquer</a:t>
            </a:r>
            <a:r>
              <a:rPr lang="en-GB" sz="1600" dirty="0">
                <a:latin typeface="Gill Sans MT" panose="020B0502020104020203" pitchFamily="34" charset="77"/>
              </a:rPr>
              <a:t> </a:t>
            </a:r>
            <a:r>
              <a:rPr lang="en-GB" sz="1600" dirty="0" err="1">
                <a:latin typeface="Gill Sans MT" panose="020B0502020104020203" pitchFamily="34" charset="77"/>
              </a:rPr>
              <a:t>informação</a:t>
            </a:r>
            <a:r>
              <a:rPr lang="en-GB" sz="1600" dirty="0">
                <a:latin typeface="Gill Sans MT" panose="020B0502020104020203" pitchFamily="34" charset="77"/>
              </a:rPr>
              <a:t> (</a:t>
            </a:r>
            <a:r>
              <a:rPr lang="en-GB" sz="1600" dirty="0" err="1">
                <a:latin typeface="Gill Sans MT" panose="020B0502020104020203" pitchFamily="34" charset="77"/>
              </a:rPr>
              <a:t>texto</a:t>
            </a:r>
            <a:r>
              <a:rPr lang="en-GB" sz="1600" dirty="0">
                <a:latin typeface="Gill Sans MT" panose="020B0502020104020203" pitchFamily="34" charset="77"/>
              </a:rPr>
              <a:t>, </a:t>
            </a:r>
            <a:r>
              <a:rPr lang="en-GB" sz="1600" dirty="0" err="1">
                <a:latin typeface="Gill Sans MT" panose="020B0502020104020203" pitchFamily="34" charset="77"/>
              </a:rPr>
              <a:t>fotos</a:t>
            </a:r>
            <a:r>
              <a:rPr lang="en-GB" sz="1600" dirty="0">
                <a:latin typeface="Gill Sans MT" panose="020B0502020104020203" pitchFamily="34" charset="77"/>
              </a:rPr>
              <a:t>, </a:t>
            </a:r>
            <a:r>
              <a:rPr lang="en-GB" sz="1600" dirty="0" err="1">
                <a:latin typeface="Gill Sans MT" panose="020B0502020104020203" pitchFamily="34" charset="77"/>
              </a:rPr>
              <a:t>gráficos</a:t>
            </a:r>
            <a:r>
              <a:rPr lang="en-GB" sz="1600" dirty="0">
                <a:latin typeface="Gill Sans MT" panose="020B0502020104020203" pitchFamily="34" charset="77"/>
              </a:rPr>
              <a:t>, </a:t>
            </a:r>
            <a:r>
              <a:rPr lang="en-GB" sz="1600" dirty="0" err="1">
                <a:latin typeface="Gill Sans MT" panose="020B0502020104020203" pitchFamily="34" charset="77"/>
              </a:rPr>
              <a:t>vídeos</a:t>
            </a:r>
            <a:r>
              <a:rPr lang="en-GB" sz="1600" dirty="0">
                <a:latin typeface="Gill Sans MT" panose="020B0502020104020203" pitchFamily="34" charset="77"/>
              </a:rPr>
              <a:t>) </a:t>
            </a:r>
            <a:r>
              <a:rPr lang="en-GB" sz="1600" dirty="0" err="1">
                <a:latin typeface="Gill Sans MT" panose="020B0502020104020203" pitchFamily="34" charset="77"/>
              </a:rPr>
              <a:t>ou</a:t>
            </a:r>
            <a:r>
              <a:rPr lang="en-GB" sz="1600" dirty="0">
                <a:latin typeface="Gill Sans MT" panose="020B0502020104020203" pitchFamily="34" charset="77"/>
              </a:rPr>
              <a:t> o que </a:t>
            </a:r>
            <a:r>
              <a:rPr lang="en-GB" sz="1600" dirty="0" err="1">
                <a:latin typeface="Gill Sans MT" panose="020B0502020104020203" pitchFamily="34" charset="77"/>
              </a:rPr>
              <a:t>achares</a:t>
            </a:r>
            <a:r>
              <a:rPr lang="en-GB" sz="1600" dirty="0">
                <a:latin typeface="Gill Sans MT" panose="020B0502020104020203" pitchFamily="34" charset="77"/>
              </a:rPr>
              <a:t> </a:t>
            </a:r>
            <a:r>
              <a:rPr lang="en-GB" sz="1600" dirty="0" err="1">
                <a:latin typeface="Gill Sans MT" panose="020B0502020104020203" pitchFamily="34" charset="77"/>
              </a:rPr>
              <a:t>útil</a:t>
            </a:r>
            <a:r>
              <a:rPr lang="en-GB" sz="1600" dirty="0">
                <a:latin typeface="Gill Sans MT" panose="020B0502020104020203" pitchFamily="34" charset="77"/>
              </a:rPr>
              <a:t> para responder </a:t>
            </a:r>
            <a:r>
              <a:rPr lang="en-GB" sz="1600" dirty="0" err="1">
                <a:latin typeface="Gill Sans MT" panose="020B0502020104020203" pitchFamily="34" charset="77"/>
              </a:rPr>
              <a:t>às</a:t>
            </a:r>
            <a:r>
              <a:rPr lang="en-GB" sz="1600" dirty="0">
                <a:latin typeface="Gill Sans MT" panose="020B0502020104020203" pitchFamily="34" charset="77"/>
              </a:rPr>
              <a:t> 11 </a:t>
            </a:r>
            <a:r>
              <a:rPr lang="en-GB" sz="1600" dirty="0" err="1">
                <a:latin typeface="Gill Sans MT" panose="020B0502020104020203" pitchFamily="34" charset="77"/>
              </a:rPr>
              <a:t>perguntas</a:t>
            </a:r>
            <a:r>
              <a:rPr lang="en-GB" sz="1600" dirty="0">
                <a:latin typeface="Gill Sans MT" panose="020B0502020104020203" pitchFamily="34" charset="77"/>
              </a:rPr>
              <a:t> </a:t>
            </a:r>
            <a:r>
              <a:rPr lang="en-GB" sz="1600" dirty="0" err="1">
                <a:latin typeface="Gill Sans MT" panose="020B0502020104020203" pitchFamily="34" charset="77"/>
              </a:rPr>
              <a:t>obrigatórias</a:t>
            </a:r>
            <a:r>
              <a:rPr lang="en-GB" sz="1600" dirty="0">
                <a:latin typeface="Gill Sans MT" panose="020B0502020104020203" pitchFamily="34" charset="77"/>
              </a:rPr>
              <a:t> </a:t>
            </a:r>
            <a:r>
              <a:rPr lang="en-GB" sz="1600" dirty="0" err="1">
                <a:latin typeface="Gill Sans MT" panose="020B0502020104020203" pitchFamily="34" charset="77"/>
              </a:rPr>
              <a:t>abaixo</a:t>
            </a:r>
            <a:endParaRPr lang="en-GB" sz="1600" dirty="0">
              <a:latin typeface="Gill Sans MT" panose="020B0502020104020203" pitchFamily="34" charset="77"/>
            </a:endParaRPr>
          </a:p>
          <a:p>
            <a:pPr algn="ctr">
              <a:lnSpc>
                <a:spcPct val="150000"/>
              </a:lnSpc>
            </a:pPr>
            <a:r>
              <a:rPr lang="pt-PT" sz="1600" u="sng" dirty="0">
                <a:latin typeface="Gill Sans MT" panose="020B0502020104020203" pitchFamily="34" charset="77"/>
              </a:rPr>
              <a:t>Máximo: 10 slides</a:t>
            </a:r>
            <a:endParaRPr lang="en-GB" dirty="0">
              <a:latin typeface="Gill Sans MT" panose="020B0502020104020203" pitchFamily="34" charset="77"/>
            </a:endParaRPr>
          </a:p>
          <a:p>
            <a:pPr algn="ctr"/>
            <a:br>
              <a:rPr lang="en-GB" dirty="0">
                <a:latin typeface="Gill Sans MT" panose="020B0502020104020203" pitchFamily="34" charset="77"/>
              </a:rPr>
            </a:br>
            <a:r>
              <a:rPr lang="en-GB" sz="1600" b="1" dirty="0">
                <a:latin typeface="Gill Sans MT" panose="020B0502020104020203" pitchFamily="34" charset="77"/>
              </a:rPr>
              <a:t>Responder </a:t>
            </a:r>
            <a:r>
              <a:rPr lang="en-GB" sz="1600" b="1" dirty="0" err="1">
                <a:latin typeface="Gill Sans MT" panose="020B0502020104020203" pitchFamily="34" charset="77"/>
              </a:rPr>
              <a:t>às</a:t>
            </a:r>
            <a:r>
              <a:rPr lang="en-GB" sz="1600" b="1" dirty="0">
                <a:latin typeface="Gill Sans MT" panose="020B0502020104020203" pitchFamily="34" charset="77"/>
              </a:rPr>
              <a:t> </a:t>
            </a:r>
            <a:r>
              <a:rPr lang="en-GB" sz="1600" b="1" dirty="0" err="1">
                <a:latin typeface="Gill Sans MT" panose="020B0502020104020203" pitchFamily="34" charset="77"/>
              </a:rPr>
              <a:t>seguintes</a:t>
            </a:r>
            <a:r>
              <a:rPr lang="en-GB" sz="1600" b="1" dirty="0">
                <a:latin typeface="Gill Sans MT" panose="020B0502020104020203" pitchFamily="34" charset="77"/>
              </a:rPr>
              <a:t> </a:t>
            </a:r>
            <a:r>
              <a:rPr lang="en-GB" sz="1600" b="1" dirty="0" err="1">
                <a:latin typeface="Gill Sans MT" panose="020B0502020104020203" pitchFamily="34" charset="77"/>
              </a:rPr>
              <a:t>perguntas</a:t>
            </a:r>
            <a:r>
              <a:rPr lang="en-GB" sz="1600" b="1" dirty="0">
                <a:latin typeface="Gill Sans MT" panose="020B0502020104020203" pitchFamily="34" charset="77"/>
              </a:rPr>
              <a:t>:</a:t>
            </a:r>
            <a:br>
              <a:rPr lang="en-GB" dirty="0">
                <a:latin typeface="Gill Sans MT" panose="020B0502020104020203" pitchFamily="34" charset="77"/>
              </a:rPr>
            </a:br>
            <a:endParaRPr lang="en-GB" dirty="0">
              <a:latin typeface="Gill Sans MT" panose="020B0502020104020203" pitchFamily="34" charset="77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500" dirty="0" err="1">
                <a:latin typeface="Gill Sans MT" panose="020B0502020104020203" pitchFamily="34" charset="77"/>
              </a:rPr>
              <a:t>Proposta</a:t>
            </a:r>
            <a:r>
              <a:rPr lang="en-GB" sz="1500" dirty="0">
                <a:latin typeface="Gill Sans MT" panose="020B0502020104020203" pitchFamily="34" charset="77"/>
              </a:rPr>
              <a:t> de </a:t>
            </a:r>
            <a:r>
              <a:rPr lang="en-GB" sz="1500" dirty="0" err="1">
                <a:latin typeface="Gill Sans MT" panose="020B0502020104020203" pitchFamily="34" charset="77"/>
              </a:rPr>
              <a:t>valor</a:t>
            </a:r>
            <a:r>
              <a:rPr lang="en-GB" sz="1500" dirty="0">
                <a:latin typeface="Gill Sans MT" panose="020B0502020104020203" pitchFamily="34" charset="77"/>
              </a:rPr>
              <a:t> do </a:t>
            </a:r>
            <a:r>
              <a:rPr lang="en-GB" sz="1500" dirty="0" err="1">
                <a:latin typeface="Gill Sans MT" panose="020B0502020104020203" pitchFamily="34" charset="77"/>
              </a:rPr>
              <a:t>produto</a:t>
            </a:r>
            <a:r>
              <a:rPr lang="en-GB" sz="1500" dirty="0">
                <a:latin typeface="Gill Sans MT" panose="020B0502020104020203" pitchFamily="34" charset="77"/>
              </a:rPr>
              <a:t>/</a:t>
            </a:r>
            <a:r>
              <a:rPr lang="en-GB" sz="1500" dirty="0" err="1">
                <a:latin typeface="Gill Sans MT" panose="020B0502020104020203" pitchFamily="34" charset="77"/>
              </a:rPr>
              <a:t>tecnologia</a:t>
            </a:r>
            <a:r>
              <a:rPr lang="en-GB" sz="1500" dirty="0">
                <a:latin typeface="Gill Sans MT" panose="020B0502020104020203" pitchFamily="34" charset="77"/>
              </a:rPr>
              <a:t>/</a:t>
            </a:r>
            <a:r>
              <a:rPr lang="en-GB" sz="1500" dirty="0" err="1">
                <a:latin typeface="Gill Sans MT" panose="020B0502020104020203" pitchFamily="34" charset="77"/>
              </a:rPr>
              <a:t>ideia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numa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única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frase</a:t>
            </a:r>
            <a:endParaRPr lang="en-GB" sz="1500" dirty="0">
              <a:latin typeface="Gill Sans MT" panose="020B0502020104020203" pitchFamily="34" charset="77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77"/>
              </a:rPr>
              <a:t>Qual </a:t>
            </a:r>
            <a:r>
              <a:rPr lang="en-GB" sz="1500" dirty="0" err="1">
                <a:latin typeface="Gill Sans MT" panose="020B0502020104020203" pitchFamily="34" charset="77"/>
              </a:rPr>
              <a:t>é</a:t>
            </a:r>
            <a:r>
              <a:rPr lang="en-GB" sz="1500" dirty="0">
                <a:latin typeface="Gill Sans MT" panose="020B0502020104020203" pitchFamily="34" charset="77"/>
              </a:rPr>
              <a:t> o </a:t>
            </a:r>
            <a:r>
              <a:rPr lang="en-GB" sz="1500" dirty="0" err="1">
                <a:latin typeface="Gill Sans MT" panose="020B0502020104020203" pitchFamily="34" charset="77"/>
              </a:rPr>
              <a:t>problema</a:t>
            </a:r>
            <a:r>
              <a:rPr lang="en-GB" sz="1500" dirty="0">
                <a:latin typeface="Gill Sans MT" panose="020B0502020104020203" pitchFamily="34" charset="77"/>
              </a:rPr>
              <a:t> (</a:t>
            </a:r>
            <a:r>
              <a:rPr lang="en-GB" sz="1500" dirty="0" err="1">
                <a:latin typeface="Gill Sans MT" panose="020B0502020104020203" pitchFamily="34" charset="77"/>
              </a:rPr>
              <a:t>necessidade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ou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problema</a:t>
            </a:r>
            <a:r>
              <a:rPr lang="en-GB" sz="1500" dirty="0">
                <a:latin typeface="Gill Sans MT" panose="020B0502020104020203" pitchFamily="34" charset="77"/>
              </a:rPr>
              <a:t> a resolver)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77"/>
              </a:rPr>
              <a:t>Por que </a:t>
            </a:r>
            <a:r>
              <a:rPr lang="en-GB" sz="1500" dirty="0" err="1">
                <a:latin typeface="Gill Sans MT" panose="020B0502020104020203" pitchFamily="34" charset="77"/>
              </a:rPr>
              <a:t>é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importante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procurar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uma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solução</a:t>
            </a:r>
            <a:endParaRPr lang="en-GB" sz="1500" dirty="0">
              <a:latin typeface="Gill Sans MT" panose="020B0502020104020203" pitchFamily="34" charset="77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77"/>
              </a:rPr>
              <a:t>Estado da </a:t>
            </a:r>
            <a:r>
              <a:rPr lang="en-GB" sz="1500" dirty="0" err="1">
                <a:latin typeface="Gill Sans MT" panose="020B0502020104020203" pitchFamily="34" charset="77"/>
              </a:rPr>
              <a:t>arte</a:t>
            </a:r>
            <a:r>
              <a:rPr lang="en-GB" sz="1500" dirty="0">
                <a:latin typeface="Gill Sans MT" panose="020B0502020104020203" pitchFamily="34" charset="77"/>
              </a:rPr>
              <a:t> do </a:t>
            </a:r>
            <a:r>
              <a:rPr lang="en-GB" sz="1500" dirty="0" err="1">
                <a:latin typeface="Gill Sans MT" panose="020B0502020104020203" pitchFamily="34" charset="77"/>
              </a:rPr>
              <a:t>produto</a:t>
            </a:r>
            <a:r>
              <a:rPr lang="en-GB" sz="1500" dirty="0">
                <a:latin typeface="Gill Sans MT" panose="020B0502020104020203" pitchFamily="34" charset="77"/>
              </a:rPr>
              <a:t>/</a:t>
            </a:r>
            <a:r>
              <a:rPr lang="en-GB" sz="1500" dirty="0" err="1">
                <a:latin typeface="Gill Sans MT" panose="020B0502020104020203" pitchFamily="34" charset="77"/>
              </a:rPr>
              <a:t>tecnologia</a:t>
            </a:r>
            <a:r>
              <a:rPr lang="en-GB" sz="1500" dirty="0">
                <a:latin typeface="Gill Sans MT" panose="020B0502020104020203" pitchFamily="34" charset="77"/>
              </a:rPr>
              <a:t>/</a:t>
            </a:r>
            <a:r>
              <a:rPr lang="en-GB" sz="1500" dirty="0" err="1">
                <a:latin typeface="Gill Sans MT" panose="020B0502020104020203" pitchFamily="34" charset="77"/>
              </a:rPr>
              <a:t>ideia</a:t>
            </a:r>
            <a:r>
              <a:rPr lang="en-GB" sz="1500" dirty="0">
                <a:latin typeface="Gill Sans MT" panose="020B0502020104020203" pitchFamily="34" charset="77"/>
              </a:rPr>
              <a:t> e </a:t>
            </a:r>
            <a:r>
              <a:rPr lang="en-GB" sz="1500" dirty="0" err="1">
                <a:latin typeface="Gill Sans MT" panose="020B0502020104020203" pitchFamily="34" charset="77"/>
              </a:rPr>
              <a:t>nível</a:t>
            </a:r>
            <a:r>
              <a:rPr lang="en-GB" sz="1500" dirty="0">
                <a:latin typeface="Gill Sans MT" panose="020B0502020104020203" pitchFamily="34" charset="77"/>
              </a:rPr>
              <a:t> de </a:t>
            </a:r>
            <a:r>
              <a:rPr lang="en-GB" sz="1500" dirty="0" err="1">
                <a:latin typeface="Gill Sans MT" panose="020B0502020104020203" pitchFamily="34" charset="77"/>
              </a:rPr>
              <a:t>maturidade</a:t>
            </a:r>
            <a:r>
              <a:rPr lang="en-GB" sz="1500" dirty="0">
                <a:latin typeface="Gill Sans MT" panose="020B0502020104020203" pitchFamily="34" charset="77"/>
              </a:rPr>
              <a:t> (TRL) </a:t>
            </a:r>
            <a:r>
              <a:rPr lang="en-GB" sz="1500" dirty="0" err="1">
                <a:latin typeface="Gill Sans MT" panose="020B0502020104020203" pitchFamily="34" charset="77"/>
              </a:rPr>
              <a:t>associado</a:t>
            </a:r>
            <a:endParaRPr lang="en-GB" sz="1500" dirty="0">
              <a:latin typeface="Gill Sans MT" panose="020B0502020104020203" pitchFamily="34" charset="77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500" dirty="0" err="1">
                <a:latin typeface="Gill Sans MT" panose="020B0502020104020203" pitchFamily="34" charset="77"/>
              </a:rPr>
              <a:t>Concorrência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direta</a:t>
            </a:r>
            <a:r>
              <a:rPr lang="en-GB" sz="1500" dirty="0">
                <a:latin typeface="Gill Sans MT" panose="020B0502020104020203" pitchFamily="34" charset="77"/>
              </a:rPr>
              <a:t>? (</a:t>
            </a:r>
            <a:r>
              <a:rPr lang="en-GB" sz="1500" dirty="0" err="1">
                <a:latin typeface="Gill Sans MT" panose="020B0502020104020203" pitchFamily="34" charset="77"/>
              </a:rPr>
              <a:t>liste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como</a:t>
            </a:r>
            <a:r>
              <a:rPr lang="en-GB" sz="1500" dirty="0">
                <a:latin typeface="Gill Sans MT" panose="020B0502020104020203" pitchFamily="34" charset="77"/>
              </a:rPr>
              <a:t> o </a:t>
            </a:r>
            <a:r>
              <a:rPr lang="en-GB" sz="1500" dirty="0" err="1">
                <a:latin typeface="Gill Sans MT" panose="020B0502020104020203" pitchFamily="34" charset="77"/>
              </a:rPr>
              <a:t>seu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produto</a:t>
            </a:r>
            <a:r>
              <a:rPr lang="en-GB" sz="1500" dirty="0">
                <a:latin typeface="Gill Sans MT" panose="020B0502020104020203" pitchFamily="34" charset="77"/>
              </a:rPr>
              <a:t>/</a:t>
            </a:r>
            <a:r>
              <a:rPr lang="en-GB" sz="1500" dirty="0" err="1">
                <a:latin typeface="Gill Sans MT" panose="020B0502020104020203" pitchFamily="34" charset="77"/>
              </a:rPr>
              <a:t>tecnologia</a:t>
            </a:r>
            <a:r>
              <a:rPr lang="en-GB" sz="1500" dirty="0">
                <a:latin typeface="Gill Sans MT" panose="020B0502020104020203" pitchFamily="34" charset="77"/>
              </a:rPr>
              <a:t>/</a:t>
            </a:r>
            <a:r>
              <a:rPr lang="en-GB" sz="1500" dirty="0" err="1">
                <a:latin typeface="Gill Sans MT" panose="020B0502020104020203" pitchFamily="34" charset="77"/>
              </a:rPr>
              <a:t>ideia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é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diferente</a:t>
            </a:r>
            <a:r>
              <a:rPr lang="en-GB" sz="1500" dirty="0">
                <a:latin typeface="Gill Sans MT" panose="020B0502020104020203" pitchFamily="34" charset="77"/>
              </a:rPr>
              <a:t> dos </a:t>
            </a:r>
            <a:r>
              <a:rPr lang="en-GB" sz="1500" dirty="0" err="1">
                <a:latin typeface="Gill Sans MT" panose="020B0502020104020203" pitchFamily="34" charset="77"/>
              </a:rPr>
              <a:t>concorrentes</a:t>
            </a:r>
            <a:r>
              <a:rPr lang="en-GB" sz="1500" dirty="0">
                <a:latin typeface="Gill Sans MT" panose="020B0502020104020203" pitchFamily="34" charset="77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77"/>
              </a:rPr>
              <a:t>Qual </a:t>
            </a:r>
            <a:r>
              <a:rPr lang="en-GB" sz="1500" dirty="0" err="1">
                <a:latin typeface="Gill Sans MT" panose="020B0502020104020203" pitchFamily="34" charset="77"/>
              </a:rPr>
              <a:t>é</a:t>
            </a:r>
            <a:r>
              <a:rPr lang="en-GB" sz="1500" dirty="0">
                <a:latin typeface="Gill Sans MT" panose="020B0502020104020203" pitchFamily="34" charset="77"/>
              </a:rPr>
              <a:t> a </a:t>
            </a:r>
            <a:r>
              <a:rPr lang="en-GB" sz="1500" dirty="0" err="1">
                <a:latin typeface="Gill Sans MT" panose="020B0502020104020203" pitchFamily="34" charset="77"/>
              </a:rPr>
              <a:t>solução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proposta</a:t>
            </a:r>
            <a:r>
              <a:rPr lang="en-GB" sz="1500" dirty="0">
                <a:latin typeface="Gill Sans MT" panose="020B0502020104020203" pitchFamily="34" charset="77"/>
              </a:rPr>
              <a:t>,  </a:t>
            </a:r>
            <a:r>
              <a:rPr lang="en-GB" sz="1500" dirty="0" err="1">
                <a:latin typeface="Gill Sans MT" panose="020B0502020104020203" pitchFamily="34" charset="77"/>
              </a:rPr>
              <a:t>quem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são</a:t>
            </a:r>
            <a:r>
              <a:rPr lang="en-GB" sz="1500" dirty="0">
                <a:latin typeface="Gill Sans MT" panose="020B0502020104020203" pitchFamily="34" charset="77"/>
              </a:rPr>
              <a:t> as </a:t>
            </a:r>
            <a:r>
              <a:rPr lang="en-GB" sz="1500" dirty="0" err="1">
                <a:latin typeface="Gill Sans MT" panose="020B0502020104020203" pitchFamily="34" charset="77"/>
              </a:rPr>
              <a:t>possíveis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partes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interessadas</a:t>
            </a:r>
            <a:r>
              <a:rPr lang="en-GB" sz="1500" dirty="0">
                <a:latin typeface="Gill Sans MT" panose="020B0502020104020203" pitchFamily="34" charset="77"/>
              </a:rPr>
              <a:t> e que </a:t>
            </a:r>
            <a:r>
              <a:rPr lang="en-GB" sz="1500" dirty="0" err="1">
                <a:latin typeface="Gill Sans MT" panose="020B0502020104020203" pitchFamily="34" charset="77"/>
              </a:rPr>
              <a:t>valor</a:t>
            </a:r>
            <a:r>
              <a:rPr lang="en-GB" sz="1500" dirty="0">
                <a:latin typeface="Gill Sans MT" panose="020B0502020104020203" pitchFamily="34" charset="77"/>
              </a:rPr>
              <a:t>/</a:t>
            </a:r>
            <a:r>
              <a:rPr lang="en-GB" sz="1500" dirty="0" err="1">
                <a:latin typeface="Gill Sans MT" panose="020B0502020104020203" pitchFamily="34" charset="77"/>
              </a:rPr>
              <a:t>vantagens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este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produto</a:t>
            </a:r>
            <a:r>
              <a:rPr lang="en-GB" sz="1500" dirty="0">
                <a:latin typeface="Gill Sans MT" panose="020B0502020104020203" pitchFamily="34" charset="77"/>
              </a:rPr>
              <a:t>/</a:t>
            </a:r>
            <a:r>
              <a:rPr lang="en-GB" sz="1500" dirty="0" err="1">
                <a:latin typeface="Gill Sans MT" panose="020B0502020104020203" pitchFamily="34" charset="77"/>
              </a:rPr>
              <a:t>tecnologia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lhes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traz</a:t>
            </a:r>
            <a:endParaRPr lang="en-GB" sz="1500" dirty="0">
              <a:latin typeface="Gill Sans MT" panose="020B0502020104020203" pitchFamily="34" charset="77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500" dirty="0" err="1">
                <a:latin typeface="Gill Sans MT" panose="020B0502020104020203" pitchFamily="34" charset="77"/>
              </a:rPr>
              <a:t>Porquê</a:t>
            </a:r>
            <a:r>
              <a:rPr lang="en-GB" sz="1500" dirty="0">
                <a:latin typeface="Gill Sans MT" panose="020B0502020104020203" pitchFamily="34" charset="77"/>
              </a:rPr>
              <a:t> usar o </a:t>
            </a:r>
            <a:r>
              <a:rPr lang="en-GB" sz="1500" dirty="0" err="1">
                <a:latin typeface="Gill Sans MT" panose="020B0502020104020203" pitchFamily="34" charset="77"/>
              </a:rPr>
              <a:t>produto</a:t>
            </a:r>
            <a:r>
              <a:rPr lang="en-GB" sz="1500" dirty="0">
                <a:latin typeface="Gill Sans MT" panose="020B0502020104020203" pitchFamily="34" charset="77"/>
              </a:rPr>
              <a:t>/</a:t>
            </a:r>
            <a:r>
              <a:rPr lang="en-GB" sz="1500" dirty="0" err="1">
                <a:latin typeface="Gill Sans MT" panose="020B0502020104020203" pitchFamily="34" charset="77"/>
              </a:rPr>
              <a:t>tecnologia</a:t>
            </a:r>
            <a:r>
              <a:rPr lang="en-GB" sz="1500" dirty="0">
                <a:latin typeface="Gill Sans MT" panose="020B0502020104020203" pitchFamily="34" charset="77"/>
              </a:rPr>
              <a:t>/</a:t>
            </a:r>
            <a:r>
              <a:rPr lang="en-GB" sz="1500" dirty="0" err="1">
                <a:latin typeface="Gill Sans MT" panose="020B0502020104020203" pitchFamily="34" charset="77"/>
              </a:rPr>
              <a:t>ideia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proposto</a:t>
            </a:r>
            <a:endParaRPr lang="en-GB" sz="1500" dirty="0">
              <a:latin typeface="Gill Sans MT" panose="020B0502020104020203" pitchFamily="34" charset="77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500" dirty="0" err="1">
                <a:latin typeface="Gill Sans MT" panose="020B0502020104020203" pitchFamily="34" charset="77"/>
              </a:rPr>
              <a:t>Quais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são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os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benefícios</a:t>
            </a:r>
            <a:r>
              <a:rPr lang="en-GB" sz="1500" dirty="0">
                <a:latin typeface="Gill Sans MT" panose="020B0502020104020203" pitchFamily="34" charset="77"/>
              </a:rPr>
              <a:t> do </a:t>
            </a:r>
            <a:r>
              <a:rPr lang="en-GB" sz="1500" dirty="0" err="1">
                <a:latin typeface="Gill Sans MT" panose="020B0502020104020203" pitchFamily="34" charset="77"/>
              </a:rPr>
              <a:t>produto</a:t>
            </a:r>
            <a:r>
              <a:rPr lang="en-GB" sz="1500" dirty="0">
                <a:latin typeface="Gill Sans MT" panose="020B0502020104020203" pitchFamily="34" charset="77"/>
              </a:rPr>
              <a:t>/</a:t>
            </a:r>
            <a:r>
              <a:rPr lang="en-GB" sz="1500" dirty="0" err="1">
                <a:latin typeface="Gill Sans MT" panose="020B0502020104020203" pitchFamily="34" charset="77"/>
              </a:rPr>
              <a:t>tecnologia</a:t>
            </a:r>
            <a:r>
              <a:rPr lang="en-GB" sz="1500" dirty="0">
                <a:latin typeface="Gill Sans MT" panose="020B0502020104020203" pitchFamily="34" charset="77"/>
              </a:rPr>
              <a:t>/</a:t>
            </a:r>
            <a:r>
              <a:rPr lang="en-GB" sz="1500" dirty="0" err="1">
                <a:latin typeface="Gill Sans MT" panose="020B0502020104020203" pitchFamily="34" charset="77"/>
              </a:rPr>
              <a:t>ideia</a:t>
            </a:r>
            <a:endParaRPr lang="en-GB" sz="1500" dirty="0">
              <a:latin typeface="Gill Sans MT" panose="020B0502020104020203" pitchFamily="34" charset="77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500" dirty="0">
                <a:latin typeface="Gill Sans MT" panose="020B0502020104020203" pitchFamily="34" charset="77"/>
              </a:rPr>
              <a:t>Plano/Roadmap de </a:t>
            </a:r>
            <a:r>
              <a:rPr lang="en-GB" sz="1500" dirty="0" err="1">
                <a:latin typeface="Gill Sans MT" panose="020B0502020104020203" pitchFamily="34" charset="77"/>
              </a:rPr>
              <a:t>valorização</a:t>
            </a:r>
            <a:r>
              <a:rPr lang="en-GB" sz="1500" dirty="0">
                <a:latin typeface="Gill Sans MT" panose="020B0502020104020203" pitchFamily="34" charset="77"/>
              </a:rPr>
              <a:t> do </a:t>
            </a:r>
            <a:r>
              <a:rPr lang="en-GB" sz="1500" dirty="0" err="1">
                <a:latin typeface="Gill Sans MT" panose="020B0502020104020203" pitchFamily="34" charset="77"/>
              </a:rPr>
              <a:t>produto</a:t>
            </a:r>
            <a:r>
              <a:rPr lang="en-GB" sz="1500" dirty="0">
                <a:latin typeface="Gill Sans MT" panose="020B0502020104020203" pitchFamily="34" charset="77"/>
              </a:rPr>
              <a:t>/</a:t>
            </a:r>
            <a:r>
              <a:rPr lang="en-GB" sz="1500" dirty="0" err="1">
                <a:latin typeface="Gill Sans MT" panose="020B0502020104020203" pitchFamily="34" charset="77"/>
              </a:rPr>
              <a:t>tecnologia</a:t>
            </a:r>
            <a:r>
              <a:rPr lang="en-GB" sz="1500" dirty="0">
                <a:latin typeface="Gill Sans MT" panose="020B0502020104020203" pitchFamily="34" charset="77"/>
              </a:rPr>
              <a:t>/</a:t>
            </a:r>
            <a:r>
              <a:rPr lang="en-GB" sz="1500" dirty="0" err="1">
                <a:latin typeface="Gill Sans MT" panose="020B0502020104020203" pitchFamily="34" charset="77"/>
              </a:rPr>
              <a:t>ideia</a:t>
            </a:r>
            <a:r>
              <a:rPr lang="en-GB" sz="1500" dirty="0">
                <a:latin typeface="Gill Sans MT" panose="020B0502020104020203" pitchFamily="34" charset="77"/>
              </a:rPr>
              <a:t>? (</a:t>
            </a:r>
            <a:r>
              <a:rPr lang="en-GB" sz="1500" dirty="0" err="1">
                <a:latin typeface="Gill Sans MT" panose="020B0502020104020203" pitchFamily="34" charset="77"/>
              </a:rPr>
              <a:t>incluir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cronograma</a:t>
            </a:r>
            <a:r>
              <a:rPr lang="en-GB" sz="1500" dirty="0">
                <a:latin typeface="Gill Sans MT" panose="020B0502020104020203" pitchFamily="34" charset="77"/>
              </a:rPr>
              <a:t> de </a:t>
            </a:r>
            <a:r>
              <a:rPr lang="en-GB" sz="1500" dirty="0" err="1">
                <a:latin typeface="Gill Sans MT" panose="020B0502020104020203" pitchFamily="34" charset="77"/>
              </a:rPr>
              <a:t>desenvolvimento</a:t>
            </a:r>
            <a:r>
              <a:rPr lang="en-GB" sz="1500" dirty="0">
                <a:latin typeface="Gill Sans MT" panose="020B0502020104020203" pitchFamily="34" charset="77"/>
              </a:rPr>
              <a:t> e </a:t>
            </a:r>
            <a:r>
              <a:rPr lang="en-GB" sz="1500" dirty="0" err="1">
                <a:latin typeface="Gill Sans MT" panose="020B0502020104020203" pitchFamily="34" charset="77"/>
              </a:rPr>
              <a:t>os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principais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objetivos</a:t>
            </a:r>
            <a:r>
              <a:rPr lang="en-GB" sz="1500" dirty="0">
                <a:latin typeface="Gill Sans MT" panose="020B0502020104020203" pitchFamily="34" charset="77"/>
              </a:rPr>
              <a:t> </a:t>
            </a:r>
            <a:r>
              <a:rPr lang="en-GB" sz="1500" dirty="0" err="1">
                <a:latin typeface="Gill Sans MT" panose="020B0502020104020203" pitchFamily="34" charset="77"/>
              </a:rPr>
              <a:t>associados</a:t>
            </a:r>
            <a:r>
              <a:rPr lang="en-GB" sz="1500" dirty="0">
                <a:latin typeface="Gill Sans MT" panose="020B0502020104020203" pitchFamily="34" charset="77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500" dirty="0" err="1">
                <a:latin typeface="Gill Sans MT" panose="020B0502020104020203" pitchFamily="34" charset="77"/>
              </a:rPr>
              <a:t>Equipa</a:t>
            </a:r>
            <a:endParaRPr lang="en-GB" sz="1500" dirty="0">
              <a:latin typeface="Gill Sans MT" panose="020B0502020104020203" pitchFamily="34" charset="77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altLang="en-US" sz="1500" dirty="0" err="1">
                <a:latin typeface="Gill Sans MT" panose="020B0502020104020203" pitchFamily="34" charset="77"/>
                <a:sym typeface="Helvetica Neue" panose="02000503000000020004" pitchFamily="2" charset="0"/>
              </a:rPr>
              <a:t>Onde</a:t>
            </a:r>
            <a:r>
              <a:rPr lang="en-GB" altLang="en-US" sz="1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en-GB" altLang="en-US" sz="1500" dirty="0" err="1">
                <a:latin typeface="Gill Sans MT" panose="020B0502020104020203" pitchFamily="34" charset="77"/>
                <a:sym typeface="Helvetica Neue" panose="02000503000000020004" pitchFamily="2" charset="0"/>
              </a:rPr>
              <a:t>vai</a:t>
            </a:r>
            <a:r>
              <a:rPr lang="en-GB" altLang="en-US" sz="1500" dirty="0">
                <a:latin typeface="Gill Sans MT" panose="020B0502020104020203" pitchFamily="34" charset="77"/>
                <a:sym typeface="Helvetica Neue" panose="02000503000000020004" pitchFamily="2" charset="0"/>
              </a:rPr>
              <a:t> </a:t>
            </a:r>
            <a:r>
              <a:rPr lang="en-GB" altLang="en-US" sz="1500" dirty="0" err="1">
                <a:latin typeface="Gill Sans MT" panose="020B0502020104020203" pitchFamily="34" charset="77"/>
                <a:sym typeface="Helvetica Neue" panose="02000503000000020004" pitchFamily="2" charset="0"/>
              </a:rPr>
              <a:t>aplicar</a:t>
            </a:r>
            <a:r>
              <a:rPr lang="en-GB" altLang="en-US" sz="1500" dirty="0">
                <a:latin typeface="Gill Sans MT" panose="020B0502020104020203" pitchFamily="34" charset="77"/>
                <a:sym typeface="Helvetica Neue" panose="02000503000000020004" pitchFamily="2" charset="0"/>
              </a:rPr>
              <a:t> o </a:t>
            </a:r>
            <a:r>
              <a:rPr lang="en-GB" altLang="en-US" sz="1500" dirty="0" err="1">
                <a:latin typeface="Gill Sans MT" panose="020B0502020104020203" pitchFamily="34" charset="77"/>
                <a:sym typeface="Helvetica Neue" panose="02000503000000020004" pitchFamily="2" charset="0"/>
              </a:rPr>
              <a:t>valor</a:t>
            </a:r>
            <a:r>
              <a:rPr lang="en-GB" altLang="en-US" sz="1500" dirty="0">
                <a:latin typeface="Gill Sans MT" panose="020B0502020104020203" pitchFamily="34" charset="77"/>
                <a:sym typeface="Helvetica Neue" panose="02000503000000020004" pitchFamily="2" charset="0"/>
              </a:rPr>
              <a:t>: </a:t>
            </a:r>
            <a:r>
              <a:rPr lang="en-GB" altLang="en-US" sz="1500" dirty="0" err="1">
                <a:latin typeface="Gill Sans MT" panose="020B0502020104020203" pitchFamily="34" charset="77"/>
                <a:sym typeface="Helvetica Neue" panose="02000503000000020004" pitchFamily="2" charset="0"/>
              </a:rPr>
              <a:t>Orçamento</a:t>
            </a:r>
            <a:endParaRPr lang="en-GB" altLang="en-US" sz="1500" dirty="0">
              <a:latin typeface="Gill Sans MT" panose="020B0502020104020203" pitchFamily="34" charset="77"/>
              <a:sym typeface="Helvetica Neue" panose="02000503000000020004" pitchFamily="2" charset="0"/>
            </a:endParaRPr>
          </a:p>
          <a:p>
            <a:pPr marL="285750" indent="-285750">
              <a:buFontTx/>
              <a:buChar char="-"/>
            </a:pPr>
            <a:endParaRPr lang="en-GB" altLang="en-US" dirty="0">
              <a:sym typeface="Helvetica Neue" panose="02000503000000020004" pitchFamily="2" charset="0"/>
            </a:endParaRPr>
          </a:p>
          <a:p>
            <a:pPr marL="285750" indent="-285750">
              <a:buFontTx/>
              <a:buChar char="-"/>
            </a:pPr>
            <a:endParaRPr lang="en-GB" altLang="en-US" sz="1400" i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pPr marL="285750" indent="-285750">
              <a:buFontTx/>
              <a:buChar char="-"/>
            </a:pPr>
            <a:endParaRPr lang="en-GB" altLang="en-US" sz="1400" i="1" dirty="0">
              <a:solidFill>
                <a:srgbClr val="000000"/>
              </a:solidFill>
              <a:latin typeface="Gill Sans MT" panose="020B0502020104020203" pitchFamily="34" charset="77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pPr marL="285750" indent="-285750">
              <a:buFontTx/>
              <a:buChar char="-"/>
            </a:pPr>
            <a:endParaRPr lang="en-GB" altLang="en-US" sz="1800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pPr marL="285750" indent="-285750">
              <a:buFontTx/>
              <a:buChar char="-"/>
            </a:pPr>
            <a:endParaRPr lang="en-GB" altLang="en-US" sz="1800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pPr marL="285750" indent="-285750">
              <a:buFontTx/>
              <a:buChar char="-"/>
            </a:pPr>
            <a:endParaRPr lang="en-GB" altLang="en-US" sz="1800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pPr marL="285750" indent="-285750">
              <a:buFontTx/>
              <a:buChar char="-"/>
            </a:pPr>
            <a:endParaRPr lang="en-GB" altLang="en-US" sz="1800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endParaRPr lang="pt-PT" altLang="en-US" sz="1800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84673846-77C6-313B-814F-EE205DC7213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08" y="5305522"/>
            <a:ext cx="1725915" cy="17300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E751554-C79B-8E3D-61A1-6D4812361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23" y="5591950"/>
            <a:ext cx="1266050" cy="1266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2200C3A3-788D-0B41-B5B3-4D81370DA09E}"/>
              </a:ext>
            </a:extLst>
          </p:cNvPr>
          <p:cNvSpPr/>
          <p:nvPr/>
        </p:nvSpPr>
        <p:spPr>
          <a:xfrm flipV="1">
            <a:off x="0" y="-2"/>
            <a:ext cx="12192000" cy="903695"/>
          </a:xfrm>
          <a:prstGeom prst="rect">
            <a:avLst/>
          </a:prstGeom>
          <a:solidFill>
            <a:srgbClr val="1F1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" name="Google Shape;54;p2">
            <a:extLst>
              <a:ext uri="{FF2B5EF4-FFF2-40B4-BE49-F238E27FC236}">
                <a16:creationId xmlns:a16="http://schemas.microsoft.com/office/drawing/2014/main" id="{38CD8CC0-1609-5540-8A37-00DFEA233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17" y="226776"/>
            <a:ext cx="1899675" cy="48927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800"/>
              <a:buFontTx/>
              <a:buNone/>
              <a:defRPr/>
            </a:pPr>
            <a:r>
              <a:rPr lang="pt-PT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 charset="0"/>
              </a:rPr>
              <a:t>Equipa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2200C3A3-788D-0B41-B5B3-4D81370DA09E}"/>
              </a:ext>
            </a:extLst>
          </p:cNvPr>
          <p:cNvSpPr/>
          <p:nvPr/>
        </p:nvSpPr>
        <p:spPr>
          <a:xfrm flipV="1">
            <a:off x="0" y="-2"/>
            <a:ext cx="12192000" cy="903695"/>
          </a:xfrm>
          <a:prstGeom prst="rect">
            <a:avLst/>
          </a:prstGeom>
          <a:solidFill>
            <a:srgbClr val="1F1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4" name="Google Shape;54;p2">
            <a:extLst>
              <a:ext uri="{FF2B5EF4-FFF2-40B4-BE49-F238E27FC236}">
                <a16:creationId xmlns:a16="http://schemas.microsoft.com/office/drawing/2014/main" id="{38CD8CC0-1609-5540-8A37-00DFEA233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17" y="226776"/>
            <a:ext cx="2346040" cy="48927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800"/>
              <a:buFontTx/>
              <a:buNone/>
              <a:defRPr/>
            </a:pPr>
            <a:r>
              <a:rPr lang="pt-PT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 charset="0"/>
              </a:rPr>
              <a:t>Orçamento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CC2DCEE-6069-93CA-1C45-2406E8E47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433839"/>
              </p:ext>
            </p:extLst>
          </p:nvPr>
        </p:nvGraphicFramePr>
        <p:xfrm>
          <a:off x="2183826" y="1552506"/>
          <a:ext cx="8756316" cy="43513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052306">
                  <a:extLst>
                    <a:ext uri="{9D8B030D-6E8A-4147-A177-3AD203B41FA5}">
                      <a16:colId xmlns:a16="http://schemas.microsoft.com/office/drawing/2014/main" val="2853701167"/>
                    </a:ext>
                  </a:extLst>
                </a:gridCol>
                <a:gridCol w="4514689">
                  <a:extLst>
                    <a:ext uri="{9D8B030D-6E8A-4147-A177-3AD203B41FA5}">
                      <a16:colId xmlns:a16="http://schemas.microsoft.com/office/drawing/2014/main" val="820199971"/>
                    </a:ext>
                  </a:extLst>
                </a:gridCol>
                <a:gridCol w="1093214">
                  <a:extLst>
                    <a:ext uri="{9D8B030D-6E8A-4147-A177-3AD203B41FA5}">
                      <a16:colId xmlns:a16="http://schemas.microsoft.com/office/drawing/2014/main" val="336845605"/>
                    </a:ext>
                  </a:extLst>
                </a:gridCol>
                <a:gridCol w="1096107">
                  <a:extLst>
                    <a:ext uri="{9D8B030D-6E8A-4147-A177-3AD203B41FA5}">
                      <a16:colId xmlns:a16="http://schemas.microsoft.com/office/drawing/2014/main" val="1932426460"/>
                    </a:ext>
                  </a:extLst>
                </a:gridCol>
              </a:tblGrid>
              <a:tr h="585874"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pt-PT" sz="1100">
                          <a:effectLst/>
                        </a:rPr>
                        <a:t> </a:t>
                      </a:r>
                    </a:p>
                    <a:p>
                      <a:pPr marL="584835" marR="49149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Tipo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6505" marR="1153795" algn="ctr">
                        <a:lnSpc>
                          <a:spcPts val="116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Descrição</a:t>
                      </a:r>
                      <a:endParaRPr lang="pt-PT" sz="1100" dirty="0">
                        <a:effectLst/>
                      </a:endParaRPr>
                    </a:p>
                    <a:p>
                      <a:pPr marL="703580" marR="492125" indent="-573405"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</a:rPr>
                        <a:t>(detalhes razoáveis dos componentes de custo, incluindo </a:t>
                      </a:r>
                      <a:r>
                        <a:rPr lang="pt-PT" sz="800" spc="-205" dirty="0">
                          <a:effectLst/>
                        </a:rPr>
                        <a:t> </a:t>
                      </a:r>
                      <a:r>
                        <a:rPr lang="pt-PT" sz="800" dirty="0">
                          <a:effectLst/>
                        </a:rPr>
                        <a:t>os</a:t>
                      </a:r>
                      <a:r>
                        <a:rPr lang="pt-PT" sz="800" spc="-35" dirty="0">
                          <a:effectLst/>
                        </a:rPr>
                        <a:t> </a:t>
                      </a:r>
                      <a:r>
                        <a:rPr lang="pt-PT" sz="800" dirty="0">
                          <a:effectLst/>
                        </a:rPr>
                        <a:t>nomes</a:t>
                      </a:r>
                      <a:r>
                        <a:rPr lang="pt-PT" sz="800" spc="-20" dirty="0">
                          <a:effectLst/>
                        </a:rPr>
                        <a:t> </a:t>
                      </a:r>
                      <a:r>
                        <a:rPr lang="pt-PT" sz="800" dirty="0">
                          <a:effectLst/>
                        </a:rPr>
                        <a:t>das</a:t>
                      </a:r>
                      <a:r>
                        <a:rPr lang="pt-PT" sz="800" spc="-30" dirty="0">
                          <a:effectLst/>
                        </a:rPr>
                        <a:t> </a:t>
                      </a:r>
                      <a:r>
                        <a:rPr lang="pt-PT" sz="800" dirty="0">
                          <a:effectLst/>
                        </a:rPr>
                        <a:t>pessoas</a:t>
                      </a:r>
                      <a:r>
                        <a:rPr lang="pt-PT" sz="800" spc="-30" dirty="0">
                          <a:effectLst/>
                        </a:rPr>
                        <a:t> </a:t>
                      </a:r>
                      <a:r>
                        <a:rPr lang="pt-PT" sz="800" dirty="0">
                          <a:effectLst/>
                        </a:rPr>
                        <a:t>a afetar)</a:t>
                      </a:r>
                      <a:endParaRPr lang="pt-PT" sz="1100" dirty="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 marR="100965" indent="8636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Apoio</a:t>
                      </a:r>
                      <a:r>
                        <a:rPr lang="pt-PT" sz="1000" spc="5">
                          <a:effectLst/>
                        </a:rPr>
                        <a:t> </a:t>
                      </a:r>
                      <a:r>
                        <a:rPr lang="pt-PT" sz="1000" spc="-5">
                          <a:effectLst/>
                        </a:rPr>
                        <a:t>solicitado</a:t>
                      </a:r>
                      <a:r>
                        <a:rPr lang="pt-PT" sz="1000" spc="-260">
                          <a:effectLst/>
                        </a:rPr>
                        <a:t> 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045" indent="31750"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Contrib.</a:t>
                      </a:r>
                      <a:r>
                        <a:rPr lang="pt-PT" sz="1000" spc="-275">
                          <a:effectLst/>
                        </a:rPr>
                        <a:t> </a:t>
                      </a:r>
                      <a:r>
                        <a:rPr lang="pt-PT" sz="1000">
                          <a:effectLst/>
                        </a:rPr>
                        <a:t>Própria/</a:t>
                      </a:r>
                      <a:r>
                        <a:rPr lang="pt-PT" sz="1000" spc="5">
                          <a:effectLst/>
                        </a:rPr>
                        <a:t> </a:t>
                      </a:r>
                      <a:r>
                        <a:rPr lang="pt-PT" sz="1000" spc="-5">
                          <a:effectLst/>
                        </a:rPr>
                        <a:t>Terceiros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4836231"/>
                  </a:ext>
                </a:extLst>
              </a:tr>
              <a:tr h="1057015">
                <a:tc>
                  <a:txBody>
                    <a:bodyPr/>
                    <a:lstStyle/>
                    <a:p>
                      <a:pPr algn="ctr"/>
                      <a:r>
                        <a:rPr lang="pt-PT" sz="1100">
                          <a:effectLst/>
                        </a:rPr>
                        <a:t> </a:t>
                      </a:r>
                    </a:p>
                    <a:p>
                      <a:pPr marL="71120"/>
                      <a:r>
                        <a:rPr lang="pt-PT" sz="1000">
                          <a:effectLst/>
                        </a:rPr>
                        <a:t>Pessoal</a:t>
                      </a:r>
                      <a:endParaRPr lang="pt-PT" sz="1100">
                        <a:effectLst/>
                      </a:endParaRPr>
                    </a:p>
                    <a:p>
                      <a:pPr marL="71120" marR="46418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 spc="-10">
                          <a:effectLst/>
                        </a:rPr>
                        <a:t>(não elegível </a:t>
                      </a:r>
                      <a:r>
                        <a:rPr lang="pt-PT" sz="1000" spc="-5">
                          <a:effectLst/>
                        </a:rPr>
                        <a:t>no</a:t>
                      </a:r>
                      <a:r>
                        <a:rPr lang="pt-PT" sz="1000" spc="-260">
                          <a:effectLst/>
                        </a:rPr>
                        <a:t> </a:t>
                      </a:r>
                      <a:r>
                        <a:rPr lang="pt-PT" sz="1000">
                          <a:effectLst/>
                        </a:rPr>
                        <a:t>contexto deste</a:t>
                      </a:r>
                      <a:r>
                        <a:rPr lang="pt-PT" sz="1000" spc="5">
                          <a:effectLst/>
                        </a:rPr>
                        <a:t> </a:t>
                      </a:r>
                      <a:r>
                        <a:rPr lang="pt-PT" sz="1000">
                          <a:effectLst/>
                        </a:rPr>
                        <a:t>concurso)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 algn="just">
                        <a:lnSpc>
                          <a:spcPts val="1060"/>
                        </a:lnSpc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5327243"/>
                  </a:ext>
                </a:extLst>
              </a:tr>
              <a:tr h="511419">
                <a:tc>
                  <a:txBody>
                    <a:bodyPr/>
                    <a:lstStyle/>
                    <a:p>
                      <a:pPr marL="71120">
                        <a:lnSpc>
                          <a:spcPts val="1155"/>
                        </a:lnSpc>
                      </a:pPr>
                      <a:r>
                        <a:rPr lang="pt-PT" sz="1000">
                          <a:effectLst/>
                        </a:rPr>
                        <a:t>Software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 algn="just">
                        <a:lnSpc>
                          <a:spcPts val="1060"/>
                        </a:lnSpc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8645840"/>
                  </a:ext>
                </a:extLst>
              </a:tr>
              <a:tr h="258761">
                <a:tc>
                  <a:txBody>
                    <a:bodyPr/>
                    <a:lstStyle/>
                    <a:p>
                      <a:pPr marL="71120">
                        <a:lnSpc>
                          <a:spcPts val="1155"/>
                        </a:lnSpc>
                      </a:pPr>
                      <a:r>
                        <a:rPr lang="pt-PT" sz="1000">
                          <a:effectLst/>
                        </a:rPr>
                        <a:t>Equipamento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/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/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9109453"/>
                  </a:ext>
                </a:extLst>
              </a:tr>
              <a:tr h="599911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200">
                          <a:effectLst/>
                        </a:rPr>
                        <a:t> </a:t>
                      </a:r>
                      <a:endParaRPr lang="pt-PT" sz="1100">
                        <a:effectLst/>
                      </a:endParaRPr>
                    </a:p>
                    <a:p>
                      <a:pPr marL="71120" marR="9969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Co</a:t>
                      </a:r>
                      <a:r>
                        <a:rPr lang="pt-PT" sz="1000" spc="5">
                          <a:effectLst/>
                        </a:rPr>
                        <a:t>n</a:t>
                      </a:r>
                      <a:r>
                        <a:rPr lang="pt-PT" sz="1000">
                          <a:effectLst/>
                        </a:rPr>
                        <a:t>s</a:t>
                      </a:r>
                      <a:r>
                        <a:rPr lang="pt-PT" sz="1000" spc="5">
                          <a:effectLst/>
                        </a:rPr>
                        <a:t>u</a:t>
                      </a:r>
                      <a:r>
                        <a:rPr lang="pt-PT" sz="1000">
                          <a:effectLst/>
                        </a:rPr>
                        <a:t>m</a:t>
                      </a:r>
                      <a:r>
                        <a:rPr lang="pt-PT" sz="1000" spc="-5">
                          <a:effectLst/>
                        </a:rPr>
                        <a:t>í</a:t>
                      </a:r>
                      <a:r>
                        <a:rPr lang="pt-PT" sz="1000" spc="-10">
                          <a:effectLst/>
                        </a:rPr>
                        <a:t>v</a:t>
                      </a:r>
                      <a:r>
                        <a:rPr lang="pt-PT" sz="1000">
                          <a:effectLst/>
                        </a:rPr>
                        <a:t>eis</a:t>
                      </a:r>
                      <a:r>
                        <a:rPr lang="pt-PT" sz="1000" spc="-5">
                          <a:effectLst/>
                        </a:rPr>
                        <a:t>/</a:t>
                      </a:r>
                      <a:r>
                        <a:rPr lang="pt-PT" sz="1000" spc="10">
                          <a:effectLst/>
                        </a:rPr>
                        <a:t>m</a:t>
                      </a:r>
                      <a:r>
                        <a:rPr lang="pt-PT" sz="1000" spc="-5">
                          <a:effectLst/>
                        </a:rPr>
                        <a:t>a</a:t>
                      </a:r>
                      <a:r>
                        <a:rPr lang="pt-PT" sz="1000">
                          <a:effectLst/>
                        </a:rPr>
                        <a:t>tér</a:t>
                      </a:r>
                      <a:r>
                        <a:rPr lang="pt-PT" sz="1000" spc="-5">
                          <a:effectLst/>
                        </a:rPr>
                        <a:t>i</a:t>
                      </a:r>
                      <a:r>
                        <a:rPr lang="pt-PT" sz="1000" spc="-10">
                          <a:effectLst/>
                        </a:rPr>
                        <a:t>a</a:t>
                      </a:r>
                      <a:r>
                        <a:rPr lang="pt-PT" sz="1000">
                          <a:effectLst/>
                        </a:rPr>
                        <a:t>s- primas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algn="just">
                        <a:lnSpc>
                          <a:spcPts val="1055"/>
                        </a:lnSpc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3635217"/>
                  </a:ext>
                </a:extLst>
              </a:tr>
              <a:tr h="205666">
                <a:tc>
                  <a:txBody>
                    <a:bodyPr/>
                    <a:lstStyle/>
                    <a:p>
                      <a:pPr marL="71120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Instalações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pt-PT" sz="9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7394378"/>
                  </a:ext>
                </a:extLst>
              </a:tr>
              <a:tr h="566345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</a:pPr>
                      <a:r>
                        <a:rPr lang="pt-PT" sz="900">
                          <a:effectLst/>
                        </a:rPr>
                        <a:t> </a:t>
                      </a:r>
                      <a:endParaRPr lang="pt-PT" sz="1100">
                        <a:effectLst/>
                      </a:endParaRPr>
                    </a:p>
                    <a:p>
                      <a:pPr marL="71120" marR="99695"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Serviços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/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/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5385516"/>
                  </a:ext>
                </a:extLst>
              </a:tr>
              <a:tr h="566345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</a:pPr>
                      <a:r>
                        <a:rPr lang="pt-PT" sz="1000">
                          <a:effectLst/>
                        </a:rPr>
                        <a:t>Outros (detalhar)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/>
                      <a:r>
                        <a:rPr lang="pt-PT" sz="10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/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7966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51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6">
            <a:extLst>
              <a:ext uri="{FF2B5EF4-FFF2-40B4-BE49-F238E27FC236}">
                <a16:creationId xmlns:a16="http://schemas.microsoft.com/office/drawing/2014/main" id="{5DABE8FA-C1B7-A34F-9877-9D4A818E4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1" y="1468354"/>
            <a:ext cx="103584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8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Acrónimo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CaixaDeTexto 10">
            <a:extLst>
              <a:ext uri="{FF2B5EF4-FFF2-40B4-BE49-F238E27FC236}">
                <a16:creationId xmlns:a16="http://schemas.microsoft.com/office/drawing/2014/main" id="{D12C37FC-585C-3F40-8547-3C3741FF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59" y="2986028"/>
            <a:ext cx="9287712" cy="54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valor.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FE45993-428A-0745-AFD6-677175E5572A}"/>
              </a:ext>
            </a:extLst>
          </p:cNvPr>
          <p:cNvSpPr/>
          <p:nvPr/>
        </p:nvSpPr>
        <p:spPr>
          <a:xfrm>
            <a:off x="176774" y="1510495"/>
            <a:ext cx="6514418" cy="177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b="1" i="1" dirty="0" err="1">
                <a:solidFill>
                  <a:srgbClr val="1F1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Acrónimo</a:t>
            </a:r>
            <a:endParaRPr lang="en-GB" sz="8000" b="1" i="1" dirty="0">
              <a:solidFill>
                <a:srgbClr val="1F1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2690BF0-4974-DF46-AC55-88BC438825D4}"/>
              </a:ext>
            </a:extLst>
          </p:cNvPr>
          <p:cNvCxnSpPr>
            <a:cxnSpLocks/>
          </p:cNvCxnSpPr>
          <p:nvPr/>
        </p:nvCxnSpPr>
        <p:spPr>
          <a:xfrm>
            <a:off x="230073" y="3179763"/>
            <a:ext cx="6431984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80" name="Subtitle 2">
            <a:extLst>
              <a:ext uri="{FF2B5EF4-FFF2-40B4-BE49-F238E27FC236}">
                <a16:creationId xmlns:a16="http://schemas.microsoft.com/office/drawing/2014/main" id="{A9AFF552-78FC-BF4F-A8F0-8BE42C06F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3434797"/>
            <a:ext cx="4957018" cy="100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badi" pitchFamily="34" charset="0"/>
                <a:cs typeface="Arial" panose="020B0604020202020204" pitchFamily="34" charset="0"/>
              </a:rPr>
              <a:t>Email</a:t>
            </a:r>
            <a:endParaRPr lang="LID4096" altLang="en-US" sz="2000" b="1" dirty="0">
              <a:solidFill>
                <a:srgbClr val="002060"/>
              </a:solidFill>
              <a:latin typeface="Arial" panose="020B0604020202020204" pitchFamily="34" charset="0"/>
              <a:ea typeface="Abadi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6E4797-2D53-2590-CCDB-9F581D214AA6}"/>
              </a:ext>
            </a:extLst>
          </p:cNvPr>
          <p:cNvSpPr/>
          <p:nvPr/>
        </p:nvSpPr>
        <p:spPr>
          <a:xfrm>
            <a:off x="6785649" y="0"/>
            <a:ext cx="54063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0D1B55-6DA5-3043-62B5-11361D95D3FC}"/>
              </a:ext>
            </a:extLst>
          </p:cNvPr>
          <p:cNvSpPr txBox="1"/>
          <p:nvPr/>
        </p:nvSpPr>
        <p:spPr>
          <a:xfrm>
            <a:off x="230073" y="6172200"/>
            <a:ext cx="601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Logo(s) da(s) Universidade(s) </a:t>
            </a:r>
          </a:p>
        </p:txBody>
      </p:sp>
      <p:pic>
        <p:nvPicPr>
          <p:cNvPr id="7" name="Gráfico 6" descr="Microscópio com químicos flasks">
            <a:extLst>
              <a:ext uri="{FF2B5EF4-FFF2-40B4-BE49-F238E27FC236}">
                <a16:creationId xmlns:a16="http://schemas.microsoft.com/office/drawing/2014/main" id="{D0DF6C49-C885-1A83-3CD0-C2A33FE11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4600" y="-31646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7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FE45993-428A-0745-AFD6-677175E5572A}"/>
              </a:ext>
            </a:extLst>
          </p:cNvPr>
          <p:cNvSpPr/>
          <p:nvPr/>
        </p:nvSpPr>
        <p:spPr>
          <a:xfrm>
            <a:off x="176774" y="1510495"/>
            <a:ext cx="6514418" cy="177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600" b="1" i="1" dirty="0" err="1">
                <a:solidFill>
                  <a:srgbClr val="1F1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Acrónimo</a:t>
            </a:r>
            <a:endParaRPr lang="en-GB" sz="8000" b="1" i="1" dirty="0">
              <a:solidFill>
                <a:srgbClr val="1F1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2690BF0-4974-DF46-AC55-88BC438825D4}"/>
              </a:ext>
            </a:extLst>
          </p:cNvPr>
          <p:cNvCxnSpPr>
            <a:cxnSpLocks/>
          </p:cNvCxnSpPr>
          <p:nvPr/>
        </p:nvCxnSpPr>
        <p:spPr>
          <a:xfrm>
            <a:off x="230073" y="3179763"/>
            <a:ext cx="6431984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80" name="Subtitle 2">
            <a:extLst>
              <a:ext uri="{FF2B5EF4-FFF2-40B4-BE49-F238E27FC236}">
                <a16:creationId xmlns:a16="http://schemas.microsoft.com/office/drawing/2014/main" id="{A9AFF552-78FC-BF4F-A8F0-8BE42C06F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3434797"/>
            <a:ext cx="4957018" cy="100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badi" pitchFamily="34" charset="0"/>
                <a:cs typeface="Arial" panose="020B0604020202020204" pitchFamily="34" charset="0"/>
              </a:rPr>
              <a:t>Nome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ea typeface="Abadi" pitchFamily="34" charset="0"/>
                <a:cs typeface="Arial" panose="020B0604020202020204" pitchFamily="34" charset="0"/>
              </a:rPr>
              <a:t>completo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badi" pitchFamily="34" charset="0"/>
                <a:cs typeface="Arial" panose="020B0604020202020204" pitchFamily="34" charset="0"/>
              </a:rPr>
              <a:t> do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ea typeface="Abadi" pitchFamily="34" charset="0"/>
                <a:cs typeface="Arial" panose="020B0604020202020204" pitchFamily="34" charset="0"/>
              </a:rPr>
              <a:t>projeto</a:t>
            </a:r>
            <a:endParaRPr lang="LID4096" altLang="en-US" sz="2000" b="1" dirty="0">
              <a:solidFill>
                <a:srgbClr val="002060"/>
              </a:solidFill>
              <a:latin typeface="Arial" panose="020B0604020202020204" pitchFamily="34" charset="0"/>
              <a:ea typeface="Abadi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6E4797-2D53-2590-CCDB-9F581D214AA6}"/>
              </a:ext>
            </a:extLst>
          </p:cNvPr>
          <p:cNvSpPr/>
          <p:nvPr/>
        </p:nvSpPr>
        <p:spPr>
          <a:xfrm>
            <a:off x="6785649" y="0"/>
            <a:ext cx="54063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0D1B55-6DA5-3043-62B5-11361D95D3FC}"/>
              </a:ext>
            </a:extLst>
          </p:cNvPr>
          <p:cNvSpPr txBox="1"/>
          <p:nvPr/>
        </p:nvSpPr>
        <p:spPr>
          <a:xfrm>
            <a:off x="230073" y="6172200"/>
            <a:ext cx="601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Logo(s)</a:t>
            </a:r>
          </a:p>
        </p:txBody>
      </p:sp>
      <p:pic>
        <p:nvPicPr>
          <p:cNvPr id="7" name="Gráfico 6" descr="Microscópio com químicos flasks">
            <a:extLst>
              <a:ext uri="{FF2B5EF4-FFF2-40B4-BE49-F238E27FC236}">
                <a16:creationId xmlns:a16="http://schemas.microsoft.com/office/drawing/2014/main" id="{D0DF6C49-C885-1A83-3CD0-C2A33FE11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4600" y="-316468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>
            <a:extLst>
              <a:ext uri="{FF2B5EF4-FFF2-40B4-BE49-F238E27FC236}">
                <a16:creationId xmlns:a16="http://schemas.microsoft.com/office/drawing/2014/main" id="{A620DB74-7B9B-4864-34D9-62A97751016C}"/>
              </a:ext>
            </a:extLst>
          </p:cNvPr>
          <p:cNvSpPr/>
          <p:nvPr/>
        </p:nvSpPr>
        <p:spPr>
          <a:xfrm flipV="1">
            <a:off x="0" y="-3"/>
            <a:ext cx="12192000" cy="934710"/>
          </a:xfrm>
          <a:prstGeom prst="rect">
            <a:avLst/>
          </a:prstGeom>
          <a:solidFill>
            <a:srgbClr val="1F1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2A89AB2-9BA0-8597-88F7-334050684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847"/>
          <a:stretch/>
        </p:blipFill>
        <p:spPr bwMode="auto">
          <a:xfrm>
            <a:off x="737526" y="934707"/>
            <a:ext cx="10006674" cy="559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: Curvada Para a Direita 4">
            <a:extLst>
              <a:ext uri="{FF2B5EF4-FFF2-40B4-BE49-F238E27FC236}">
                <a16:creationId xmlns:a16="http://schemas.microsoft.com/office/drawing/2014/main" id="{4DF98727-4C39-9B20-1024-E574DC5CEF0D}"/>
              </a:ext>
            </a:extLst>
          </p:cNvPr>
          <p:cNvSpPr/>
          <p:nvPr/>
        </p:nvSpPr>
        <p:spPr>
          <a:xfrm rot="4697556">
            <a:off x="4625271" y="1982359"/>
            <a:ext cx="362690" cy="920104"/>
          </a:xfrm>
          <a:prstGeom prst="curvedRightArrow">
            <a:avLst/>
          </a:prstGeom>
          <a:solidFill>
            <a:srgbClr val="4C4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36D457-9375-139D-0DB2-BAD693B9823C}"/>
              </a:ext>
            </a:extLst>
          </p:cNvPr>
          <p:cNvSpPr/>
          <p:nvPr/>
        </p:nvSpPr>
        <p:spPr>
          <a:xfrm>
            <a:off x="3819090" y="2713335"/>
            <a:ext cx="1516916" cy="1555844"/>
          </a:xfrm>
          <a:prstGeom prst="ellipse">
            <a:avLst/>
          </a:prstGeom>
          <a:solidFill>
            <a:srgbClr val="1F1B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Portugal</a:t>
            </a:r>
            <a:r>
              <a:rPr lang="pt-PT" sz="2000" b="1" dirty="0"/>
              <a:t>250 000</a:t>
            </a:r>
          </a:p>
          <a:p>
            <a:pPr algn="ctr"/>
            <a:r>
              <a:rPr lang="pt-PT" dirty="0"/>
              <a:t>pessoas</a:t>
            </a:r>
          </a:p>
        </p:txBody>
      </p:sp>
      <p:sp>
        <p:nvSpPr>
          <p:cNvPr id="8" name="Seta: Curvada para Baixo 7">
            <a:extLst>
              <a:ext uri="{FF2B5EF4-FFF2-40B4-BE49-F238E27FC236}">
                <a16:creationId xmlns:a16="http://schemas.microsoft.com/office/drawing/2014/main" id="{D7259ACA-3491-045D-6BE8-582A21A630E7}"/>
              </a:ext>
            </a:extLst>
          </p:cNvPr>
          <p:cNvSpPr/>
          <p:nvPr/>
        </p:nvSpPr>
        <p:spPr>
          <a:xfrm>
            <a:off x="5605153" y="1738215"/>
            <a:ext cx="974558" cy="541847"/>
          </a:xfrm>
          <a:prstGeom prst="curvedDownArrow">
            <a:avLst/>
          </a:prstGeom>
          <a:solidFill>
            <a:srgbClr val="9577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021C02-5284-FCC4-8150-CDFF6A746BFC}"/>
              </a:ext>
            </a:extLst>
          </p:cNvPr>
          <p:cNvSpPr/>
          <p:nvPr/>
        </p:nvSpPr>
        <p:spPr>
          <a:xfrm>
            <a:off x="5836253" y="2280062"/>
            <a:ext cx="2231258" cy="2135528"/>
          </a:xfrm>
          <a:prstGeom prst="ellipse">
            <a:avLst/>
          </a:prstGeom>
          <a:solidFill>
            <a:srgbClr val="9577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Europe</a:t>
            </a:r>
          </a:p>
          <a:p>
            <a:pPr algn="ctr"/>
            <a:r>
              <a:rPr lang="pt-PT" sz="2400" b="1" dirty="0"/>
              <a:t>11,3 M</a:t>
            </a:r>
          </a:p>
          <a:p>
            <a:pPr algn="ctr"/>
            <a:r>
              <a:rPr lang="pt-PT" dirty="0"/>
              <a:t>pessoas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C36ACA-55FA-D040-302E-252475AE1EF1}"/>
              </a:ext>
            </a:extLst>
          </p:cNvPr>
          <p:cNvSpPr/>
          <p:nvPr/>
        </p:nvSpPr>
        <p:spPr>
          <a:xfrm>
            <a:off x="8609869" y="1091363"/>
            <a:ext cx="3362383" cy="32439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/>
              <a:t>Worldwide</a:t>
            </a:r>
            <a:endParaRPr lang="pt-PT" sz="2400" b="1" dirty="0"/>
          </a:p>
          <a:p>
            <a:pPr algn="ctr"/>
            <a:r>
              <a:rPr lang="pt-PT" sz="3600" b="1" dirty="0"/>
              <a:t>184 M</a:t>
            </a:r>
          </a:p>
          <a:p>
            <a:pPr algn="ctr"/>
            <a:r>
              <a:rPr lang="pt-PT" dirty="0"/>
              <a:t>pessoas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167492E-E38A-7E4F-AFE4-1814B86F2D35}"/>
              </a:ext>
            </a:extLst>
          </p:cNvPr>
          <p:cNvSpPr txBox="1"/>
          <p:nvPr/>
        </p:nvSpPr>
        <p:spPr bwMode="auto">
          <a:xfrm>
            <a:off x="204536" y="5295308"/>
            <a:ext cx="57962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PT" sz="2400" dirty="0"/>
              <a:t>Dados em números que reflitam a importância da resolução do problema </a:t>
            </a:r>
            <a:endParaRPr lang="en-AE" sz="2400" b="1" i="0" dirty="0">
              <a:effectLst/>
              <a:latin typeface="FranklinGothic-Book-regular"/>
            </a:endParaRPr>
          </a:p>
        </p:txBody>
      </p:sp>
      <p:sp>
        <p:nvSpPr>
          <p:cNvPr id="4" name="Google Shape;54;p2">
            <a:extLst>
              <a:ext uri="{FF2B5EF4-FFF2-40B4-BE49-F238E27FC236}">
                <a16:creationId xmlns:a16="http://schemas.microsoft.com/office/drawing/2014/main" id="{C7CCA083-835A-3900-0163-A8416F281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5" y="193369"/>
            <a:ext cx="5298330" cy="521536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800"/>
              <a:buFontTx/>
              <a:buNone/>
              <a:defRPr/>
            </a:pPr>
            <a:r>
              <a:rPr lang="pt-PT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 charset="0"/>
              </a:rPr>
              <a:t>Título</a:t>
            </a: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4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B53997-8923-AE5A-214A-8D84D8DA4A19}"/>
              </a:ext>
            </a:extLst>
          </p:cNvPr>
          <p:cNvSpPr txBox="1"/>
          <p:nvPr/>
        </p:nvSpPr>
        <p:spPr bwMode="auto">
          <a:xfrm>
            <a:off x="9683994" y="1013029"/>
            <a:ext cx="2376652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endParaRPr lang="pt-PT" sz="1600" dirty="0"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59EF32B-012A-6E42-9CC9-DE7C44DE7B97}"/>
              </a:ext>
            </a:extLst>
          </p:cNvPr>
          <p:cNvSpPr/>
          <p:nvPr/>
        </p:nvSpPr>
        <p:spPr>
          <a:xfrm flipV="1">
            <a:off x="0" y="-2"/>
            <a:ext cx="12192000" cy="903695"/>
          </a:xfrm>
          <a:prstGeom prst="rect">
            <a:avLst/>
          </a:prstGeom>
          <a:solidFill>
            <a:srgbClr val="1F1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Google Shape;54;p2">
            <a:extLst>
              <a:ext uri="{FF2B5EF4-FFF2-40B4-BE49-F238E27FC236}">
                <a16:creationId xmlns:a16="http://schemas.microsoft.com/office/drawing/2014/main" id="{ECCFE253-7004-3F40-B006-9ACAA993D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5" y="193369"/>
            <a:ext cx="5298330" cy="521536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800"/>
              <a:buFontTx/>
              <a:buNone/>
              <a:defRPr/>
            </a:pPr>
            <a:r>
              <a:rPr lang="pt-PT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 charset="0"/>
              </a:rPr>
              <a:t>Soluções atuais</a:t>
            </a: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C056AD-9A75-61E4-C362-968A9132A545}"/>
              </a:ext>
            </a:extLst>
          </p:cNvPr>
          <p:cNvGrpSpPr/>
          <p:nvPr/>
        </p:nvGrpSpPr>
        <p:grpSpPr>
          <a:xfrm>
            <a:off x="981204" y="1690650"/>
            <a:ext cx="4540097" cy="4003447"/>
            <a:chOff x="2878499" y="1097064"/>
            <a:chExt cx="3522662" cy="327501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C7BB7CD-120C-EED9-1EE9-AFD2864EDD44}"/>
                </a:ext>
              </a:extLst>
            </p:cNvPr>
            <p:cNvGrpSpPr/>
            <p:nvPr/>
          </p:nvGrpSpPr>
          <p:grpSpPr>
            <a:xfrm>
              <a:off x="2878499" y="1097064"/>
              <a:ext cx="2028825" cy="2041525"/>
              <a:chOff x="4865762" y="1784350"/>
              <a:chExt cx="2028825" cy="2041525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65EF36DF-4B94-2E19-4E09-7B9659E03E7B}"/>
                  </a:ext>
                </a:extLst>
              </p:cNvPr>
              <p:cNvSpPr/>
              <p:nvPr/>
            </p:nvSpPr>
            <p:spPr>
              <a:xfrm>
                <a:off x="4865762" y="1784350"/>
                <a:ext cx="2020887" cy="2033588"/>
              </a:xfrm>
              <a:custGeom>
                <a:avLst/>
                <a:gdLst>
                  <a:gd name="connsiteX0" fmla="*/ 2436260 w 2456762"/>
                  <a:gd name="connsiteY0" fmla="*/ 2458759 h 2458767"/>
                  <a:gd name="connsiteX1" fmla="*/ 2422273 w 2456762"/>
                  <a:gd name="connsiteY1" fmla="*/ 2452979 h 2458767"/>
                  <a:gd name="connsiteX2" fmla="*/ 1765553 w 2456762"/>
                  <a:gd name="connsiteY2" fmla="*/ 1795634 h 2458767"/>
                  <a:gd name="connsiteX3" fmla="*/ 1765531 w 2456762"/>
                  <a:gd name="connsiteY3" fmla="*/ 1767652 h 2458767"/>
                  <a:gd name="connsiteX4" fmla="*/ 1765553 w 2456762"/>
                  <a:gd name="connsiteY4" fmla="*/ 1767623 h 2458767"/>
                  <a:gd name="connsiteX5" fmla="*/ 1765708 w 2456762"/>
                  <a:gd name="connsiteY5" fmla="*/ 335614 h 2458767"/>
                  <a:gd name="connsiteX6" fmla="*/ 335555 w 2456762"/>
                  <a:gd name="connsiteY6" fmla="*/ 335448 h 2458767"/>
                  <a:gd name="connsiteX7" fmla="*/ 335391 w 2456762"/>
                  <a:gd name="connsiteY7" fmla="*/ 1767459 h 2458767"/>
                  <a:gd name="connsiteX8" fmla="*/ 335555 w 2456762"/>
                  <a:gd name="connsiteY8" fmla="*/ 1767623 h 2458767"/>
                  <a:gd name="connsiteX9" fmla="*/ 335555 w 2456762"/>
                  <a:gd name="connsiteY9" fmla="*/ 1795634 h 2458767"/>
                  <a:gd name="connsiteX10" fmla="*/ 307581 w 2456762"/>
                  <a:gd name="connsiteY10" fmla="*/ 1795634 h 2458767"/>
                  <a:gd name="connsiteX11" fmla="*/ 307832 w 2456762"/>
                  <a:gd name="connsiteY11" fmla="*/ 307978 h 2458767"/>
                  <a:gd name="connsiteX12" fmla="*/ 1793571 w 2456762"/>
                  <a:gd name="connsiteY12" fmla="*/ 308229 h 2458767"/>
                  <a:gd name="connsiteX13" fmla="*/ 1807291 w 2456762"/>
                  <a:gd name="connsiteY13" fmla="*/ 1781629 h 2458767"/>
                  <a:gd name="connsiteX14" fmla="*/ 2451135 w 2456762"/>
                  <a:gd name="connsiteY14" fmla="*/ 2424969 h 2458767"/>
                  <a:gd name="connsiteX15" fmla="*/ 2451135 w 2456762"/>
                  <a:gd name="connsiteY15" fmla="*/ 2452979 h 2458767"/>
                  <a:gd name="connsiteX16" fmla="*/ 2436260 w 2456762"/>
                  <a:gd name="connsiteY16" fmla="*/ 2458759 h 245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56762" h="2458767">
                    <a:moveTo>
                      <a:pt x="2436260" y="2458759"/>
                    </a:moveTo>
                    <a:cubicBezTo>
                      <a:pt x="2431020" y="2458759"/>
                      <a:pt x="2425980" y="2456692"/>
                      <a:pt x="2422273" y="2452979"/>
                    </a:cubicBezTo>
                    <a:lnTo>
                      <a:pt x="1765553" y="1795634"/>
                    </a:lnTo>
                    <a:cubicBezTo>
                      <a:pt x="1757827" y="1787915"/>
                      <a:pt x="1757804" y="1775389"/>
                      <a:pt x="1765531" y="1767652"/>
                    </a:cubicBezTo>
                    <a:cubicBezTo>
                      <a:pt x="1765531" y="1767643"/>
                      <a:pt x="1765553" y="1767632"/>
                      <a:pt x="1765553" y="1767623"/>
                    </a:cubicBezTo>
                    <a:cubicBezTo>
                      <a:pt x="2160517" y="1372231"/>
                      <a:pt x="2160606" y="731098"/>
                      <a:pt x="1765708" y="335614"/>
                    </a:cubicBezTo>
                    <a:cubicBezTo>
                      <a:pt x="1370833" y="-59870"/>
                      <a:pt x="730520" y="-59945"/>
                      <a:pt x="335555" y="335448"/>
                    </a:cubicBezTo>
                    <a:cubicBezTo>
                      <a:pt x="-59418" y="730842"/>
                      <a:pt x="-59494" y="1371973"/>
                      <a:pt x="335391" y="1767459"/>
                    </a:cubicBezTo>
                    <a:cubicBezTo>
                      <a:pt x="335444" y="1767515"/>
                      <a:pt x="335500" y="1767568"/>
                      <a:pt x="335555" y="1767623"/>
                    </a:cubicBezTo>
                    <a:cubicBezTo>
                      <a:pt x="343279" y="1775357"/>
                      <a:pt x="343279" y="1787900"/>
                      <a:pt x="335555" y="1795634"/>
                    </a:cubicBezTo>
                    <a:cubicBezTo>
                      <a:pt x="327831" y="1803367"/>
                      <a:pt x="315305" y="1803367"/>
                      <a:pt x="307581" y="1795634"/>
                    </a:cubicBezTo>
                    <a:cubicBezTo>
                      <a:pt x="-102624" y="1384760"/>
                      <a:pt x="-102513" y="718713"/>
                      <a:pt x="307832" y="307978"/>
                    </a:cubicBezTo>
                    <a:cubicBezTo>
                      <a:pt x="718176" y="-102757"/>
                      <a:pt x="1383354" y="-102645"/>
                      <a:pt x="1793571" y="308229"/>
                    </a:cubicBezTo>
                    <a:cubicBezTo>
                      <a:pt x="2198282" y="713596"/>
                      <a:pt x="2204387" y="1368774"/>
                      <a:pt x="1807291" y="1781629"/>
                    </a:cubicBezTo>
                    <a:lnTo>
                      <a:pt x="2451135" y="2424969"/>
                    </a:lnTo>
                    <a:cubicBezTo>
                      <a:pt x="2458639" y="2432794"/>
                      <a:pt x="2458639" y="2445154"/>
                      <a:pt x="2451135" y="2452979"/>
                    </a:cubicBezTo>
                    <a:cubicBezTo>
                      <a:pt x="2447160" y="2456825"/>
                      <a:pt x="2441788" y="2458915"/>
                      <a:pt x="2436260" y="245875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2189" cap="flat">
                <a:noFill/>
                <a:prstDash val="solid"/>
                <a:miter/>
              </a:ln>
              <a:effectLst>
                <a:outerShdw blurRad="63500" dist="38100" dir="2700000" algn="tl" rotWithShape="0">
                  <a:prstClr val="black">
                    <a:alpha val="22000"/>
                  </a:prst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 sz="3200" dirty="0">
                  <a:latin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F7766063-A952-2B3F-97D7-4E0AF205FFF4}"/>
                  </a:ext>
                </a:extLst>
              </p:cNvPr>
              <p:cNvSpPr/>
              <p:nvPr/>
            </p:nvSpPr>
            <p:spPr>
              <a:xfrm>
                <a:off x="6699324" y="3630613"/>
                <a:ext cx="195263" cy="195262"/>
              </a:xfrm>
              <a:custGeom>
                <a:avLst/>
                <a:gdLst>
                  <a:gd name="connsiteX0" fmla="*/ 0 w 237333"/>
                  <a:gd name="connsiteY0" fmla="*/ 228748 h 237417"/>
                  <a:gd name="connsiteX1" fmla="*/ 1554 w 237333"/>
                  <a:gd name="connsiteY1" fmla="*/ 189179 h 237417"/>
                  <a:gd name="connsiteX2" fmla="*/ 196261 w 237333"/>
                  <a:gd name="connsiteY2" fmla="*/ 196515 h 237417"/>
                  <a:gd name="connsiteX3" fmla="*/ 189156 w 237333"/>
                  <a:gd name="connsiteY3" fmla="*/ 1334 h 237417"/>
                  <a:gd name="connsiteX4" fmla="*/ 228675 w 237333"/>
                  <a:gd name="connsiteY4" fmla="*/ 0 h 237417"/>
                  <a:gd name="connsiteX5" fmla="*/ 237334 w 237333"/>
                  <a:gd name="connsiteY5" fmla="*/ 237418 h 237417"/>
                  <a:gd name="connsiteX6" fmla="*/ 0 w 237333"/>
                  <a:gd name="connsiteY6" fmla="*/ 228748 h 23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7333" h="237417">
                    <a:moveTo>
                      <a:pt x="0" y="228748"/>
                    </a:moveTo>
                    <a:lnTo>
                      <a:pt x="1554" y="189179"/>
                    </a:lnTo>
                    <a:lnTo>
                      <a:pt x="196261" y="196515"/>
                    </a:lnTo>
                    <a:lnTo>
                      <a:pt x="189156" y="1334"/>
                    </a:lnTo>
                    <a:lnTo>
                      <a:pt x="228675" y="0"/>
                    </a:lnTo>
                    <a:lnTo>
                      <a:pt x="237334" y="237418"/>
                    </a:lnTo>
                    <a:lnTo>
                      <a:pt x="0" y="228748"/>
                    </a:lnTo>
                    <a:close/>
                  </a:path>
                </a:pathLst>
              </a:custGeom>
              <a:solidFill>
                <a:schemeClr val="accent6"/>
              </a:solidFill>
              <a:ln w="22189" cap="flat">
                <a:noFill/>
                <a:prstDash val="solid"/>
                <a:miter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 sz="3200">
                  <a:latin typeface="+mn-lt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9B6349F-ECDC-11CC-CA97-A4B0F6AAEFCE}"/>
                </a:ext>
              </a:extLst>
            </p:cNvPr>
            <p:cNvGrpSpPr/>
            <p:nvPr/>
          </p:nvGrpSpPr>
          <p:grpSpPr>
            <a:xfrm>
              <a:off x="4372336" y="2330552"/>
              <a:ext cx="2028825" cy="2041525"/>
              <a:chOff x="6359599" y="3017838"/>
              <a:chExt cx="2028825" cy="2041525"/>
            </a:xfrm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3F7F76B1-A4C7-7FDE-D041-A76D1AC59840}"/>
                  </a:ext>
                </a:extLst>
              </p:cNvPr>
              <p:cNvSpPr/>
              <p:nvPr/>
            </p:nvSpPr>
            <p:spPr>
              <a:xfrm>
                <a:off x="6367537" y="3017838"/>
                <a:ext cx="2020887" cy="2032000"/>
              </a:xfrm>
              <a:custGeom>
                <a:avLst/>
                <a:gdLst>
                  <a:gd name="connsiteX0" fmla="*/ 19615 w 2455442"/>
                  <a:gd name="connsiteY0" fmla="*/ 2458747 h 2458746"/>
                  <a:gd name="connsiteX1" fmla="*/ 5628 w 2455442"/>
                  <a:gd name="connsiteY1" fmla="*/ 2452967 h 2458746"/>
                  <a:gd name="connsiteX2" fmla="*/ 5628 w 2455442"/>
                  <a:gd name="connsiteY2" fmla="*/ 2424957 h 2458746"/>
                  <a:gd name="connsiteX3" fmla="*/ 662126 w 2455442"/>
                  <a:gd name="connsiteY3" fmla="*/ 1767833 h 2458746"/>
                  <a:gd name="connsiteX4" fmla="*/ 690100 w 2455442"/>
                  <a:gd name="connsiteY4" fmla="*/ 1767833 h 2458746"/>
                  <a:gd name="connsiteX5" fmla="*/ 2120253 w 2455442"/>
                  <a:gd name="connsiteY5" fmla="*/ 1767989 h 2458746"/>
                  <a:gd name="connsiteX6" fmla="*/ 2120431 w 2455442"/>
                  <a:gd name="connsiteY6" fmla="*/ 335989 h 2458746"/>
                  <a:gd name="connsiteX7" fmla="*/ 690255 w 2455442"/>
                  <a:gd name="connsiteY7" fmla="*/ 335824 h 2458746"/>
                  <a:gd name="connsiteX8" fmla="*/ 690100 w 2455442"/>
                  <a:gd name="connsiteY8" fmla="*/ 335989 h 2458746"/>
                  <a:gd name="connsiteX9" fmla="*/ 662126 w 2455442"/>
                  <a:gd name="connsiteY9" fmla="*/ 335989 h 2458746"/>
                  <a:gd name="connsiteX10" fmla="*/ 662104 w 2455442"/>
                  <a:gd name="connsiteY10" fmla="*/ 308010 h 2458746"/>
                  <a:gd name="connsiteX11" fmla="*/ 662126 w 2455442"/>
                  <a:gd name="connsiteY11" fmla="*/ 307979 h 2458746"/>
                  <a:gd name="connsiteX12" fmla="*/ 2147871 w 2455442"/>
                  <a:gd name="connsiteY12" fmla="*/ 308230 h 2458746"/>
                  <a:gd name="connsiteX13" fmla="*/ 2147605 w 2455442"/>
                  <a:gd name="connsiteY13" fmla="*/ 1795888 h 2458746"/>
                  <a:gd name="connsiteX14" fmla="*/ 676113 w 2455442"/>
                  <a:gd name="connsiteY14" fmla="*/ 1809626 h 2458746"/>
                  <a:gd name="connsiteX15" fmla="*/ 32714 w 2455442"/>
                  <a:gd name="connsiteY15" fmla="*/ 2452967 h 2458746"/>
                  <a:gd name="connsiteX16" fmla="*/ 19615 w 2455442"/>
                  <a:gd name="connsiteY16" fmla="*/ 2458747 h 2458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55442" h="2458746">
                    <a:moveTo>
                      <a:pt x="19615" y="2458747"/>
                    </a:moveTo>
                    <a:cubicBezTo>
                      <a:pt x="14375" y="2458747"/>
                      <a:pt x="9336" y="2456679"/>
                      <a:pt x="5628" y="2452967"/>
                    </a:cubicBezTo>
                    <a:cubicBezTo>
                      <a:pt x="-1876" y="2445142"/>
                      <a:pt x="-1876" y="2432782"/>
                      <a:pt x="5628" y="2424957"/>
                    </a:cubicBezTo>
                    <a:lnTo>
                      <a:pt x="662126" y="1767833"/>
                    </a:lnTo>
                    <a:cubicBezTo>
                      <a:pt x="669941" y="1760320"/>
                      <a:pt x="682285" y="1760320"/>
                      <a:pt x="690100" y="1767833"/>
                    </a:cubicBezTo>
                    <a:cubicBezTo>
                      <a:pt x="1084975" y="2163308"/>
                      <a:pt x="1725288" y="2163397"/>
                      <a:pt x="2120253" y="1767989"/>
                    </a:cubicBezTo>
                    <a:cubicBezTo>
                      <a:pt x="2515239" y="1372603"/>
                      <a:pt x="2515306" y="731472"/>
                      <a:pt x="2120431" y="335989"/>
                    </a:cubicBezTo>
                    <a:cubicBezTo>
                      <a:pt x="1725555" y="-59495"/>
                      <a:pt x="1085242" y="-59568"/>
                      <a:pt x="690255" y="335824"/>
                    </a:cubicBezTo>
                    <a:cubicBezTo>
                      <a:pt x="690211" y="335877"/>
                      <a:pt x="690144" y="335933"/>
                      <a:pt x="690100" y="335989"/>
                    </a:cubicBezTo>
                    <a:cubicBezTo>
                      <a:pt x="682285" y="343498"/>
                      <a:pt x="669941" y="343498"/>
                      <a:pt x="662126" y="335989"/>
                    </a:cubicBezTo>
                    <a:cubicBezTo>
                      <a:pt x="654400" y="328270"/>
                      <a:pt x="654378" y="315744"/>
                      <a:pt x="662104" y="308010"/>
                    </a:cubicBezTo>
                    <a:cubicBezTo>
                      <a:pt x="662104" y="307999"/>
                      <a:pt x="662126" y="307990"/>
                      <a:pt x="662126" y="307979"/>
                    </a:cubicBezTo>
                    <a:cubicBezTo>
                      <a:pt x="1072476" y="-102757"/>
                      <a:pt x="1737655" y="-102646"/>
                      <a:pt x="2147871" y="308230"/>
                    </a:cubicBezTo>
                    <a:cubicBezTo>
                      <a:pt x="2558066" y="719103"/>
                      <a:pt x="2557955" y="1385141"/>
                      <a:pt x="2147605" y="1795888"/>
                    </a:cubicBezTo>
                    <a:cubicBezTo>
                      <a:pt x="1742761" y="2201121"/>
                      <a:pt x="1088439" y="2207235"/>
                      <a:pt x="676113" y="1809626"/>
                    </a:cubicBezTo>
                    <a:lnTo>
                      <a:pt x="32714" y="2452967"/>
                    </a:lnTo>
                    <a:cubicBezTo>
                      <a:pt x="29273" y="2456546"/>
                      <a:pt x="24566" y="2458614"/>
                      <a:pt x="19615" y="245874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2189" cap="flat">
                <a:noFill/>
                <a:prstDash val="solid"/>
                <a:miter/>
              </a:ln>
              <a:effectLst>
                <a:outerShdw blurRad="63500" dist="38100" dir="2700000" algn="tl" rotWithShape="0">
                  <a:prstClr val="black">
                    <a:alpha val="22000"/>
                  </a:prst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 sz="3200">
                  <a:latin typeface="+mn-lt"/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0F255AD7-477E-1E86-FC9F-F513FD45D2CE}"/>
                  </a:ext>
                </a:extLst>
              </p:cNvPr>
              <p:cNvSpPr/>
              <p:nvPr/>
            </p:nvSpPr>
            <p:spPr>
              <a:xfrm>
                <a:off x="6359599" y="4862513"/>
                <a:ext cx="195263" cy="196850"/>
              </a:xfrm>
              <a:custGeom>
                <a:avLst/>
                <a:gdLst>
                  <a:gd name="connsiteX0" fmla="*/ 8659 w 237111"/>
                  <a:gd name="connsiteY0" fmla="*/ 0 h 237640"/>
                  <a:gd name="connsiteX1" fmla="*/ 48177 w 237111"/>
                  <a:gd name="connsiteY1" fmla="*/ 1334 h 237640"/>
                  <a:gd name="connsiteX2" fmla="*/ 41073 w 237111"/>
                  <a:gd name="connsiteY2" fmla="*/ 196515 h 237640"/>
                  <a:gd name="connsiteX3" fmla="*/ 235780 w 237111"/>
                  <a:gd name="connsiteY3" fmla="*/ 189401 h 237640"/>
                  <a:gd name="connsiteX4" fmla="*/ 237112 w 237111"/>
                  <a:gd name="connsiteY4" fmla="*/ 228971 h 237640"/>
                  <a:gd name="connsiteX5" fmla="*/ 0 w 237111"/>
                  <a:gd name="connsiteY5" fmla="*/ 237640 h 237640"/>
                  <a:gd name="connsiteX6" fmla="*/ 8659 w 237111"/>
                  <a:gd name="connsiteY6" fmla="*/ 0 h 23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7111" h="237640">
                    <a:moveTo>
                      <a:pt x="8659" y="0"/>
                    </a:moveTo>
                    <a:lnTo>
                      <a:pt x="48177" y="1334"/>
                    </a:lnTo>
                    <a:lnTo>
                      <a:pt x="41073" y="196515"/>
                    </a:lnTo>
                    <a:lnTo>
                      <a:pt x="235780" y="189401"/>
                    </a:lnTo>
                    <a:lnTo>
                      <a:pt x="237112" y="228971"/>
                    </a:lnTo>
                    <a:lnTo>
                      <a:pt x="0" y="237640"/>
                    </a:lnTo>
                    <a:lnTo>
                      <a:pt x="865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2189" cap="flat">
                <a:noFill/>
                <a:prstDash val="solid"/>
                <a:miter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 sz="3200">
                  <a:latin typeface="+mn-lt"/>
                </a:endParaRPr>
              </a:p>
            </p:txBody>
          </p:sp>
        </p:grpSp>
      </p:grpSp>
      <p:sp>
        <p:nvSpPr>
          <p:cNvPr id="43" name="Rectangle: Folded Corner 42">
            <a:extLst>
              <a:ext uri="{FF2B5EF4-FFF2-40B4-BE49-F238E27FC236}">
                <a16:creationId xmlns:a16="http://schemas.microsoft.com/office/drawing/2014/main" id="{4FA76232-8AD0-C93E-F8C0-CF0AC3783349}"/>
              </a:ext>
            </a:extLst>
          </p:cNvPr>
          <p:cNvSpPr/>
          <p:nvPr/>
        </p:nvSpPr>
        <p:spPr>
          <a:xfrm>
            <a:off x="6995394" y="2492005"/>
            <a:ext cx="4767600" cy="2732314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soluções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atuais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encontram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-se…</a:t>
            </a:r>
            <a:endParaRPr lang="pt-PT" sz="3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0462063-A6FF-9142-AAFB-E77B7AD9B3CB}"/>
              </a:ext>
            </a:extLst>
          </p:cNvPr>
          <p:cNvSpPr/>
          <p:nvPr/>
        </p:nvSpPr>
        <p:spPr>
          <a:xfrm flipV="1">
            <a:off x="0" y="-2"/>
            <a:ext cx="12192000" cy="903695"/>
          </a:xfrm>
          <a:prstGeom prst="rect">
            <a:avLst/>
          </a:prstGeom>
          <a:solidFill>
            <a:srgbClr val="1F1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49" name="Google Shape;54;p2">
            <a:extLst>
              <a:ext uri="{FF2B5EF4-FFF2-40B4-BE49-F238E27FC236}">
                <a16:creationId xmlns:a16="http://schemas.microsoft.com/office/drawing/2014/main" id="{2849B187-7A86-B247-9FC3-488EADDB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38" y="223666"/>
            <a:ext cx="7677388" cy="565496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800"/>
              <a:buFontTx/>
              <a:buNone/>
              <a:defRPr/>
            </a:pPr>
            <a:r>
              <a:rPr lang="pt-PT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 charset="0"/>
              </a:rPr>
              <a:t>Problemas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C52A0A7-83E1-7344-47BA-8E582EEBC465}"/>
              </a:ext>
            </a:extLst>
          </p:cNvPr>
          <p:cNvSpPr/>
          <p:nvPr/>
        </p:nvSpPr>
        <p:spPr>
          <a:xfrm>
            <a:off x="649062" y="3046961"/>
            <a:ext cx="2702511" cy="290489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pt-PT" dirty="0"/>
              <a:t>Estatísticas: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263300-292E-8079-7E2E-A348EE2E3BA5}"/>
              </a:ext>
            </a:extLst>
          </p:cNvPr>
          <p:cNvSpPr/>
          <p:nvPr/>
        </p:nvSpPr>
        <p:spPr>
          <a:xfrm>
            <a:off x="4395275" y="3627962"/>
            <a:ext cx="3033132" cy="170620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Investigação até ao momento</a:t>
            </a:r>
            <a:r>
              <a:rPr lang="pt-PT" sz="2400" b="1" dirty="0">
                <a:solidFill>
                  <a:schemeClr val="tx1"/>
                </a:solidFill>
              </a:rPr>
              <a:t>…</a:t>
            </a:r>
            <a:endParaRPr lang="pt-PT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2C0914B-BD1A-2823-5779-4F80E3A27C58}"/>
              </a:ext>
            </a:extLst>
          </p:cNvPr>
          <p:cNvSpPr/>
          <p:nvPr/>
        </p:nvSpPr>
        <p:spPr>
          <a:xfrm>
            <a:off x="8242977" y="2435078"/>
            <a:ext cx="3033132" cy="290489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Maiores desafios: </a:t>
            </a:r>
          </a:p>
        </p:txBody>
      </p:sp>
      <p:pic>
        <p:nvPicPr>
          <p:cNvPr id="40" name="Graphic 39" descr="Hurdle with solid fill">
            <a:extLst>
              <a:ext uri="{FF2B5EF4-FFF2-40B4-BE49-F238E27FC236}">
                <a16:creationId xmlns:a16="http://schemas.microsoft.com/office/drawing/2014/main" id="{303D65A8-1479-BAAE-AAD6-64A1907B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1120" y="1143000"/>
            <a:ext cx="1182217" cy="1182217"/>
          </a:xfrm>
          <a:prstGeom prst="rect">
            <a:avLst/>
          </a:prstGeom>
        </p:spPr>
      </p:pic>
      <p:pic>
        <p:nvPicPr>
          <p:cNvPr id="42" name="Graphic 41" descr="Exclamation mark with solid fill">
            <a:extLst>
              <a:ext uri="{FF2B5EF4-FFF2-40B4-BE49-F238E27FC236}">
                <a16:creationId xmlns:a16="http://schemas.microsoft.com/office/drawing/2014/main" id="{33364FDF-079B-F896-A2F2-D691E1F2B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7337" y="5743686"/>
            <a:ext cx="914400" cy="914400"/>
          </a:xfrm>
          <a:prstGeom prst="rect">
            <a:avLst/>
          </a:prstGeom>
        </p:spPr>
      </p:pic>
      <p:pic>
        <p:nvPicPr>
          <p:cNvPr id="44" name="Graphic 43" descr="Labor with solid fill">
            <a:extLst>
              <a:ext uri="{FF2B5EF4-FFF2-40B4-BE49-F238E27FC236}">
                <a16:creationId xmlns:a16="http://schemas.microsoft.com/office/drawing/2014/main" id="{2DB48009-DCE7-360B-644C-7BC4580170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1629" y="5743686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4CDA843-8C3A-7909-A55B-A3BD5A054A32}"/>
              </a:ext>
            </a:extLst>
          </p:cNvPr>
          <p:cNvSpPr txBox="1"/>
          <p:nvPr/>
        </p:nvSpPr>
        <p:spPr>
          <a:xfrm>
            <a:off x="5509070" y="5829231"/>
            <a:ext cx="4222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charset="0"/>
              </a:rPr>
              <a:t>Conclusão</a:t>
            </a:r>
            <a:endParaRPr lang="en-US" sz="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charset="0"/>
            </a:endParaRPr>
          </a:p>
        </p:txBody>
      </p:sp>
      <p:pic>
        <p:nvPicPr>
          <p:cNvPr id="3" name="Gráfico 2" descr="Gráfico de barras com preenchimento sólido">
            <a:extLst>
              <a:ext uri="{FF2B5EF4-FFF2-40B4-BE49-F238E27FC236}">
                <a16:creationId xmlns:a16="http://schemas.microsoft.com/office/drawing/2014/main" id="{B8CEB372-C9B0-D02C-16FA-1789CD968B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1301" y="1576414"/>
            <a:ext cx="1326806" cy="13268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24209A8-8199-113B-C563-26E9309AF0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9070" y="2288232"/>
            <a:ext cx="1078230" cy="107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>
            <a:extLst>
              <a:ext uri="{FF2B5EF4-FFF2-40B4-BE49-F238E27FC236}">
                <a16:creationId xmlns:a16="http://schemas.microsoft.com/office/drawing/2014/main" id="{7EBAB0A5-7152-DE48-BBE6-A88CBFECDA4C}"/>
              </a:ext>
            </a:extLst>
          </p:cNvPr>
          <p:cNvSpPr/>
          <p:nvPr/>
        </p:nvSpPr>
        <p:spPr>
          <a:xfrm flipV="1">
            <a:off x="0" y="-2"/>
            <a:ext cx="12192000" cy="903695"/>
          </a:xfrm>
          <a:prstGeom prst="rect">
            <a:avLst/>
          </a:prstGeom>
          <a:solidFill>
            <a:srgbClr val="1F1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2" name="Google Shape;3493;p60">
            <a:extLst>
              <a:ext uri="{FF2B5EF4-FFF2-40B4-BE49-F238E27FC236}">
                <a16:creationId xmlns:a16="http://schemas.microsoft.com/office/drawing/2014/main" id="{CF778B92-9E37-4C46-841E-1FA64FD4F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20996"/>
              </p:ext>
            </p:extLst>
          </p:nvPr>
        </p:nvGraphicFramePr>
        <p:xfrm>
          <a:off x="1582146" y="2309925"/>
          <a:ext cx="8628039" cy="2599538"/>
        </p:xfrm>
        <a:graphic>
          <a:graphicData uri="http://schemas.openxmlformats.org/drawingml/2006/table">
            <a:tbl>
              <a:tblPr/>
              <a:tblGrid>
                <a:gridCol w="1613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2165">
                  <a:extLst>
                    <a:ext uri="{9D8B030D-6E8A-4147-A177-3AD203B41FA5}">
                      <a16:colId xmlns:a16="http://schemas.microsoft.com/office/drawing/2014/main" val="783872357"/>
                    </a:ext>
                  </a:extLst>
                </a:gridCol>
                <a:gridCol w="997784">
                  <a:extLst>
                    <a:ext uri="{9D8B030D-6E8A-4147-A177-3AD203B41FA5}">
                      <a16:colId xmlns:a16="http://schemas.microsoft.com/office/drawing/2014/main" val="3795997085"/>
                    </a:ext>
                  </a:extLst>
                </a:gridCol>
              </a:tblGrid>
              <a:tr h="7419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altLang="en-US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arlow Semi Condensed Medium" pitchFamily="2" charset="0"/>
                        <a:cs typeface="Barlow Semi Condensed Medium" pitchFamily="2" charset="0"/>
                        <a:sym typeface="Barlow Semi Condensed Medium" pitchFamily="2" charset="0"/>
                      </a:endParaRPr>
                    </a:p>
                  </a:txBody>
                  <a:tcPr marL="91395" marR="91395" marT="71430" marB="7143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altLang="en-US" sz="1400" b="1" kern="12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 Medium" pitchFamily="2" charset="0"/>
                        </a:rPr>
                        <a:t>XX</a:t>
                      </a:r>
                      <a:r>
                        <a:rPr lang="en-GB" altLang="en-US" sz="1400" b="1" kern="1200" baseline="30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 Medium" pitchFamily="2" charset="0"/>
                        </a:rPr>
                        <a:t>®</a:t>
                      </a: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E2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B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altLang="en-US" sz="1400" b="1" kern="12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 Medium" pitchFamily="2" charset="0"/>
                        </a:rPr>
                        <a:t>YXX</a:t>
                      </a:r>
                      <a:r>
                        <a:rPr lang="en-GB" altLang="en-US" sz="1400" b="1" kern="1200" baseline="30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 Medium" pitchFamily="2" charset="0"/>
                        </a:rPr>
                        <a:t>®</a:t>
                      </a:r>
                    </a:p>
                  </a:txBody>
                  <a:tcPr marL="91395" marR="91395" marT="71430" marB="71430" anchor="ctr" horzOverflow="overflow">
                    <a:lnL w="6350" cap="flat" cmpd="sng" algn="ctr">
                      <a:solidFill>
                        <a:srgbClr val="CCE2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E2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B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altLang="en-US" sz="1400" b="1" kern="1200" dirty="0" err="1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 Medium" pitchFamily="2" charset="0"/>
                        </a:rPr>
                        <a:t>YXl</a:t>
                      </a:r>
                      <a:r>
                        <a:rPr lang="en-GB" altLang="en-US" sz="1400" b="1" kern="1200" baseline="30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 Medium" pitchFamily="2" charset="0"/>
                        </a:rPr>
                        <a:t>®</a:t>
                      </a:r>
                    </a:p>
                  </a:txBody>
                  <a:tcPr marL="91395" marR="91395" marT="71430" marB="71430" anchor="ctr" horzOverflow="overflow">
                    <a:lnL w="6350" cap="flat" cmpd="sng" algn="ctr">
                      <a:solidFill>
                        <a:srgbClr val="CCE2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E2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B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altLang="en-US" sz="1400" b="1" kern="12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 Medium" pitchFamily="2" charset="0"/>
                        </a:rPr>
                        <a:t>IUTR</a:t>
                      </a:r>
                      <a:r>
                        <a:rPr lang="en-GB" altLang="en-US" sz="1400" b="1" kern="1200" baseline="30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 Medium" pitchFamily="2" charset="0"/>
                        </a:rPr>
                        <a:t>®</a:t>
                      </a:r>
                      <a:endParaRPr lang="en-US" altLang="en-US" sz="1400" b="1" kern="1200" dirty="0">
                        <a:solidFill>
                          <a:srgbClr val="44546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Barlow Semi Condensed Medium" pitchFamily="2" charset="0"/>
                      </a:endParaRPr>
                    </a:p>
                  </a:txBody>
                  <a:tcPr marL="91395" marR="91395" marT="71430" marB="71430" anchor="ctr" horzOverflow="overflow">
                    <a:lnL w="6350" cap="flat" cmpd="sng" algn="ctr">
                      <a:solidFill>
                        <a:srgbClr val="CCE2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E2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B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altLang="en-US" sz="1400" b="1" kern="12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 Medium" pitchFamily="2" charset="0"/>
                        </a:rPr>
                        <a:t>VYT</a:t>
                      </a:r>
                      <a:r>
                        <a:rPr lang="en-US" altLang="en-US" sz="1400" b="1" kern="1200" baseline="30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 Medium" pitchFamily="2" charset="0"/>
                        </a:rPr>
                        <a:t>TM</a:t>
                      </a:r>
                    </a:p>
                  </a:txBody>
                  <a:tcPr marL="91395" marR="91395" marT="71430" marB="71430" anchor="ctr" horzOverflow="overflow">
                    <a:lnL w="6350" cap="flat" cmpd="sng" algn="ctr">
                      <a:solidFill>
                        <a:srgbClr val="CCE2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E2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B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pt-PT" altLang="en-US" sz="1200" b="1" kern="12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 Medium" pitchFamily="2" charset="0"/>
                        </a:rPr>
                        <a:t>Acrónimo</a:t>
                      </a:r>
                      <a:endParaRPr lang="en-US" altLang="en-US" sz="1200" b="1" kern="1200" dirty="0">
                        <a:solidFill>
                          <a:srgbClr val="44546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Barlow Semi Condensed Medium" pitchFamily="2" charset="0"/>
                      </a:endParaRPr>
                    </a:p>
                  </a:txBody>
                  <a:tcPr marL="91395" marR="91395" marT="71430" marB="71430" anchor="ctr" horzOverflow="overflow">
                    <a:lnL w="6350" cap="flat" cmpd="sng" algn="ctr">
                      <a:solidFill>
                        <a:srgbClr val="CCE2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B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1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altLang="en-US" sz="1400" b="1" kern="1200" dirty="0" err="1">
                          <a:solidFill>
                            <a:srgbClr val="1F1B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" pitchFamily="2" charset="0"/>
                        </a:rPr>
                        <a:t>Característica</a:t>
                      </a:r>
                      <a:r>
                        <a:rPr lang="en-GB" altLang="en-US" sz="1400" b="1" kern="1200" dirty="0">
                          <a:solidFill>
                            <a:srgbClr val="1F1B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" pitchFamily="2" charset="0"/>
                        </a:rPr>
                        <a:t> 1</a:t>
                      </a:r>
                      <a:endParaRPr lang="pt-PT" altLang="en-US" sz="1400" b="1" kern="1200" dirty="0">
                        <a:solidFill>
                          <a:srgbClr val="1F1B4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Barlow Semi Condensed Medium" pitchFamily="2" charset="0"/>
                      </a:endParaRPr>
                    </a:p>
                  </a:txBody>
                  <a:tcPr marL="91395" marR="91395" marT="71430" marB="7143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 Medium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85725" algn="l"/>
                        </a:tabLst>
                      </a:pP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85725" algn="l"/>
                        </a:tabLst>
                      </a:pP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85725" algn="l"/>
                        </a:tabLst>
                        <a:defRPr/>
                      </a:pPr>
                      <a:endParaRPr kumimoji="0" lang="en-GB" alt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85725" algn="l"/>
                        </a:tabLst>
                        <a:defRPr/>
                      </a:pPr>
                      <a:endParaRPr kumimoji="0" lang="en-GB" alt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85725" algn="l"/>
                        </a:tabLst>
                        <a:defRPr/>
                      </a:pPr>
                      <a:endParaRPr kumimoji="0" lang="en-GB" alt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0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altLang="en-US" sz="1400" b="1" kern="1200" dirty="0" err="1">
                          <a:solidFill>
                            <a:srgbClr val="1F1B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" pitchFamily="2" charset="0"/>
                        </a:rPr>
                        <a:t>Característica</a:t>
                      </a:r>
                      <a:r>
                        <a:rPr lang="en-GB" altLang="en-US" sz="1400" b="1" kern="1200" dirty="0">
                          <a:solidFill>
                            <a:srgbClr val="1F1B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" pitchFamily="2" charset="0"/>
                        </a:rPr>
                        <a:t> 2</a:t>
                      </a:r>
                      <a:endParaRPr lang="pt-PT" altLang="en-US" sz="1400" b="1" kern="1200" dirty="0">
                        <a:solidFill>
                          <a:srgbClr val="1F1B4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Barlow Semi Condensed Medium" pitchFamily="2" charset="0"/>
                      </a:endParaRPr>
                    </a:p>
                  </a:txBody>
                  <a:tcPr marL="91395" marR="91395" marT="71430" marB="7143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 Medium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85725" algn="l"/>
                        </a:tabLst>
                      </a:pP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10080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0806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857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85725" algn="l"/>
                        </a:tabLst>
                      </a:pP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85725" algn="l"/>
                        </a:tabLst>
                      </a:pPr>
                      <a:endParaRPr kumimoji="0" lang="en-GB" alt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85725" algn="l"/>
                        </a:tabLst>
                      </a:pPr>
                      <a:endParaRPr kumimoji="0" lang="en-GB" alt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85725" algn="l"/>
                        </a:tabLst>
                      </a:pPr>
                      <a:endParaRPr kumimoji="0" lang="en-GB" alt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GB" altLang="en-US" sz="1400" b="1" kern="1200" dirty="0" err="1">
                          <a:solidFill>
                            <a:srgbClr val="1F1B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" pitchFamily="2" charset="0"/>
                        </a:rPr>
                        <a:t>Característica</a:t>
                      </a:r>
                      <a:r>
                        <a:rPr lang="en-GB" altLang="en-US" sz="1400" b="1" kern="1200" dirty="0">
                          <a:solidFill>
                            <a:srgbClr val="1F1B4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Barlow Semi Condensed" pitchFamily="2" charset="0"/>
                        </a:rPr>
                        <a:t> 3</a:t>
                      </a:r>
                      <a:endParaRPr lang="pt-PT" altLang="en-US" sz="1400" b="1" kern="1200" dirty="0">
                        <a:solidFill>
                          <a:srgbClr val="1F1B4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Barlow Semi Condensed Medium" pitchFamily="2" charset="0"/>
                      </a:endParaRPr>
                    </a:p>
                  </a:txBody>
                  <a:tcPr marL="91395" marR="91395" marT="71430" marB="7143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lang="en-GB" sz="1200" kern="1200" dirty="0">
                        <a:solidFill>
                          <a:srgbClr val="1F1B4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lang="en-GB" sz="1200" kern="1200" dirty="0">
                        <a:solidFill>
                          <a:srgbClr val="1F1B4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lang="en-GB" sz="1200" kern="1200" dirty="0">
                        <a:solidFill>
                          <a:srgbClr val="1F1B4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85725" algn="l"/>
                        </a:tabLst>
                      </a:pPr>
                      <a:endParaRPr lang="en-GB" altLang="en-US" sz="1200" kern="1200" dirty="0">
                        <a:solidFill>
                          <a:srgbClr val="1F1B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85725" algn="l"/>
                        </a:tabLst>
                      </a:pPr>
                      <a:endParaRPr lang="en-GB" altLang="en-US" sz="1200" kern="1200" dirty="0">
                        <a:solidFill>
                          <a:srgbClr val="1F1B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85725" algn="l"/>
                        </a:tabLst>
                      </a:pPr>
                      <a:endParaRPr lang="en-GB" altLang="en-US" sz="1200" kern="1200" dirty="0">
                        <a:solidFill>
                          <a:srgbClr val="1F1B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Barlow Semi Condensed" pitchFamily="2" charset="0"/>
                      </a:endParaRPr>
                    </a:p>
                  </a:txBody>
                  <a:tcPr marL="91395" marR="91395" marT="71430" marB="71430" anchor="ctr" horzOverflow="overflow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Google Shape;54;p2">
            <a:extLst>
              <a:ext uri="{FF2B5EF4-FFF2-40B4-BE49-F238E27FC236}">
                <a16:creationId xmlns:a16="http://schemas.microsoft.com/office/drawing/2014/main" id="{2F89DAE7-7DA9-9746-ADFE-11D898EF3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71" y="206248"/>
            <a:ext cx="7366000" cy="528892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800"/>
              <a:buFontTx/>
              <a:buNone/>
              <a:defRPr/>
            </a:pPr>
            <a:r>
              <a:rPr lang="pt-PT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 charset="0"/>
              </a:rPr>
              <a:t>Concorrência </a:t>
            </a:r>
            <a:r>
              <a:rPr lang="pt-PT" altLang="en-US" sz="3200" b="1" dirty="0">
                <a:solidFill>
                  <a:schemeClr val="bg1"/>
                </a:solidFill>
                <a:latin typeface="+mn-lt"/>
                <a:sym typeface="Helvetica Neue" charset="0"/>
              </a:rPr>
              <a:t> </a:t>
            </a:r>
            <a:endParaRPr lang="en-US" altLang="en-US" sz="3200" b="1" dirty="0">
              <a:solidFill>
                <a:schemeClr val="bg1"/>
              </a:solidFill>
              <a:latin typeface="+mn-lt"/>
              <a:sym typeface="Helvetica Neue" charset="0"/>
            </a:endParaRPr>
          </a:p>
        </p:txBody>
      </p:sp>
      <p:pic>
        <p:nvPicPr>
          <p:cNvPr id="12" name="Graphic 11" descr="Badge Unfollow outline">
            <a:extLst>
              <a:ext uri="{FF2B5EF4-FFF2-40B4-BE49-F238E27FC236}">
                <a16:creationId xmlns:a16="http://schemas.microsoft.com/office/drawing/2014/main" id="{2C1FB37C-BF63-7CB2-2F40-7CAC0783C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2148" y="3149352"/>
            <a:ext cx="471049" cy="471049"/>
          </a:xfrm>
          <a:prstGeom prst="rect">
            <a:avLst/>
          </a:prstGeom>
        </p:spPr>
      </p:pic>
      <p:pic>
        <p:nvPicPr>
          <p:cNvPr id="13" name="Graphic 12" descr="Badge Tick1 outline">
            <a:extLst>
              <a:ext uri="{FF2B5EF4-FFF2-40B4-BE49-F238E27FC236}">
                <a16:creationId xmlns:a16="http://schemas.microsoft.com/office/drawing/2014/main" id="{9A350D38-348C-6C0C-2CDD-DB512ECE4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2541" y="3132123"/>
            <a:ext cx="418421" cy="418421"/>
          </a:xfrm>
          <a:prstGeom prst="rect">
            <a:avLst/>
          </a:prstGeom>
        </p:spPr>
      </p:pic>
      <p:pic>
        <p:nvPicPr>
          <p:cNvPr id="16" name="Graphic 15" descr="Badge Unfollow outline">
            <a:extLst>
              <a:ext uri="{FF2B5EF4-FFF2-40B4-BE49-F238E27FC236}">
                <a16:creationId xmlns:a16="http://schemas.microsoft.com/office/drawing/2014/main" id="{EC788B14-D2F9-4310-240E-F8A83F1D2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3806" y="3132123"/>
            <a:ext cx="471049" cy="471049"/>
          </a:xfrm>
          <a:prstGeom prst="rect">
            <a:avLst/>
          </a:prstGeom>
        </p:spPr>
      </p:pic>
      <p:pic>
        <p:nvPicPr>
          <p:cNvPr id="46" name="Graphic 45" descr="Badge Tick1 outline">
            <a:extLst>
              <a:ext uri="{FF2B5EF4-FFF2-40B4-BE49-F238E27FC236}">
                <a16:creationId xmlns:a16="http://schemas.microsoft.com/office/drawing/2014/main" id="{0A58BD48-11B5-63D2-41E3-B7711DF94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8539" y="3184751"/>
            <a:ext cx="418421" cy="418421"/>
          </a:xfrm>
          <a:prstGeom prst="rect">
            <a:avLst/>
          </a:prstGeom>
        </p:spPr>
      </p:pic>
      <p:pic>
        <p:nvPicPr>
          <p:cNvPr id="8266" name="Graphic 8265" descr="Badge Tick1 outline">
            <a:extLst>
              <a:ext uri="{FF2B5EF4-FFF2-40B4-BE49-F238E27FC236}">
                <a16:creationId xmlns:a16="http://schemas.microsoft.com/office/drawing/2014/main" id="{D7043368-3436-5BF3-CF5C-CDCBF4642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2761" y="3186553"/>
            <a:ext cx="418421" cy="418421"/>
          </a:xfrm>
          <a:prstGeom prst="rect">
            <a:avLst/>
          </a:prstGeom>
        </p:spPr>
      </p:pic>
      <p:pic>
        <p:nvPicPr>
          <p:cNvPr id="4" name="Graphic 12" descr="Badge Tick1 outline">
            <a:extLst>
              <a:ext uri="{FF2B5EF4-FFF2-40B4-BE49-F238E27FC236}">
                <a16:creationId xmlns:a16="http://schemas.microsoft.com/office/drawing/2014/main" id="{CAE33831-211C-4026-244A-79C1224A4E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8268" y="3132122"/>
            <a:ext cx="418421" cy="418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84">
            <a:extLst>
              <a:ext uri="{FF2B5EF4-FFF2-40B4-BE49-F238E27FC236}">
                <a16:creationId xmlns:a16="http://schemas.microsoft.com/office/drawing/2014/main" id="{392031A7-7E3D-844B-A144-0C67DC2A8A3C}"/>
              </a:ext>
            </a:extLst>
          </p:cNvPr>
          <p:cNvSpPr/>
          <p:nvPr/>
        </p:nvSpPr>
        <p:spPr>
          <a:xfrm flipV="1">
            <a:off x="0" y="-2"/>
            <a:ext cx="12192000" cy="903695"/>
          </a:xfrm>
          <a:prstGeom prst="rect">
            <a:avLst/>
          </a:prstGeom>
          <a:solidFill>
            <a:srgbClr val="1F1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Google Shape;54;p2">
            <a:extLst>
              <a:ext uri="{FF2B5EF4-FFF2-40B4-BE49-F238E27FC236}">
                <a16:creationId xmlns:a16="http://schemas.microsoft.com/office/drawing/2014/main" id="{F3E84A39-C792-9FFE-E491-0D4B96C7D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231143"/>
            <a:ext cx="10925175" cy="382587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800"/>
              <a:buFontTx/>
              <a:buNone/>
              <a:defRPr/>
            </a:pPr>
            <a:r>
              <a:rPr lang="pt-BR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 charset="0"/>
              </a:rPr>
              <a:t>A solução (Acrónimo)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 charset="0"/>
            </a:endParaRPr>
          </a:p>
        </p:txBody>
      </p:sp>
      <p:sp>
        <p:nvSpPr>
          <p:cNvPr id="53" name="Google Shape;268;p34">
            <a:extLst>
              <a:ext uri="{FF2B5EF4-FFF2-40B4-BE49-F238E27FC236}">
                <a16:creationId xmlns:a16="http://schemas.microsoft.com/office/drawing/2014/main" id="{EF0C436C-F217-A156-9EDB-E9A7505F499F}"/>
              </a:ext>
            </a:extLst>
          </p:cNvPr>
          <p:cNvSpPr/>
          <p:nvPr/>
        </p:nvSpPr>
        <p:spPr>
          <a:xfrm>
            <a:off x="651431" y="3367839"/>
            <a:ext cx="8485985" cy="2666305"/>
          </a:xfrm>
          <a:custGeom>
            <a:avLst/>
            <a:gdLst/>
            <a:ahLst/>
            <a:cxnLst/>
            <a:rect l="l" t="t" r="r" b="b"/>
            <a:pathLst>
              <a:path w="375403" h="117952" extrusionOk="0">
                <a:moveTo>
                  <a:pt x="84061" y="0"/>
                </a:moveTo>
                <a:lnTo>
                  <a:pt x="84061" y="5104"/>
                </a:lnTo>
                <a:cubicBezTo>
                  <a:pt x="84061" y="7172"/>
                  <a:pt x="82360" y="8873"/>
                  <a:pt x="80258" y="8873"/>
                </a:cubicBezTo>
                <a:lnTo>
                  <a:pt x="19081" y="8873"/>
                </a:lnTo>
                <a:cubicBezTo>
                  <a:pt x="8574" y="8873"/>
                  <a:pt x="1" y="17446"/>
                  <a:pt x="1" y="27954"/>
                </a:cubicBezTo>
                <a:cubicBezTo>
                  <a:pt x="1" y="38495"/>
                  <a:pt x="8574" y="47067"/>
                  <a:pt x="19081" y="47067"/>
                </a:cubicBezTo>
                <a:lnTo>
                  <a:pt x="151743" y="47067"/>
                </a:lnTo>
                <a:cubicBezTo>
                  <a:pt x="160749" y="47067"/>
                  <a:pt x="168088" y="54373"/>
                  <a:pt x="168088" y="63413"/>
                </a:cubicBezTo>
                <a:cubicBezTo>
                  <a:pt x="168088" y="72419"/>
                  <a:pt x="160749" y="79758"/>
                  <a:pt x="151743" y="79758"/>
                </a:cubicBezTo>
                <a:lnTo>
                  <a:pt x="19081" y="79758"/>
                </a:lnTo>
                <a:cubicBezTo>
                  <a:pt x="8574" y="79758"/>
                  <a:pt x="1" y="88330"/>
                  <a:pt x="1" y="98838"/>
                </a:cubicBezTo>
                <a:cubicBezTo>
                  <a:pt x="1" y="109379"/>
                  <a:pt x="8574" y="117952"/>
                  <a:pt x="19081" y="117952"/>
                </a:cubicBezTo>
                <a:lnTo>
                  <a:pt x="375402" y="117952"/>
                </a:lnTo>
                <a:cubicBezTo>
                  <a:pt x="375169" y="117051"/>
                  <a:pt x="374969" y="116117"/>
                  <a:pt x="374802" y="115216"/>
                </a:cubicBezTo>
                <a:lnTo>
                  <a:pt x="19081" y="115216"/>
                </a:lnTo>
                <a:cubicBezTo>
                  <a:pt x="10075" y="115216"/>
                  <a:pt x="2736" y="107878"/>
                  <a:pt x="2736" y="98838"/>
                </a:cubicBezTo>
                <a:cubicBezTo>
                  <a:pt x="2736" y="89831"/>
                  <a:pt x="10075" y="82493"/>
                  <a:pt x="19081" y="82493"/>
                </a:cubicBezTo>
                <a:lnTo>
                  <a:pt x="151743" y="82493"/>
                </a:lnTo>
                <a:cubicBezTo>
                  <a:pt x="162250" y="82493"/>
                  <a:pt x="170823" y="73920"/>
                  <a:pt x="170823" y="63413"/>
                </a:cubicBezTo>
                <a:cubicBezTo>
                  <a:pt x="170823" y="52872"/>
                  <a:pt x="162250" y="44299"/>
                  <a:pt x="151743" y="44299"/>
                </a:cubicBezTo>
                <a:lnTo>
                  <a:pt x="19081" y="44299"/>
                </a:lnTo>
                <a:cubicBezTo>
                  <a:pt x="10075" y="44299"/>
                  <a:pt x="2736" y="36960"/>
                  <a:pt x="2736" y="27954"/>
                </a:cubicBezTo>
                <a:cubicBezTo>
                  <a:pt x="2736" y="18947"/>
                  <a:pt x="10075" y="11609"/>
                  <a:pt x="19081" y="11609"/>
                </a:cubicBezTo>
                <a:lnTo>
                  <a:pt x="80258" y="11609"/>
                </a:lnTo>
                <a:cubicBezTo>
                  <a:pt x="83861" y="11609"/>
                  <a:pt x="86796" y="8673"/>
                  <a:pt x="86796" y="5104"/>
                </a:cubicBezTo>
                <a:lnTo>
                  <a:pt x="86796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C98C9780-3FEE-6A70-A28F-38B9F7B8A4F2}"/>
              </a:ext>
            </a:extLst>
          </p:cNvPr>
          <p:cNvSpPr txBox="1"/>
          <p:nvPr/>
        </p:nvSpPr>
        <p:spPr>
          <a:xfrm>
            <a:off x="4804707" y="1404720"/>
            <a:ext cx="7102673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266700">
              <a:lnSpc>
                <a:spcPct val="110000"/>
              </a:lnSpc>
              <a:spcBef>
                <a:spcPct val="20000"/>
              </a:spcBef>
              <a:tabLst>
                <a:tab pos="177800" algn="l"/>
              </a:tabLst>
              <a:defRPr/>
            </a:pPr>
            <a:r>
              <a:rPr lang="en-US" sz="2800" b="1" dirty="0" err="1">
                <a:ea typeface="Tahoma" charset="0"/>
                <a:cs typeface="Tahoma" charset="0"/>
              </a:rPr>
              <a:t>Descrição</a:t>
            </a:r>
            <a:r>
              <a:rPr lang="en-US" sz="2800" b="1" dirty="0">
                <a:ea typeface="Tahoma" charset="0"/>
                <a:cs typeface="Tahoma" charset="0"/>
              </a:rPr>
              <a:t> da </a:t>
            </a:r>
            <a:r>
              <a:rPr lang="en-US" sz="2800" b="1" dirty="0" err="1">
                <a:ea typeface="Tahoma" charset="0"/>
                <a:cs typeface="Tahoma" charset="0"/>
              </a:rPr>
              <a:t>solução</a:t>
            </a:r>
            <a:endParaRPr lang="en-US" sz="1800" dirty="0">
              <a:ea typeface="Tahoma" charset="0"/>
              <a:cs typeface="Tahoma" charset="0"/>
            </a:endParaRPr>
          </a:p>
        </p:txBody>
      </p:sp>
      <p:pic>
        <p:nvPicPr>
          <p:cNvPr id="3" name="Gráfico 2" descr="Ideia brilhante com preenchimento sólido">
            <a:extLst>
              <a:ext uri="{FF2B5EF4-FFF2-40B4-BE49-F238E27FC236}">
                <a16:creationId xmlns:a16="http://schemas.microsoft.com/office/drawing/2014/main" id="{1677D367-F3B1-5AA2-E25D-D8CEC6120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4020" y="1479025"/>
            <a:ext cx="20764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8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57;p57">
            <a:extLst>
              <a:ext uri="{FF2B5EF4-FFF2-40B4-BE49-F238E27FC236}">
                <a16:creationId xmlns:a16="http://schemas.microsoft.com/office/drawing/2014/main" id="{73480221-DAE0-088F-9A42-DF53DDF616D7}"/>
              </a:ext>
            </a:extLst>
          </p:cNvPr>
          <p:cNvGrpSpPr/>
          <p:nvPr/>
        </p:nvGrpSpPr>
        <p:grpSpPr>
          <a:xfrm>
            <a:off x="6914509" y="1842956"/>
            <a:ext cx="1152797" cy="2827750"/>
            <a:chOff x="5230224" y="1857389"/>
            <a:chExt cx="861711" cy="2113731"/>
          </a:xfrm>
          <a:solidFill>
            <a:schemeClr val="accent5"/>
          </a:solidFill>
        </p:grpSpPr>
        <p:sp>
          <p:nvSpPr>
            <p:cNvPr id="4" name="Google Shape;2159;p57">
              <a:extLst>
                <a:ext uri="{FF2B5EF4-FFF2-40B4-BE49-F238E27FC236}">
                  <a16:creationId xmlns:a16="http://schemas.microsoft.com/office/drawing/2014/main" id="{AFADF425-9514-7A14-C92F-1FBADDFF391F}"/>
                </a:ext>
              </a:extLst>
            </p:cNvPr>
            <p:cNvSpPr/>
            <p:nvPr/>
          </p:nvSpPr>
          <p:spPr>
            <a:xfrm>
              <a:off x="5444799" y="2812657"/>
              <a:ext cx="647136" cy="295495"/>
            </a:xfrm>
            <a:custGeom>
              <a:avLst/>
              <a:gdLst/>
              <a:ahLst/>
              <a:cxnLst/>
              <a:rect l="l" t="t" r="r" b="b"/>
              <a:pathLst>
                <a:path w="28054" h="12810" extrusionOk="0">
                  <a:moveTo>
                    <a:pt x="20482" y="0"/>
                  </a:moveTo>
                  <a:lnTo>
                    <a:pt x="20482" y="4037"/>
                  </a:lnTo>
                  <a:lnTo>
                    <a:pt x="0" y="6405"/>
                  </a:lnTo>
                  <a:lnTo>
                    <a:pt x="20482" y="8773"/>
                  </a:lnTo>
                  <a:lnTo>
                    <a:pt x="20482" y="12810"/>
                  </a:lnTo>
                  <a:lnTo>
                    <a:pt x="28054" y="6405"/>
                  </a:lnTo>
                  <a:lnTo>
                    <a:pt x="204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6" name="Google Shape;2161;p57">
              <a:extLst>
                <a:ext uri="{FF2B5EF4-FFF2-40B4-BE49-F238E27FC236}">
                  <a16:creationId xmlns:a16="http://schemas.microsoft.com/office/drawing/2014/main" id="{7E3DE67E-5D1A-B3C6-BBB4-9E7957C99FD4}"/>
                </a:ext>
              </a:extLst>
            </p:cNvPr>
            <p:cNvSpPr/>
            <p:nvPr/>
          </p:nvSpPr>
          <p:spPr>
            <a:xfrm rot="7200127">
              <a:off x="5208097" y="1948959"/>
              <a:ext cx="554060" cy="370919"/>
            </a:xfrm>
            <a:custGeom>
              <a:avLst/>
              <a:gdLst/>
              <a:ahLst/>
              <a:cxnLst/>
              <a:rect l="l" t="t" r="r" b="b"/>
              <a:pathLst>
                <a:path w="24018" h="16079" extrusionOk="0">
                  <a:moveTo>
                    <a:pt x="9774" y="0"/>
                  </a:moveTo>
                  <a:lnTo>
                    <a:pt x="1" y="1568"/>
                  </a:lnTo>
                  <a:lnTo>
                    <a:pt x="3136" y="10975"/>
                  </a:lnTo>
                  <a:lnTo>
                    <a:pt x="5238" y="7506"/>
                  </a:lnTo>
                  <a:lnTo>
                    <a:pt x="24018" y="16078"/>
                  </a:lnTo>
                  <a:lnTo>
                    <a:pt x="7673" y="3469"/>
                  </a:lnTo>
                  <a:lnTo>
                    <a:pt x="97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7" name="Google Shape;2162;p57">
              <a:extLst>
                <a:ext uri="{FF2B5EF4-FFF2-40B4-BE49-F238E27FC236}">
                  <a16:creationId xmlns:a16="http://schemas.microsoft.com/office/drawing/2014/main" id="{83D4AEB7-3C5C-80A0-F1CD-8AFA2332A7B6}"/>
                </a:ext>
              </a:extLst>
            </p:cNvPr>
            <p:cNvSpPr/>
            <p:nvPr/>
          </p:nvSpPr>
          <p:spPr>
            <a:xfrm rot="10800000">
              <a:off x="5230224" y="3600218"/>
              <a:ext cx="554035" cy="370902"/>
            </a:xfrm>
            <a:custGeom>
              <a:avLst/>
              <a:gdLst/>
              <a:ahLst/>
              <a:cxnLst/>
              <a:rect l="l" t="t" r="r" b="b"/>
              <a:pathLst>
                <a:path w="24018" h="16079" extrusionOk="0">
                  <a:moveTo>
                    <a:pt x="9774" y="0"/>
                  </a:moveTo>
                  <a:lnTo>
                    <a:pt x="1" y="1568"/>
                  </a:lnTo>
                  <a:lnTo>
                    <a:pt x="3136" y="10975"/>
                  </a:lnTo>
                  <a:lnTo>
                    <a:pt x="5238" y="7506"/>
                  </a:lnTo>
                  <a:lnTo>
                    <a:pt x="24018" y="16078"/>
                  </a:lnTo>
                  <a:lnTo>
                    <a:pt x="7673" y="3469"/>
                  </a:lnTo>
                  <a:lnTo>
                    <a:pt x="97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8" name="Google Shape;2163;p57">
            <a:extLst>
              <a:ext uri="{FF2B5EF4-FFF2-40B4-BE49-F238E27FC236}">
                <a16:creationId xmlns:a16="http://schemas.microsoft.com/office/drawing/2014/main" id="{5BA8E70F-0449-284B-62E9-66338CD432AD}"/>
              </a:ext>
            </a:extLst>
          </p:cNvPr>
          <p:cNvGrpSpPr/>
          <p:nvPr/>
        </p:nvGrpSpPr>
        <p:grpSpPr>
          <a:xfrm>
            <a:off x="4017144" y="1940427"/>
            <a:ext cx="1164428" cy="2827750"/>
            <a:chOff x="3043360" y="1948964"/>
            <a:chExt cx="870405" cy="2113732"/>
          </a:xfrm>
          <a:solidFill>
            <a:schemeClr val="accent5"/>
          </a:solidFill>
        </p:grpSpPr>
        <p:sp>
          <p:nvSpPr>
            <p:cNvPr id="10" name="Google Shape;2165;p57">
              <a:extLst>
                <a:ext uri="{FF2B5EF4-FFF2-40B4-BE49-F238E27FC236}">
                  <a16:creationId xmlns:a16="http://schemas.microsoft.com/office/drawing/2014/main" id="{B37BE1F7-00A5-177E-6F9E-CE059616A094}"/>
                </a:ext>
              </a:extLst>
            </p:cNvPr>
            <p:cNvSpPr/>
            <p:nvPr/>
          </p:nvSpPr>
          <p:spPr>
            <a:xfrm>
              <a:off x="3043360" y="2812657"/>
              <a:ext cx="647920" cy="295495"/>
            </a:xfrm>
            <a:custGeom>
              <a:avLst/>
              <a:gdLst/>
              <a:ahLst/>
              <a:cxnLst/>
              <a:rect l="l" t="t" r="r" b="b"/>
              <a:pathLst>
                <a:path w="28088" h="12810" extrusionOk="0">
                  <a:moveTo>
                    <a:pt x="7573" y="0"/>
                  </a:moveTo>
                  <a:lnTo>
                    <a:pt x="1" y="6405"/>
                  </a:lnTo>
                  <a:lnTo>
                    <a:pt x="7573" y="12810"/>
                  </a:lnTo>
                  <a:lnTo>
                    <a:pt x="7573" y="8773"/>
                  </a:lnTo>
                  <a:lnTo>
                    <a:pt x="28087" y="6405"/>
                  </a:lnTo>
                  <a:lnTo>
                    <a:pt x="7573" y="4037"/>
                  </a:lnTo>
                  <a:lnTo>
                    <a:pt x="7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" name="Google Shape;2166;p57">
              <a:extLst>
                <a:ext uri="{FF2B5EF4-FFF2-40B4-BE49-F238E27FC236}">
                  <a16:creationId xmlns:a16="http://schemas.microsoft.com/office/drawing/2014/main" id="{DE09470E-5DCC-5449-DCD7-DFBA5D0B7487}"/>
                </a:ext>
              </a:extLst>
            </p:cNvPr>
            <p:cNvSpPr/>
            <p:nvPr/>
          </p:nvSpPr>
          <p:spPr>
            <a:xfrm>
              <a:off x="3359730" y="1948964"/>
              <a:ext cx="554035" cy="370902"/>
            </a:xfrm>
            <a:custGeom>
              <a:avLst/>
              <a:gdLst/>
              <a:ahLst/>
              <a:cxnLst/>
              <a:rect l="l" t="t" r="r" b="b"/>
              <a:pathLst>
                <a:path w="24018" h="16079" extrusionOk="0">
                  <a:moveTo>
                    <a:pt x="9774" y="0"/>
                  </a:moveTo>
                  <a:lnTo>
                    <a:pt x="1" y="1568"/>
                  </a:lnTo>
                  <a:lnTo>
                    <a:pt x="3136" y="10975"/>
                  </a:lnTo>
                  <a:lnTo>
                    <a:pt x="5238" y="7506"/>
                  </a:lnTo>
                  <a:lnTo>
                    <a:pt x="24018" y="16078"/>
                  </a:lnTo>
                  <a:lnTo>
                    <a:pt x="7673" y="3469"/>
                  </a:lnTo>
                  <a:lnTo>
                    <a:pt x="97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" name="Google Shape;2170;p57">
              <a:extLst>
                <a:ext uri="{FF2B5EF4-FFF2-40B4-BE49-F238E27FC236}">
                  <a16:creationId xmlns:a16="http://schemas.microsoft.com/office/drawing/2014/main" id="{3245254B-9BD7-72F0-1D3E-5E0D9FEBD84F}"/>
                </a:ext>
              </a:extLst>
            </p:cNvPr>
            <p:cNvSpPr/>
            <p:nvPr/>
          </p:nvSpPr>
          <p:spPr>
            <a:xfrm rot="-3599873">
              <a:off x="3381833" y="3600206"/>
              <a:ext cx="554060" cy="370919"/>
            </a:xfrm>
            <a:custGeom>
              <a:avLst/>
              <a:gdLst/>
              <a:ahLst/>
              <a:cxnLst/>
              <a:rect l="l" t="t" r="r" b="b"/>
              <a:pathLst>
                <a:path w="24018" h="16079" extrusionOk="0">
                  <a:moveTo>
                    <a:pt x="9774" y="0"/>
                  </a:moveTo>
                  <a:lnTo>
                    <a:pt x="1" y="1568"/>
                  </a:lnTo>
                  <a:lnTo>
                    <a:pt x="3136" y="10975"/>
                  </a:lnTo>
                  <a:lnTo>
                    <a:pt x="5238" y="7506"/>
                  </a:lnTo>
                  <a:lnTo>
                    <a:pt x="24018" y="16078"/>
                  </a:lnTo>
                  <a:lnTo>
                    <a:pt x="7673" y="3469"/>
                  </a:lnTo>
                  <a:lnTo>
                    <a:pt x="97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16" name="Google Shape;2171;p57">
            <a:extLst>
              <a:ext uri="{FF2B5EF4-FFF2-40B4-BE49-F238E27FC236}">
                <a16:creationId xmlns:a16="http://schemas.microsoft.com/office/drawing/2014/main" id="{D9A9C7AB-9A4C-7AD7-3606-EA043E7F672C}"/>
              </a:ext>
            </a:extLst>
          </p:cNvPr>
          <p:cNvSpPr txBox="1"/>
          <p:nvPr/>
        </p:nvSpPr>
        <p:spPr>
          <a:xfrm>
            <a:off x="1976765" y="1657077"/>
            <a:ext cx="2519862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-US" sz="1600" dirty="0">
              <a:solidFill>
                <a:srgbClr val="000000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2172;p57">
            <a:extLst>
              <a:ext uri="{FF2B5EF4-FFF2-40B4-BE49-F238E27FC236}">
                <a16:creationId xmlns:a16="http://schemas.microsoft.com/office/drawing/2014/main" id="{26C02CF2-DCCA-7221-DC40-5074C0B07102}"/>
              </a:ext>
            </a:extLst>
          </p:cNvPr>
          <p:cNvSpPr txBox="1"/>
          <p:nvPr/>
        </p:nvSpPr>
        <p:spPr>
          <a:xfrm>
            <a:off x="1948444" y="2973056"/>
            <a:ext cx="2324506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-US" sz="1600" b="1" dirty="0">
              <a:solidFill>
                <a:srgbClr val="000000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2173;p57">
            <a:extLst>
              <a:ext uri="{FF2B5EF4-FFF2-40B4-BE49-F238E27FC236}">
                <a16:creationId xmlns:a16="http://schemas.microsoft.com/office/drawing/2014/main" id="{861335DA-233A-50E7-8001-2A9D65659235}"/>
              </a:ext>
            </a:extLst>
          </p:cNvPr>
          <p:cNvSpPr txBox="1"/>
          <p:nvPr/>
        </p:nvSpPr>
        <p:spPr>
          <a:xfrm>
            <a:off x="7634435" y="1605360"/>
            <a:ext cx="2321644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PT" sz="16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2174;p57">
            <a:extLst>
              <a:ext uri="{FF2B5EF4-FFF2-40B4-BE49-F238E27FC236}">
                <a16:creationId xmlns:a16="http://schemas.microsoft.com/office/drawing/2014/main" id="{F912E510-F733-2B35-C9FB-0F00F0E755A6}"/>
              </a:ext>
            </a:extLst>
          </p:cNvPr>
          <p:cNvSpPr txBox="1"/>
          <p:nvPr/>
        </p:nvSpPr>
        <p:spPr>
          <a:xfrm>
            <a:off x="8190162" y="2976109"/>
            <a:ext cx="2321644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2175;p57">
            <a:extLst>
              <a:ext uri="{FF2B5EF4-FFF2-40B4-BE49-F238E27FC236}">
                <a16:creationId xmlns:a16="http://schemas.microsoft.com/office/drawing/2014/main" id="{10CDC787-14F6-3D1E-0174-F4E325D0E867}"/>
              </a:ext>
            </a:extLst>
          </p:cNvPr>
          <p:cNvSpPr txBox="1"/>
          <p:nvPr/>
        </p:nvSpPr>
        <p:spPr>
          <a:xfrm>
            <a:off x="2300491" y="2949527"/>
            <a:ext cx="2860648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dirty="0" err="1">
                <a:solidFill>
                  <a:srgbClr val="000000"/>
                </a:solidFill>
                <a:latin typeface="+mn-lt"/>
                <a:ea typeface="Roboto"/>
                <a:cs typeface="Roboto"/>
                <a:sym typeface="Roboto"/>
              </a:rPr>
              <a:t>Melhorar</a:t>
            </a:r>
            <a:endParaRPr sz="16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2176;p57">
            <a:extLst>
              <a:ext uri="{FF2B5EF4-FFF2-40B4-BE49-F238E27FC236}">
                <a16:creationId xmlns:a16="http://schemas.microsoft.com/office/drawing/2014/main" id="{994466E1-69DD-463F-45E8-7F6386034AA3}"/>
              </a:ext>
            </a:extLst>
          </p:cNvPr>
          <p:cNvSpPr txBox="1"/>
          <p:nvPr/>
        </p:nvSpPr>
        <p:spPr>
          <a:xfrm>
            <a:off x="2300491" y="4315871"/>
            <a:ext cx="2324506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-US" sz="16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8" name="Retângulo 18">
            <a:extLst>
              <a:ext uri="{FF2B5EF4-FFF2-40B4-BE49-F238E27FC236}">
                <a16:creationId xmlns:a16="http://schemas.microsoft.com/office/drawing/2014/main" id="{F688DF42-B8E5-68A8-4BA3-6BAFF1647A77}"/>
              </a:ext>
            </a:extLst>
          </p:cNvPr>
          <p:cNvSpPr/>
          <p:nvPr/>
        </p:nvSpPr>
        <p:spPr>
          <a:xfrm flipV="1">
            <a:off x="0" y="-2"/>
            <a:ext cx="12192000" cy="903695"/>
          </a:xfrm>
          <a:prstGeom prst="rect">
            <a:avLst/>
          </a:prstGeom>
          <a:solidFill>
            <a:srgbClr val="1F1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Google Shape;54;p2">
            <a:extLst>
              <a:ext uri="{FF2B5EF4-FFF2-40B4-BE49-F238E27FC236}">
                <a16:creationId xmlns:a16="http://schemas.microsoft.com/office/drawing/2014/main" id="{7E763061-3598-7DCD-E016-F584A485A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230138"/>
            <a:ext cx="10925175" cy="382587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800"/>
              <a:buFontTx/>
              <a:buNone/>
              <a:defRPr/>
            </a:pPr>
            <a:r>
              <a:rPr lang="pt-BR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 charset="0"/>
              </a:rPr>
              <a:t>Solução - Vantagens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 charset="0"/>
            </a:endParaRPr>
          </a:p>
        </p:txBody>
      </p:sp>
      <p:sp>
        <p:nvSpPr>
          <p:cNvPr id="30" name="Google Shape;2162;p57">
            <a:extLst>
              <a:ext uri="{FF2B5EF4-FFF2-40B4-BE49-F238E27FC236}">
                <a16:creationId xmlns:a16="http://schemas.microsoft.com/office/drawing/2014/main" id="{5A9524A6-F814-CE45-37B2-B9723212FDBF}"/>
              </a:ext>
            </a:extLst>
          </p:cNvPr>
          <p:cNvSpPr/>
          <p:nvPr/>
        </p:nvSpPr>
        <p:spPr>
          <a:xfrm rot="14376139">
            <a:off x="5740047" y="4671945"/>
            <a:ext cx="741188" cy="496193"/>
          </a:xfrm>
          <a:custGeom>
            <a:avLst/>
            <a:gdLst/>
            <a:ahLst/>
            <a:cxnLst/>
            <a:rect l="l" t="t" r="r" b="b"/>
            <a:pathLst>
              <a:path w="24018" h="16079" extrusionOk="0">
                <a:moveTo>
                  <a:pt x="9774" y="0"/>
                </a:moveTo>
                <a:lnTo>
                  <a:pt x="1" y="1568"/>
                </a:lnTo>
                <a:lnTo>
                  <a:pt x="3136" y="10975"/>
                </a:lnTo>
                <a:lnTo>
                  <a:pt x="5238" y="7506"/>
                </a:lnTo>
                <a:lnTo>
                  <a:pt x="24018" y="16078"/>
                </a:lnTo>
                <a:lnTo>
                  <a:pt x="7673" y="3469"/>
                </a:lnTo>
                <a:lnTo>
                  <a:pt x="9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1" name="Google Shape;2175;p57">
            <a:extLst>
              <a:ext uri="{FF2B5EF4-FFF2-40B4-BE49-F238E27FC236}">
                <a16:creationId xmlns:a16="http://schemas.microsoft.com/office/drawing/2014/main" id="{41E67EB7-215C-3D43-0F51-ECB0F3E42834}"/>
              </a:ext>
            </a:extLst>
          </p:cNvPr>
          <p:cNvSpPr txBox="1"/>
          <p:nvPr/>
        </p:nvSpPr>
        <p:spPr>
          <a:xfrm>
            <a:off x="5174388" y="5467839"/>
            <a:ext cx="195105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dirty="0" err="1">
                <a:solidFill>
                  <a:srgbClr val="000000"/>
                </a:solidFill>
                <a:latin typeface="+mn-lt"/>
                <a:ea typeface="Roboto"/>
                <a:cs typeface="Roboto"/>
                <a:sym typeface="Roboto"/>
              </a:rPr>
              <a:t>Prevenir</a:t>
            </a:r>
            <a:endParaRPr sz="16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175;p57">
            <a:extLst>
              <a:ext uri="{FF2B5EF4-FFF2-40B4-BE49-F238E27FC236}">
                <a16:creationId xmlns:a16="http://schemas.microsoft.com/office/drawing/2014/main" id="{CD02B191-7387-1245-4A7B-AF829755FDCD}"/>
              </a:ext>
            </a:extLst>
          </p:cNvPr>
          <p:cNvSpPr txBox="1"/>
          <p:nvPr/>
        </p:nvSpPr>
        <p:spPr>
          <a:xfrm>
            <a:off x="7825112" y="4443786"/>
            <a:ext cx="2860648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dirty="0" err="1">
                <a:solidFill>
                  <a:srgbClr val="000000"/>
                </a:solidFill>
                <a:latin typeface="+mn-lt"/>
                <a:ea typeface="Roboto"/>
                <a:cs typeface="Roboto"/>
                <a:sym typeface="Roboto"/>
              </a:rPr>
              <a:t>Reduzir</a:t>
            </a:r>
            <a:endParaRPr sz="1600" dirty="0">
              <a:latin typeface="+mn-lt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898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3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41;p35">
            <a:extLst>
              <a:ext uri="{FF2B5EF4-FFF2-40B4-BE49-F238E27FC236}">
                <a16:creationId xmlns:a16="http://schemas.microsoft.com/office/drawing/2014/main" id="{CED640EA-C9DF-08CD-AF9B-500281DC8F0D}"/>
              </a:ext>
            </a:extLst>
          </p:cNvPr>
          <p:cNvSpPr>
            <a:spLocks noChangeAspect="1"/>
          </p:cNvSpPr>
          <p:nvPr/>
        </p:nvSpPr>
        <p:spPr>
          <a:xfrm>
            <a:off x="0" y="3603706"/>
            <a:ext cx="12221648" cy="470047"/>
          </a:xfrm>
          <a:custGeom>
            <a:avLst/>
            <a:gdLst/>
            <a:ahLst/>
            <a:cxnLst/>
            <a:rect l="l" t="t" r="r" b="b"/>
            <a:pathLst>
              <a:path w="285750" h="10990" extrusionOk="0">
                <a:moveTo>
                  <a:pt x="0" y="0"/>
                </a:moveTo>
                <a:lnTo>
                  <a:pt x="0" y="10990"/>
                </a:lnTo>
                <a:lnTo>
                  <a:pt x="285750" y="10990"/>
                </a:lnTo>
                <a:lnTo>
                  <a:pt x="2857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Retângulo 84">
            <a:extLst>
              <a:ext uri="{FF2B5EF4-FFF2-40B4-BE49-F238E27FC236}">
                <a16:creationId xmlns:a16="http://schemas.microsoft.com/office/drawing/2014/main" id="{D2E708BA-00FE-2EC7-502D-4F8FC51CE8E2}"/>
              </a:ext>
            </a:extLst>
          </p:cNvPr>
          <p:cNvSpPr/>
          <p:nvPr/>
        </p:nvSpPr>
        <p:spPr>
          <a:xfrm flipV="1">
            <a:off x="0" y="-2"/>
            <a:ext cx="12192000" cy="903695"/>
          </a:xfrm>
          <a:prstGeom prst="rect">
            <a:avLst/>
          </a:prstGeom>
          <a:solidFill>
            <a:srgbClr val="1F1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8" name="Google Shape;54;p2">
            <a:extLst>
              <a:ext uri="{FF2B5EF4-FFF2-40B4-BE49-F238E27FC236}">
                <a16:creationId xmlns:a16="http://schemas.microsoft.com/office/drawing/2014/main" id="{E2F33F69-47D8-B411-29ED-B8C703971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231143"/>
            <a:ext cx="10925175" cy="382587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800"/>
              <a:buFontTx/>
              <a:buNone/>
              <a:defRPr/>
            </a:pPr>
            <a:r>
              <a:rPr lang="pt-BR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 charset="0"/>
              </a:rPr>
              <a:t>Plano de Valorização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1800"/>
              <a:buFontTx/>
              <a:buNone/>
              <a:defRPr/>
            </a:pP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 charset="0"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17FECFC-E5E0-1E83-11E5-D2309A56E381}"/>
              </a:ext>
            </a:extLst>
          </p:cNvPr>
          <p:cNvGrpSpPr/>
          <p:nvPr/>
        </p:nvGrpSpPr>
        <p:grpSpPr>
          <a:xfrm>
            <a:off x="936138" y="1468748"/>
            <a:ext cx="2003661" cy="3622347"/>
            <a:chOff x="936138" y="1468748"/>
            <a:chExt cx="2003661" cy="3622347"/>
          </a:xfrm>
        </p:grpSpPr>
        <p:grpSp>
          <p:nvGrpSpPr>
            <p:cNvPr id="69" name="Google Shape;1806;p35">
              <a:extLst>
                <a:ext uri="{FF2B5EF4-FFF2-40B4-BE49-F238E27FC236}">
                  <a16:creationId xmlns:a16="http://schemas.microsoft.com/office/drawing/2014/main" id="{0BE8EC2D-D133-98CE-63A5-0E958056B475}"/>
                </a:ext>
              </a:extLst>
            </p:cNvPr>
            <p:cNvGrpSpPr/>
            <p:nvPr/>
          </p:nvGrpSpPr>
          <p:grpSpPr>
            <a:xfrm rot="10800000">
              <a:off x="2021138" y="2844936"/>
              <a:ext cx="89176" cy="1111176"/>
              <a:chOff x="5117952" y="2967078"/>
              <a:chExt cx="66720" cy="831360"/>
            </a:xfrm>
          </p:grpSpPr>
          <p:sp>
            <p:nvSpPr>
              <p:cNvPr id="81" name="Google Shape;1807;p35">
                <a:extLst>
                  <a:ext uri="{FF2B5EF4-FFF2-40B4-BE49-F238E27FC236}">
                    <a16:creationId xmlns:a16="http://schemas.microsoft.com/office/drawing/2014/main" id="{562ACDCD-6C73-A4CB-972D-AAA256024BFC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808;p35">
                <a:extLst>
                  <a:ext uri="{FF2B5EF4-FFF2-40B4-BE49-F238E27FC236}">
                    <a16:creationId xmlns:a16="http://schemas.microsoft.com/office/drawing/2014/main" id="{4818C0D2-DCED-A9BB-2CC4-92C5B574562C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809;p35">
                <a:extLst>
                  <a:ext uri="{FF2B5EF4-FFF2-40B4-BE49-F238E27FC236}">
                    <a16:creationId xmlns:a16="http://schemas.microsoft.com/office/drawing/2014/main" id="{087BE041-63D3-271B-077B-264AD45B218A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810;p35">
                <a:extLst>
                  <a:ext uri="{FF2B5EF4-FFF2-40B4-BE49-F238E27FC236}">
                    <a16:creationId xmlns:a16="http://schemas.microsoft.com/office/drawing/2014/main" id="{F16BFB0D-BEAB-EFC5-6DAB-D6889A5140C4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811;p35">
                <a:extLst>
                  <a:ext uri="{FF2B5EF4-FFF2-40B4-BE49-F238E27FC236}">
                    <a16:creationId xmlns:a16="http://schemas.microsoft.com/office/drawing/2014/main" id="{BCC12F00-E9FB-B666-9B41-D27F581B1D1D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812;p35">
                <a:extLst>
                  <a:ext uri="{FF2B5EF4-FFF2-40B4-BE49-F238E27FC236}">
                    <a16:creationId xmlns:a16="http://schemas.microsoft.com/office/drawing/2014/main" id="{5C4674DA-0490-C2BE-62CE-081EBE934ED6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813;p35">
                <a:extLst>
                  <a:ext uri="{FF2B5EF4-FFF2-40B4-BE49-F238E27FC236}">
                    <a16:creationId xmlns:a16="http://schemas.microsoft.com/office/drawing/2014/main" id="{A27522C0-E150-977F-1AE0-609AA5C22C6B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814;p35">
                <a:extLst>
                  <a:ext uri="{FF2B5EF4-FFF2-40B4-BE49-F238E27FC236}">
                    <a16:creationId xmlns:a16="http://schemas.microsoft.com/office/drawing/2014/main" id="{CB255FF9-B8C6-D578-06FD-E2C5E15933F5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815;p35">
                <a:extLst>
                  <a:ext uri="{FF2B5EF4-FFF2-40B4-BE49-F238E27FC236}">
                    <a16:creationId xmlns:a16="http://schemas.microsoft.com/office/drawing/2014/main" id="{49B7E4BC-AC71-208C-B65B-04C92A8D965E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816;p35">
                <a:extLst>
                  <a:ext uri="{FF2B5EF4-FFF2-40B4-BE49-F238E27FC236}">
                    <a16:creationId xmlns:a16="http://schemas.microsoft.com/office/drawing/2014/main" id="{003244D3-30E3-1663-CC6D-6EDE5537BBC5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Google Shape;1817;p35">
              <a:extLst>
                <a:ext uri="{FF2B5EF4-FFF2-40B4-BE49-F238E27FC236}">
                  <a16:creationId xmlns:a16="http://schemas.microsoft.com/office/drawing/2014/main" id="{B75930DE-E65D-BC24-7ABB-A3B4454E595A}"/>
                </a:ext>
              </a:extLst>
            </p:cNvPr>
            <p:cNvSpPr/>
            <p:nvPr/>
          </p:nvSpPr>
          <p:spPr>
            <a:xfrm>
              <a:off x="2056274" y="3605759"/>
              <a:ext cx="18862" cy="57569"/>
            </a:xfrm>
            <a:custGeom>
              <a:avLst/>
              <a:gdLst/>
              <a:ahLst/>
              <a:cxnLst/>
              <a:rect l="l" t="t" r="r" b="b"/>
              <a:pathLst>
                <a:path w="441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441" y="134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18;p35">
              <a:extLst>
                <a:ext uri="{FF2B5EF4-FFF2-40B4-BE49-F238E27FC236}">
                  <a16:creationId xmlns:a16="http://schemas.microsoft.com/office/drawing/2014/main" id="{7716939A-306C-F93D-E415-89D2FD1FA6C2}"/>
                </a:ext>
              </a:extLst>
            </p:cNvPr>
            <p:cNvSpPr/>
            <p:nvPr/>
          </p:nvSpPr>
          <p:spPr>
            <a:xfrm>
              <a:off x="1221652" y="3598103"/>
              <a:ext cx="1688149" cy="470560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6" y="1"/>
                  </a:moveTo>
                  <a:cubicBezTo>
                    <a:pt x="464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69" y="10145"/>
                    <a:pt x="39041" y="9502"/>
                  </a:cubicBezTo>
                  <a:lnTo>
                    <a:pt x="33099" y="441"/>
                  </a:lnTo>
                  <a:cubicBezTo>
                    <a:pt x="32921" y="167"/>
                    <a:pt x="32623" y="1"/>
                    <a:pt x="32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" name="Google Shape;1827;p35">
              <a:extLst>
                <a:ext uri="{FF2B5EF4-FFF2-40B4-BE49-F238E27FC236}">
                  <a16:creationId xmlns:a16="http://schemas.microsoft.com/office/drawing/2014/main" id="{67A0D437-2619-DD44-ABA1-2CB94603B19A}"/>
                </a:ext>
              </a:extLst>
            </p:cNvPr>
            <p:cNvSpPr txBox="1"/>
            <p:nvPr/>
          </p:nvSpPr>
          <p:spPr>
            <a:xfrm>
              <a:off x="936138" y="1468748"/>
              <a:ext cx="2003661" cy="714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2000" dirty="0">
                <a:solidFill>
                  <a:srgbClr val="434343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40" name="Graphic 139" descr="Scientist male with solid fill">
              <a:extLst>
                <a:ext uri="{FF2B5EF4-FFF2-40B4-BE49-F238E27FC236}">
                  <a16:creationId xmlns:a16="http://schemas.microsoft.com/office/drawing/2014/main" id="{A2A42365-22C4-2DD6-130D-5565DEBDD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71979" y="4176695"/>
              <a:ext cx="914400" cy="914400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FF1E591-5163-9975-2C29-3A73E9B7166F}"/>
              </a:ext>
            </a:extLst>
          </p:cNvPr>
          <p:cNvGrpSpPr/>
          <p:nvPr/>
        </p:nvGrpSpPr>
        <p:grpSpPr>
          <a:xfrm>
            <a:off x="2652163" y="3598103"/>
            <a:ext cx="2003661" cy="2029813"/>
            <a:chOff x="2652163" y="3598103"/>
            <a:chExt cx="2003661" cy="2029813"/>
          </a:xfrm>
        </p:grpSpPr>
        <p:grpSp>
          <p:nvGrpSpPr>
            <p:cNvPr id="6" name="Google Shape;1743;p35">
              <a:extLst>
                <a:ext uri="{FF2B5EF4-FFF2-40B4-BE49-F238E27FC236}">
                  <a16:creationId xmlns:a16="http://schemas.microsoft.com/office/drawing/2014/main" id="{F80D0751-51BD-BAF0-5CA8-3DF3C3331E20}"/>
                </a:ext>
              </a:extLst>
            </p:cNvPr>
            <p:cNvGrpSpPr/>
            <p:nvPr/>
          </p:nvGrpSpPr>
          <p:grpSpPr>
            <a:xfrm>
              <a:off x="3609417" y="3699943"/>
              <a:ext cx="89176" cy="1111176"/>
              <a:chOff x="5117952" y="2967078"/>
              <a:chExt cx="66720" cy="831360"/>
            </a:xfrm>
          </p:grpSpPr>
          <p:sp>
            <p:nvSpPr>
              <p:cNvPr id="14" name="Google Shape;1744;p35">
                <a:extLst>
                  <a:ext uri="{FF2B5EF4-FFF2-40B4-BE49-F238E27FC236}">
                    <a16:creationId xmlns:a16="http://schemas.microsoft.com/office/drawing/2014/main" id="{7735662E-38FB-9B25-60F0-0E5B8DEE8003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45;p35">
                <a:extLst>
                  <a:ext uri="{FF2B5EF4-FFF2-40B4-BE49-F238E27FC236}">
                    <a16:creationId xmlns:a16="http://schemas.microsoft.com/office/drawing/2014/main" id="{557EE5E3-A994-5549-4751-B2C033615BE2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46;p35">
                <a:extLst>
                  <a:ext uri="{FF2B5EF4-FFF2-40B4-BE49-F238E27FC236}">
                    <a16:creationId xmlns:a16="http://schemas.microsoft.com/office/drawing/2014/main" id="{313AF337-5031-0F60-40ED-BD50B7DA84C8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47;p35">
                <a:extLst>
                  <a:ext uri="{FF2B5EF4-FFF2-40B4-BE49-F238E27FC236}">
                    <a16:creationId xmlns:a16="http://schemas.microsoft.com/office/drawing/2014/main" id="{9E0D1DFC-51FE-9B6F-9BE4-EE8B0C6D179D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48;p35">
                <a:extLst>
                  <a:ext uri="{FF2B5EF4-FFF2-40B4-BE49-F238E27FC236}">
                    <a16:creationId xmlns:a16="http://schemas.microsoft.com/office/drawing/2014/main" id="{5048534C-2465-B466-3A06-4ED85A3237C5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49;p35">
                <a:extLst>
                  <a:ext uri="{FF2B5EF4-FFF2-40B4-BE49-F238E27FC236}">
                    <a16:creationId xmlns:a16="http://schemas.microsoft.com/office/drawing/2014/main" id="{C3B684D6-0D5A-FE14-18AF-051B77B0F3AD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50;p35">
                <a:extLst>
                  <a:ext uri="{FF2B5EF4-FFF2-40B4-BE49-F238E27FC236}">
                    <a16:creationId xmlns:a16="http://schemas.microsoft.com/office/drawing/2014/main" id="{6F323F56-78EB-5FCD-5848-9528B72ADE49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51;p35">
                <a:extLst>
                  <a:ext uri="{FF2B5EF4-FFF2-40B4-BE49-F238E27FC236}">
                    <a16:creationId xmlns:a16="http://schemas.microsoft.com/office/drawing/2014/main" id="{6A9467DF-5CC7-5E5E-0149-CEF48B6F7DE5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52;p35">
                <a:extLst>
                  <a:ext uri="{FF2B5EF4-FFF2-40B4-BE49-F238E27FC236}">
                    <a16:creationId xmlns:a16="http://schemas.microsoft.com/office/drawing/2014/main" id="{791629C8-941B-0459-2403-3550A2B540DD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53;p35">
                <a:extLst>
                  <a:ext uri="{FF2B5EF4-FFF2-40B4-BE49-F238E27FC236}">
                    <a16:creationId xmlns:a16="http://schemas.microsoft.com/office/drawing/2014/main" id="{11F2B7AC-AA83-D975-6FD9-9E363B0B35AE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754;p35">
              <a:extLst>
                <a:ext uri="{FF2B5EF4-FFF2-40B4-BE49-F238E27FC236}">
                  <a16:creationId xmlns:a16="http://schemas.microsoft.com/office/drawing/2014/main" id="{542902E9-9136-0F36-8C7B-C2DD4E309483}"/>
                </a:ext>
              </a:extLst>
            </p:cNvPr>
            <p:cNvSpPr/>
            <p:nvPr/>
          </p:nvSpPr>
          <p:spPr>
            <a:xfrm>
              <a:off x="3704646" y="3994285"/>
              <a:ext cx="12788" cy="63685"/>
            </a:xfrm>
            <a:custGeom>
              <a:avLst/>
              <a:gdLst/>
              <a:ahLst/>
              <a:cxnLst/>
              <a:rect l="l" t="t" r="r" b="b"/>
              <a:pathLst>
                <a:path w="299" h="1489" extrusionOk="0">
                  <a:moveTo>
                    <a:pt x="1" y="1"/>
                  </a:moveTo>
                  <a:lnTo>
                    <a:pt x="1" y="1489"/>
                  </a:lnTo>
                  <a:lnTo>
                    <a:pt x="299" y="1489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55;p35">
              <a:extLst>
                <a:ext uri="{FF2B5EF4-FFF2-40B4-BE49-F238E27FC236}">
                  <a16:creationId xmlns:a16="http://schemas.microsoft.com/office/drawing/2014/main" id="{AD3C3A3E-3D66-E165-D9A2-7C666B45E5B4}"/>
                </a:ext>
              </a:extLst>
            </p:cNvPr>
            <p:cNvSpPr/>
            <p:nvPr/>
          </p:nvSpPr>
          <p:spPr>
            <a:xfrm>
              <a:off x="2809931" y="3598103"/>
              <a:ext cx="1688149" cy="470560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1" y="858"/>
                    <a:pt x="417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00" y="441"/>
                  </a:lnTo>
                  <a:cubicBezTo>
                    <a:pt x="32921" y="167"/>
                    <a:pt x="32624" y="1"/>
                    <a:pt x="32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2025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" name="Google Shape;1760;p35">
              <a:extLst>
                <a:ext uri="{FF2B5EF4-FFF2-40B4-BE49-F238E27FC236}">
                  <a16:creationId xmlns:a16="http://schemas.microsoft.com/office/drawing/2014/main" id="{68148B3C-E27C-CE57-A8BA-BBE33ED9FDB9}"/>
                </a:ext>
              </a:extLst>
            </p:cNvPr>
            <p:cNvSpPr txBox="1"/>
            <p:nvPr/>
          </p:nvSpPr>
          <p:spPr>
            <a:xfrm>
              <a:off x="2652163" y="4912982"/>
              <a:ext cx="2003661" cy="714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n-US"/>
              </a:defPPr>
              <a:lvl1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2000" b="1">
                  <a:solidFill>
                    <a:srgbClr val="434343"/>
                  </a:solidFill>
                  <a:latin typeface="+mn-lt"/>
                  <a:ea typeface="Roboto"/>
                  <a:cs typeface="Roboto"/>
                </a:defRPr>
              </a:lvl1pPr>
            </a:lstStyle>
            <a:p>
              <a:r>
                <a:rPr lang="pt-PT" b="0" dirty="0">
                  <a:sym typeface="Roboto"/>
                </a:rPr>
                <a:t>Estudos </a:t>
              </a:r>
            </a:p>
            <a:p>
              <a:r>
                <a:rPr lang="pt-PT" dirty="0">
                  <a:sym typeface="Roboto"/>
                </a:rPr>
                <a:t>30 000</a:t>
              </a:r>
              <a:r>
                <a:rPr lang="pt-PT" b="0" i="0" dirty="0">
                  <a:solidFill>
                    <a:srgbClr val="202124"/>
                  </a:solidFill>
                  <a:effectLst/>
                  <a:latin typeface="Google Sans"/>
                </a:rPr>
                <a:t>€</a:t>
              </a:r>
              <a:endParaRPr dirty="0">
                <a:sym typeface="Roboto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FA8C0C3-D308-F550-B51E-066662C3CF78}"/>
              </a:ext>
            </a:extLst>
          </p:cNvPr>
          <p:cNvGrpSpPr/>
          <p:nvPr/>
        </p:nvGrpSpPr>
        <p:grpSpPr>
          <a:xfrm>
            <a:off x="4240249" y="2028150"/>
            <a:ext cx="2003661" cy="2040513"/>
            <a:chOff x="4240249" y="2028150"/>
            <a:chExt cx="2003661" cy="2040513"/>
          </a:xfrm>
        </p:grpSpPr>
        <p:grpSp>
          <p:nvGrpSpPr>
            <p:cNvPr id="92" name="Google Shape;1829;p35">
              <a:extLst>
                <a:ext uri="{FF2B5EF4-FFF2-40B4-BE49-F238E27FC236}">
                  <a16:creationId xmlns:a16="http://schemas.microsoft.com/office/drawing/2014/main" id="{E8A5B359-54E2-5F80-A9A0-DA0582030AB7}"/>
                </a:ext>
              </a:extLst>
            </p:cNvPr>
            <p:cNvGrpSpPr/>
            <p:nvPr/>
          </p:nvGrpSpPr>
          <p:grpSpPr>
            <a:xfrm rot="10800000">
              <a:off x="5197740" y="2844936"/>
              <a:ext cx="89176" cy="1111176"/>
              <a:chOff x="5117952" y="2967078"/>
              <a:chExt cx="66720" cy="831360"/>
            </a:xfrm>
          </p:grpSpPr>
          <p:sp>
            <p:nvSpPr>
              <p:cNvPr id="101" name="Google Shape;1830;p35">
                <a:extLst>
                  <a:ext uri="{FF2B5EF4-FFF2-40B4-BE49-F238E27FC236}">
                    <a16:creationId xmlns:a16="http://schemas.microsoft.com/office/drawing/2014/main" id="{458BBC99-E3AD-A832-64DC-43835CDFCA73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831;p35">
                <a:extLst>
                  <a:ext uri="{FF2B5EF4-FFF2-40B4-BE49-F238E27FC236}">
                    <a16:creationId xmlns:a16="http://schemas.microsoft.com/office/drawing/2014/main" id="{42BCE604-7463-2D69-48E4-517AD1E8875B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832;p35">
                <a:extLst>
                  <a:ext uri="{FF2B5EF4-FFF2-40B4-BE49-F238E27FC236}">
                    <a16:creationId xmlns:a16="http://schemas.microsoft.com/office/drawing/2014/main" id="{7DB37037-6FC5-B791-8D95-F69FBD9A5764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833;p35">
                <a:extLst>
                  <a:ext uri="{FF2B5EF4-FFF2-40B4-BE49-F238E27FC236}">
                    <a16:creationId xmlns:a16="http://schemas.microsoft.com/office/drawing/2014/main" id="{0A362ED5-5967-D6E6-4B11-E53D4772C407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834;p35">
                <a:extLst>
                  <a:ext uri="{FF2B5EF4-FFF2-40B4-BE49-F238E27FC236}">
                    <a16:creationId xmlns:a16="http://schemas.microsoft.com/office/drawing/2014/main" id="{A43B1FAB-DAF8-3F39-A05E-35230A2207E5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835;p35">
                <a:extLst>
                  <a:ext uri="{FF2B5EF4-FFF2-40B4-BE49-F238E27FC236}">
                    <a16:creationId xmlns:a16="http://schemas.microsoft.com/office/drawing/2014/main" id="{4A05ACF2-183F-F31A-31BD-9EE8BC6FAD33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836;p35">
                <a:extLst>
                  <a:ext uri="{FF2B5EF4-FFF2-40B4-BE49-F238E27FC236}">
                    <a16:creationId xmlns:a16="http://schemas.microsoft.com/office/drawing/2014/main" id="{2749C49F-2FD4-8D2E-EACE-B290EF6A89C9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837;p35">
                <a:extLst>
                  <a:ext uri="{FF2B5EF4-FFF2-40B4-BE49-F238E27FC236}">
                    <a16:creationId xmlns:a16="http://schemas.microsoft.com/office/drawing/2014/main" id="{3CA69B31-D65F-5F44-3FBF-5AEA3F066657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838;p35">
                <a:extLst>
                  <a:ext uri="{FF2B5EF4-FFF2-40B4-BE49-F238E27FC236}">
                    <a16:creationId xmlns:a16="http://schemas.microsoft.com/office/drawing/2014/main" id="{D7CCAF47-BC36-61FF-8FC0-0F4DB9A34CBC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839;p35">
                <a:extLst>
                  <a:ext uri="{FF2B5EF4-FFF2-40B4-BE49-F238E27FC236}">
                    <a16:creationId xmlns:a16="http://schemas.microsoft.com/office/drawing/2014/main" id="{7E2184E3-7A0F-0349-703A-16675786E739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1840;p35">
              <a:extLst>
                <a:ext uri="{FF2B5EF4-FFF2-40B4-BE49-F238E27FC236}">
                  <a16:creationId xmlns:a16="http://schemas.microsoft.com/office/drawing/2014/main" id="{0F50A543-5701-40B8-7D5C-D044414A0869}"/>
                </a:ext>
              </a:extLst>
            </p:cNvPr>
            <p:cNvSpPr/>
            <p:nvPr/>
          </p:nvSpPr>
          <p:spPr>
            <a:xfrm>
              <a:off x="5232363" y="3605759"/>
              <a:ext cx="19418" cy="57569"/>
            </a:xfrm>
            <a:custGeom>
              <a:avLst/>
              <a:gdLst/>
              <a:ahLst/>
              <a:cxnLst/>
              <a:rect l="l" t="t" r="r" b="b"/>
              <a:pathLst>
                <a:path w="454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453" y="134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41;p35">
              <a:extLst>
                <a:ext uri="{FF2B5EF4-FFF2-40B4-BE49-F238E27FC236}">
                  <a16:creationId xmlns:a16="http://schemas.microsoft.com/office/drawing/2014/main" id="{587FDA28-0A2F-9365-7218-6A707638F97A}"/>
                </a:ext>
              </a:extLst>
            </p:cNvPr>
            <p:cNvSpPr/>
            <p:nvPr/>
          </p:nvSpPr>
          <p:spPr>
            <a:xfrm>
              <a:off x="4398254" y="3598103"/>
              <a:ext cx="1688149" cy="470560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3" y="1"/>
                    <a:pt x="3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2027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" name="Google Shape;1847;p35">
              <a:extLst>
                <a:ext uri="{FF2B5EF4-FFF2-40B4-BE49-F238E27FC236}">
                  <a16:creationId xmlns:a16="http://schemas.microsoft.com/office/drawing/2014/main" id="{62761B5B-2949-9841-75D9-B8F5471CA97C}"/>
                </a:ext>
              </a:extLst>
            </p:cNvPr>
            <p:cNvSpPr txBox="1"/>
            <p:nvPr/>
          </p:nvSpPr>
          <p:spPr>
            <a:xfrm>
              <a:off x="4240249" y="2028150"/>
              <a:ext cx="2003661" cy="714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n-US"/>
              </a:defPPr>
              <a:lvl1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2000" b="1">
                  <a:solidFill>
                    <a:srgbClr val="434343"/>
                  </a:solidFill>
                  <a:latin typeface="+mn-lt"/>
                  <a:ea typeface="Roboto"/>
                  <a:cs typeface="Roboto"/>
                </a:defRPr>
              </a:lvl1pPr>
            </a:lstStyle>
            <a:p>
              <a:r>
                <a:rPr lang="pt-PT" b="0" dirty="0">
                  <a:sym typeface="Roboto"/>
                </a:rPr>
                <a:t>Estudos </a:t>
              </a:r>
            </a:p>
            <a:p>
              <a:r>
                <a:rPr lang="pt-PT" dirty="0">
                  <a:sym typeface="Roboto"/>
                </a:rPr>
                <a:t>40 000</a:t>
              </a:r>
              <a:r>
                <a:rPr lang="pt-PT" b="0" i="0" dirty="0">
                  <a:solidFill>
                    <a:srgbClr val="202124"/>
                  </a:solidFill>
                  <a:effectLst/>
                  <a:latin typeface="Google Sans"/>
                </a:rPr>
                <a:t>€</a:t>
              </a:r>
              <a:endParaRPr lang="en-US" b="0" dirty="0">
                <a:sym typeface="Roboto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7ADE838-4D81-2822-40C5-B526B7E83CF5}"/>
              </a:ext>
            </a:extLst>
          </p:cNvPr>
          <p:cNvGrpSpPr/>
          <p:nvPr/>
        </p:nvGrpSpPr>
        <p:grpSpPr>
          <a:xfrm>
            <a:off x="7424254" y="1843069"/>
            <a:ext cx="2003661" cy="3285240"/>
            <a:chOff x="7424254" y="1843069"/>
            <a:chExt cx="2003661" cy="3285240"/>
          </a:xfrm>
        </p:grpSpPr>
        <p:sp>
          <p:nvSpPr>
            <p:cNvPr id="25" name="Google Shape;1762;p35">
              <a:extLst>
                <a:ext uri="{FF2B5EF4-FFF2-40B4-BE49-F238E27FC236}">
                  <a16:creationId xmlns:a16="http://schemas.microsoft.com/office/drawing/2014/main" id="{5B458A80-E534-3EBB-83F5-67F6B2C880C2}"/>
                </a:ext>
              </a:extLst>
            </p:cNvPr>
            <p:cNvSpPr/>
            <p:nvPr/>
          </p:nvSpPr>
          <p:spPr>
            <a:xfrm>
              <a:off x="8597552" y="3994286"/>
              <a:ext cx="12746" cy="63685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1763;p35">
              <a:extLst>
                <a:ext uri="{FF2B5EF4-FFF2-40B4-BE49-F238E27FC236}">
                  <a16:creationId xmlns:a16="http://schemas.microsoft.com/office/drawing/2014/main" id="{C1D43ECE-BFFF-12FF-A6C6-E8FC0F54DF7C}"/>
                </a:ext>
              </a:extLst>
            </p:cNvPr>
            <p:cNvGrpSpPr/>
            <p:nvPr/>
          </p:nvGrpSpPr>
          <p:grpSpPr>
            <a:xfrm rot="10800000">
              <a:off x="8426084" y="2571930"/>
              <a:ext cx="89176" cy="1111176"/>
              <a:chOff x="5117952" y="2967078"/>
              <a:chExt cx="66720" cy="831360"/>
            </a:xfrm>
          </p:grpSpPr>
          <p:sp>
            <p:nvSpPr>
              <p:cNvPr id="34" name="Google Shape;1764;p35">
                <a:extLst>
                  <a:ext uri="{FF2B5EF4-FFF2-40B4-BE49-F238E27FC236}">
                    <a16:creationId xmlns:a16="http://schemas.microsoft.com/office/drawing/2014/main" id="{2DEF0CE2-054A-F467-05E9-BE1757816D75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65;p35">
                <a:extLst>
                  <a:ext uri="{FF2B5EF4-FFF2-40B4-BE49-F238E27FC236}">
                    <a16:creationId xmlns:a16="http://schemas.microsoft.com/office/drawing/2014/main" id="{E36B96B5-94A0-382D-D1C2-6A7464599E36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66;p35">
                <a:extLst>
                  <a:ext uri="{FF2B5EF4-FFF2-40B4-BE49-F238E27FC236}">
                    <a16:creationId xmlns:a16="http://schemas.microsoft.com/office/drawing/2014/main" id="{CE2392DB-75ED-2F3B-3D21-73C97FB9962A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67;p35">
                <a:extLst>
                  <a:ext uri="{FF2B5EF4-FFF2-40B4-BE49-F238E27FC236}">
                    <a16:creationId xmlns:a16="http://schemas.microsoft.com/office/drawing/2014/main" id="{E908894A-6972-60AD-27AB-14A5B554700D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768;p35">
                <a:extLst>
                  <a:ext uri="{FF2B5EF4-FFF2-40B4-BE49-F238E27FC236}">
                    <a16:creationId xmlns:a16="http://schemas.microsoft.com/office/drawing/2014/main" id="{6F23030F-7B96-C653-E492-06ACC64AA837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69;p35">
                <a:extLst>
                  <a:ext uri="{FF2B5EF4-FFF2-40B4-BE49-F238E27FC236}">
                    <a16:creationId xmlns:a16="http://schemas.microsoft.com/office/drawing/2014/main" id="{D7BD795C-D6C3-5A31-1B93-C2697D6CBBAD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70;p35">
                <a:extLst>
                  <a:ext uri="{FF2B5EF4-FFF2-40B4-BE49-F238E27FC236}">
                    <a16:creationId xmlns:a16="http://schemas.microsoft.com/office/drawing/2014/main" id="{79CA8893-4B6B-B672-DCCC-932C0411ACCE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771;p35">
                <a:extLst>
                  <a:ext uri="{FF2B5EF4-FFF2-40B4-BE49-F238E27FC236}">
                    <a16:creationId xmlns:a16="http://schemas.microsoft.com/office/drawing/2014/main" id="{7C36B86E-4A8F-CFF0-16E3-0AD68FE62D57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72;p35">
                <a:extLst>
                  <a:ext uri="{FF2B5EF4-FFF2-40B4-BE49-F238E27FC236}">
                    <a16:creationId xmlns:a16="http://schemas.microsoft.com/office/drawing/2014/main" id="{11D2C609-B1BD-A67C-312E-CB164F0A456D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73;p35">
                <a:extLst>
                  <a:ext uri="{FF2B5EF4-FFF2-40B4-BE49-F238E27FC236}">
                    <a16:creationId xmlns:a16="http://schemas.microsoft.com/office/drawing/2014/main" id="{DA8007BC-ACDD-36F3-94F2-7D61E8AC0845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1774;p35">
              <a:extLst>
                <a:ext uri="{FF2B5EF4-FFF2-40B4-BE49-F238E27FC236}">
                  <a16:creationId xmlns:a16="http://schemas.microsoft.com/office/drawing/2014/main" id="{65118BAF-A33F-E39C-B5DB-270F055A6BAE}"/>
                </a:ext>
              </a:extLst>
            </p:cNvPr>
            <p:cNvSpPr/>
            <p:nvPr/>
          </p:nvSpPr>
          <p:spPr>
            <a:xfrm>
              <a:off x="7702795" y="3598103"/>
              <a:ext cx="1688192" cy="470560"/>
            </a:xfrm>
            <a:custGeom>
              <a:avLst/>
              <a:gdLst/>
              <a:ahLst/>
              <a:cxnLst/>
              <a:rect l="l" t="t" r="r" b="b"/>
              <a:pathLst>
                <a:path w="39471" h="11002" extrusionOk="0">
                  <a:moveTo>
                    <a:pt x="1227" y="1"/>
                  </a:moveTo>
                  <a:cubicBezTo>
                    <a:pt x="465" y="1"/>
                    <a:pt x="1" y="858"/>
                    <a:pt x="418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4" y="167"/>
                    <a:pt x="32624" y="1"/>
                    <a:pt x="32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2029</a:t>
              </a:r>
              <a:endParaRPr dirty="0">
                <a:solidFill>
                  <a:srgbClr val="FFFFFF"/>
                </a:solidFill>
                <a:latin typeface="Fira Sans Extra Condensed Medium"/>
                <a:sym typeface="Fira Sans Extra Condensed Medium"/>
              </a:endParaRPr>
            </a:p>
          </p:txBody>
        </p:sp>
        <p:sp>
          <p:nvSpPr>
            <p:cNvPr id="29" name="Google Shape;1780;p35">
              <a:extLst>
                <a:ext uri="{FF2B5EF4-FFF2-40B4-BE49-F238E27FC236}">
                  <a16:creationId xmlns:a16="http://schemas.microsoft.com/office/drawing/2014/main" id="{B517AC39-9128-A2B3-D88A-393FB71FDDE0}"/>
                </a:ext>
              </a:extLst>
            </p:cNvPr>
            <p:cNvSpPr txBox="1"/>
            <p:nvPr/>
          </p:nvSpPr>
          <p:spPr>
            <a:xfrm>
              <a:off x="7424254" y="1843069"/>
              <a:ext cx="2003661" cy="714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n-US"/>
              </a:defPPr>
              <a:lvl1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2000" b="1" i="1">
                  <a:solidFill>
                    <a:srgbClr val="434343"/>
                  </a:solidFill>
                  <a:latin typeface="+mn-lt"/>
                  <a:ea typeface="Roboto"/>
                  <a:cs typeface="Roboto"/>
                </a:defRPr>
              </a:lvl1pPr>
            </a:lstStyle>
            <a:p>
              <a:r>
                <a:rPr lang="en" b="0" dirty="0">
                  <a:sym typeface="Roboto"/>
                </a:rPr>
                <a:t>TRL7</a:t>
              </a:r>
            </a:p>
            <a:p>
              <a:r>
                <a:rPr lang="pt-PT" dirty="0">
                  <a:sym typeface="Roboto"/>
                </a:rPr>
                <a:t>60 000</a:t>
              </a:r>
              <a:r>
                <a:rPr lang="pt-PT" b="0" i="0" dirty="0">
                  <a:solidFill>
                    <a:srgbClr val="202124"/>
                  </a:solidFill>
                  <a:effectLst/>
                  <a:latin typeface="Google Sans"/>
                </a:rPr>
                <a:t>€</a:t>
              </a:r>
              <a:endParaRPr i="0" dirty="0">
                <a:sym typeface="Roboto"/>
              </a:endParaRPr>
            </a:p>
          </p:txBody>
        </p:sp>
        <p:pic>
          <p:nvPicPr>
            <p:cNvPr id="148" name="Graphic 147" descr="Money with solid fill">
              <a:extLst>
                <a:ext uri="{FF2B5EF4-FFF2-40B4-BE49-F238E27FC236}">
                  <a16:creationId xmlns:a16="http://schemas.microsoft.com/office/drawing/2014/main" id="{0CD5B93E-97F1-AB88-8320-22E8332C1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46725" y="4213909"/>
              <a:ext cx="914400" cy="9144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AD3BEB5-0704-DB4C-A779-E927F4F761E0}"/>
              </a:ext>
            </a:extLst>
          </p:cNvPr>
          <p:cNvGrpSpPr/>
          <p:nvPr/>
        </p:nvGrpSpPr>
        <p:grpSpPr>
          <a:xfrm>
            <a:off x="9291117" y="2812346"/>
            <a:ext cx="1688149" cy="2320576"/>
            <a:chOff x="9291117" y="2812346"/>
            <a:chExt cx="1688149" cy="2320576"/>
          </a:xfrm>
        </p:grpSpPr>
        <p:grpSp>
          <p:nvGrpSpPr>
            <p:cNvPr id="112" name="Google Shape;1849;p35">
              <a:extLst>
                <a:ext uri="{FF2B5EF4-FFF2-40B4-BE49-F238E27FC236}">
                  <a16:creationId xmlns:a16="http://schemas.microsoft.com/office/drawing/2014/main" id="{42B9370D-8A37-2055-067F-DC3B194BC3E1}"/>
                </a:ext>
              </a:extLst>
            </p:cNvPr>
            <p:cNvGrpSpPr/>
            <p:nvPr/>
          </p:nvGrpSpPr>
          <p:grpSpPr>
            <a:xfrm>
              <a:off x="10183695" y="4021746"/>
              <a:ext cx="89176" cy="1111176"/>
              <a:chOff x="5117952" y="2967078"/>
              <a:chExt cx="66720" cy="831360"/>
            </a:xfrm>
          </p:grpSpPr>
          <p:sp>
            <p:nvSpPr>
              <p:cNvPr id="127" name="Google Shape;1850;p35">
                <a:extLst>
                  <a:ext uri="{FF2B5EF4-FFF2-40B4-BE49-F238E27FC236}">
                    <a16:creationId xmlns:a16="http://schemas.microsoft.com/office/drawing/2014/main" id="{DDB70D0E-745E-A6C9-CCB3-309EAA893C54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851;p35">
                <a:extLst>
                  <a:ext uri="{FF2B5EF4-FFF2-40B4-BE49-F238E27FC236}">
                    <a16:creationId xmlns:a16="http://schemas.microsoft.com/office/drawing/2014/main" id="{E038675C-D970-ADB5-532E-875FBB325339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852;p35">
                <a:extLst>
                  <a:ext uri="{FF2B5EF4-FFF2-40B4-BE49-F238E27FC236}">
                    <a16:creationId xmlns:a16="http://schemas.microsoft.com/office/drawing/2014/main" id="{73BF4265-DDE5-7734-A81A-7AA4FC3D7903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853;p35">
                <a:extLst>
                  <a:ext uri="{FF2B5EF4-FFF2-40B4-BE49-F238E27FC236}">
                    <a16:creationId xmlns:a16="http://schemas.microsoft.com/office/drawing/2014/main" id="{594933FF-4435-01A8-FF16-EEA29C019A01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854;p35">
                <a:extLst>
                  <a:ext uri="{FF2B5EF4-FFF2-40B4-BE49-F238E27FC236}">
                    <a16:creationId xmlns:a16="http://schemas.microsoft.com/office/drawing/2014/main" id="{30FDBBF6-ECEE-D155-B437-41223FC20F9A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855;p35">
                <a:extLst>
                  <a:ext uri="{FF2B5EF4-FFF2-40B4-BE49-F238E27FC236}">
                    <a16:creationId xmlns:a16="http://schemas.microsoft.com/office/drawing/2014/main" id="{596DEE1F-40C5-9DA9-A2C1-85E1D00E4971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856;p35">
                <a:extLst>
                  <a:ext uri="{FF2B5EF4-FFF2-40B4-BE49-F238E27FC236}">
                    <a16:creationId xmlns:a16="http://schemas.microsoft.com/office/drawing/2014/main" id="{4D795845-C210-74B1-292B-EE643AFE8F1F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857;p35">
                <a:extLst>
                  <a:ext uri="{FF2B5EF4-FFF2-40B4-BE49-F238E27FC236}">
                    <a16:creationId xmlns:a16="http://schemas.microsoft.com/office/drawing/2014/main" id="{5913993D-5C54-8722-FF47-06F4C571A26E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858;p35">
                <a:extLst>
                  <a:ext uri="{FF2B5EF4-FFF2-40B4-BE49-F238E27FC236}">
                    <a16:creationId xmlns:a16="http://schemas.microsoft.com/office/drawing/2014/main" id="{6B1F224F-375C-2DE6-C69D-4E3F11544F3F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859;p35">
                <a:extLst>
                  <a:ext uri="{FF2B5EF4-FFF2-40B4-BE49-F238E27FC236}">
                    <a16:creationId xmlns:a16="http://schemas.microsoft.com/office/drawing/2014/main" id="{977B55A3-0957-D1C8-B71A-E5B7EFB60EB2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860;p35">
              <a:extLst>
                <a:ext uri="{FF2B5EF4-FFF2-40B4-BE49-F238E27FC236}">
                  <a16:creationId xmlns:a16="http://schemas.microsoft.com/office/drawing/2014/main" id="{A0250778-F3B0-8FBA-6342-A82883E0677A}"/>
                </a:ext>
              </a:extLst>
            </p:cNvPr>
            <p:cNvSpPr/>
            <p:nvPr/>
          </p:nvSpPr>
          <p:spPr>
            <a:xfrm>
              <a:off x="10131342" y="3605759"/>
              <a:ext cx="12788" cy="57569"/>
            </a:xfrm>
            <a:custGeom>
              <a:avLst/>
              <a:gdLst/>
              <a:ahLst/>
              <a:cxnLst/>
              <a:rect l="l" t="t" r="r" b="b"/>
              <a:pathLst>
                <a:path w="29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61;p35">
              <a:extLst>
                <a:ext uri="{FF2B5EF4-FFF2-40B4-BE49-F238E27FC236}">
                  <a16:creationId xmlns:a16="http://schemas.microsoft.com/office/drawing/2014/main" id="{8E2F8F60-01E0-3402-4C74-FE151F707628}"/>
                </a:ext>
              </a:extLst>
            </p:cNvPr>
            <p:cNvSpPr/>
            <p:nvPr/>
          </p:nvSpPr>
          <p:spPr>
            <a:xfrm>
              <a:off x="9291117" y="3598103"/>
              <a:ext cx="1688149" cy="470560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4" y="1"/>
                    <a:pt x="3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2030</a:t>
              </a:r>
              <a:endParaRPr dirty="0">
                <a:solidFill>
                  <a:srgbClr val="FFFFFF"/>
                </a:solidFill>
                <a:latin typeface="Fira Sans Extra Condensed Medium"/>
                <a:sym typeface="Fira Sans Extra Condensed Medium"/>
              </a:endParaRPr>
            </a:p>
          </p:txBody>
        </p:sp>
        <p:pic>
          <p:nvPicPr>
            <p:cNvPr id="153" name="Graphic 152" descr="Scientist male with solid fill">
              <a:extLst>
                <a:ext uri="{FF2B5EF4-FFF2-40B4-BE49-F238E27FC236}">
                  <a16:creationId xmlns:a16="http://schemas.microsoft.com/office/drawing/2014/main" id="{8F1EB559-36DC-0D94-6620-8FE2AB2DE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41731" y="2812346"/>
              <a:ext cx="777689" cy="777689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EFBE5AA-53C2-E7D5-C15D-85945144567A}"/>
              </a:ext>
            </a:extLst>
          </p:cNvPr>
          <p:cNvGrpSpPr/>
          <p:nvPr/>
        </p:nvGrpSpPr>
        <p:grpSpPr>
          <a:xfrm>
            <a:off x="158955" y="1876839"/>
            <a:ext cx="7994074" cy="3727703"/>
            <a:chOff x="158955" y="1876839"/>
            <a:chExt cx="7994074" cy="3727703"/>
          </a:xfrm>
        </p:grpSpPr>
        <p:pic>
          <p:nvPicPr>
            <p:cNvPr id="156" name="Imagem 3">
              <a:extLst>
                <a:ext uri="{FF2B5EF4-FFF2-40B4-BE49-F238E27FC236}">
                  <a16:creationId xmlns:a16="http://schemas.microsoft.com/office/drawing/2014/main" id="{5E21E0C5-4782-5C88-1769-F470A9105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5239" t="20041" r="42027" b="60323"/>
            <a:stretch/>
          </p:blipFill>
          <p:spPr bwMode="auto">
            <a:xfrm>
              <a:off x="158955" y="1876839"/>
              <a:ext cx="905574" cy="958134"/>
            </a:xfrm>
            <a:prstGeom prst="rect">
              <a:avLst/>
            </a:prstGeom>
          </p:spPr>
        </p:pic>
        <p:grpSp>
          <p:nvGrpSpPr>
            <p:cNvPr id="157" name="Google Shape;1763;p35">
              <a:extLst>
                <a:ext uri="{FF2B5EF4-FFF2-40B4-BE49-F238E27FC236}">
                  <a16:creationId xmlns:a16="http://schemas.microsoft.com/office/drawing/2014/main" id="{7792E8A9-C56D-6E7E-C79D-E4F2F26E15E2}"/>
                </a:ext>
              </a:extLst>
            </p:cNvPr>
            <p:cNvGrpSpPr/>
            <p:nvPr/>
          </p:nvGrpSpPr>
          <p:grpSpPr>
            <a:xfrm>
              <a:off x="6856581" y="3699944"/>
              <a:ext cx="89176" cy="1111176"/>
              <a:chOff x="5117952" y="2967078"/>
              <a:chExt cx="66720" cy="831360"/>
            </a:xfrm>
          </p:grpSpPr>
          <p:sp>
            <p:nvSpPr>
              <p:cNvPr id="158" name="Google Shape;1764;p35">
                <a:extLst>
                  <a:ext uri="{FF2B5EF4-FFF2-40B4-BE49-F238E27FC236}">
                    <a16:creationId xmlns:a16="http://schemas.microsoft.com/office/drawing/2014/main" id="{1F5CCB43-2D75-0E1C-0EE8-963FDF899CFC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765;p35">
                <a:extLst>
                  <a:ext uri="{FF2B5EF4-FFF2-40B4-BE49-F238E27FC236}">
                    <a16:creationId xmlns:a16="http://schemas.microsoft.com/office/drawing/2014/main" id="{4CB4AA17-B65E-B886-E4C4-DFF14305C5A5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766;p35">
                <a:extLst>
                  <a:ext uri="{FF2B5EF4-FFF2-40B4-BE49-F238E27FC236}">
                    <a16:creationId xmlns:a16="http://schemas.microsoft.com/office/drawing/2014/main" id="{1D2229EA-FCFC-CDE5-4B37-07262C2F3C50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767;p35">
                <a:extLst>
                  <a:ext uri="{FF2B5EF4-FFF2-40B4-BE49-F238E27FC236}">
                    <a16:creationId xmlns:a16="http://schemas.microsoft.com/office/drawing/2014/main" id="{39F17249-E899-269B-1316-030038AA8C37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768;p35">
                <a:extLst>
                  <a:ext uri="{FF2B5EF4-FFF2-40B4-BE49-F238E27FC236}">
                    <a16:creationId xmlns:a16="http://schemas.microsoft.com/office/drawing/2014/main" id="{B2771C0D-B1A4-E2B2-BE54-354B430C635A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769;p35">
                <a:extLst>
                  <a:ext uri="{FF2B5EF4-FFF2-40B4-BE49-F238E27FC236}">
                    <a16:creationId xmlns:a16="http://schemas.microsoft.com/office/drawing/2014/main" id="{66CC267B-EAE4-D4E7-677F-F7265F599954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770;p35">
                <a:extLst>
                  <a:ext uri="{FF2B5EF4-FFF2-40B4-BE49-F238E27FC236}">
                    <a16:creationId xmlns:a16="http://schemas.microsoft.com/office/drawing/2014/main" id="{F1599320-B8E0-98C6-5B64-0EC51F88455B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771;p35">
                <a:extLst>
                  <a:ext uri="{FF2B5EF4-FFF2-40B4-BE49-F238E27FC236}">
                    <a16:creationId xmlns:a16="http://schemas.microsoft.com/office/drawing/2014/main" id="{254C68DE-A6E8-F923-3856-67BC79863F9A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772;p35">
                <a:extLst>
                  <a:ext uri="{FF2B5EF4-FFF2-40B4-BE49-F238E27FC236}">
                    <a16:creationId xmlns:a16="http://schemas.microsoft.com/office/drawing/2014/main" id="{6112A0FB-D03C-DDBD-1AC3-9DAB9E8EE04A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773;p35">
                <a:extLst>
                  <a:ext uri="{FF2B5EF4-FFF2-40B4-BE49-F238E27FC236}">
                    <a16:creationId xmlns:a16="http://schemas.microsoft.com/office/drawing/2014/main" id="{AD4E5162-C76C-4E02-E5F4-8E089059CCAE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" name="Google Shape;1774;p35">
              <a:extLst>
                <a:ext uri="{FF2B5EF4-FFF2-40B4-BE49-F238E27FC236}">
                  <a16:creationId xmlns:a16="http://schemas.microsoft.com/office/drawing/2014/main" id="{F4D37FCA-3525-222B-5C17-DD4C255193D6}"/>
                </a:ext>
              </a:extLst>
            </p:cNvPr>
            <p:cNvSpPr/>
            <p:nvPr/>
          </p:nvSpPr>
          <p:spPr>
            <a:xfrm>
              <a:off x="6057073" y="3598103"/>
              <a:ext cx="1688192" cy="470560"/>
            </a:xfrm>
            <a:custGeom>
              <a:avLst/>
              <a:gdLst/>
              <a:ahLst/>
              <a:cxnLst/>
              <a:rect l="l" t="t" r="r" b="b"/>
              <a:pathLst>
                <a:path w="39471" h="11002" extrusionOk="0">
                  <a:moveTo>
                    <a:pt x="1227" y="1"/>
                  </a:moveTo>
                  <a:cubicBezTo>
                    <a:pt x="465" y="1"/>
                    <a:pt x="1" y="858"/>
                    <a:pt x="418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4" y="167"/>
                    <a:pt x="32624" y="1"/>
                    <a:pt x="32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2028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9" name="Google Shape;1780;p35">
              <a:extLst>
                <a:ext uri="{FF2B5EF4-FFF2-40B4-BE49-F238E27FC236}">
                  <a16:creationId xmlns:a16="http://schemas.microsoft.com/office/drawing/2014/main" id="{68A28114-1388-7C70-DFC9-ED5FA7414D5B}"/>
                </a:ext>
              </a:extLst>
            </p:cNvPr>
            <p:cNvSpPr txBox="1"/>
            <p:nvPr/>
          </p:nvSpPr>
          <p:spPr>
            <a:xfrm>
              <a:off x="5778284" y="4889608"/>
              <a:ext cx="2374745" cy="714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n-US"/>
              </a:defPPr>
              <a:lvl1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2000" b="1" i="1">
                  <a:solidFill>
                    <a:srgbClr val="434343"/>
                  </a:solidFill>
                  <a:latin typeface="+mn-lt"/>
                  <a:ea typeface="Roboto"/>
                  <a:cs typeface="Roboto"/>
                </a:defRPr>
              </a:lvl1pPr>
            </a:lstStyle>
            <a:p>
              <a:r>
                <a:rPr lang="pt-PT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221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xo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92352</TotalTime>
  <Words>375</Words>
  <Application>Microsoft Macintosh PowerPoint</Application>
  <PresentationFormat>Ecrã Panorâmico</PresentationFormat>
  <Paragraphs>125</Paragraphs>
  <Slides>13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13</vt:i4>
      </vt:variant>
    </vt:vector>
  </HeadingPairs>
  <TitlesOfParts>
    <vt:vector size="25" baseType="lpstr">
      <vt:lpstr>Arial</vt:lpstr>
      <vt:lpstr>Barlow Semi Condensed Medium</vt:lpstr>
      <vt:lpstr>Calibri</vt:lpstr>
      <vt:lpstr>Calibri Light</vt:lpstr>
      <vt:lpstr>Fira Sans Extra Condensed Medium</vt:lpstr>
      <vt:lpstr>FranklinGothic-Book-regular</vt:lpstr>
      <vt:lpstr>Gill Sans MT</vt:lpstr>
      <vt:lpstr>Google Sans</vt:lpstr>
      <vt:lpstr>Helvetica Neue</vt:lpstr>
      <vt:lpstr>Trebuchet MS</vt:lpstr>
      <vt:lpstr>Tema de Office</vt:lpstr>
      <vt:lpstr>1_Tema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García Lema</dc:creator>
  <cp:lastModifiedBy>Luís Carlos Saraiva da Silva</cp:lastModifiedBy>
  <cp:revision>776</cp:revision>
  <dcterms:created xsi:type="dcterms:W3CDTF">2022-03-30T14:14:04Z</dcterms:created>
  <dcterms:modified xsi:type="dcterms:W3CDTF">2025-11-21T16:43:46Z</dcterms:modified>
</cp:coreProperties>
</file>