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49"/>
  </p:notesMasterIdLst>
  <p:sldIdLst>
    <p:sldId id="256" r:id="rId2"/>
    <p:sldId id="309" r:id="rId3"/>
    <p:sldId id="310" r:id="rId4"/>
    <p:sldId id="319" r:id="rId5"/>
    <p:sldId id="333" r:id="rId6"/>
    <p:sldId id="348" r:id="rId7"/>
    <p:sldId id="355" r:id="rId8"/>
    <p:sldId id="338" r:id="rId9"/>
    <p:sldId id="320" r:id="rId10"/>
    <p:sldId id="322" r:id="rId11"/>
    <p:sldId id="324" r:id="rId12"/>
    <p:sldId id="349" r:id="rId13"/>
    <p:sldId id="323" r:id="rId14"/>
    <p:sldId id="353" r:id="rId15"/>
    <p:sldId id="352" r:id="rId16"/>
    <p:sldId id="340" r:id="rId17"/>
    <p:sldId id="343" r:id="rId18"/>
    <p:sldId id="342" r:id="rId19"/>
    <p:sldId id="350" r:id="rId20"/>
    <p:sldId id="351" r:id="rId21"/>
    <p:sldId id="344" r:id="rId22"/>
    <p:sldId id="345" r:id="rId23"/>
    <p:sldId id="347" r:id="rId24"/>
    <p:sldId id="356" r:id="rId25"/>
    <p:sldId id="317" r:id="rId26"/>
    <p:sldId id="311" r:id="rId27"/>
    <p:sldId id="318" r:id="rId28"/>
    <p:sldId id="314" r:id="rId29"/>
    <p:sldId id="315" r:id="rId30"/>
    <p:sldId id="316" r:id="rId31"/>
    <p:sldId id="258" r:id="rId32"/>
    <p:sldId id="300" r:id="rId33"/>
    <p:sldId id="295" r:id="rId34"/>
    <p:sldId id="296" r:id="rId35"/>
    <p:sldId id="301" r:id="rId36"/>
    <p:sldId id="302" r:id="rId37"/>
    <p:sldId id="328" r:id="rId38"/>
    <p:sldId id="358" r:id="rId39"/>
    <p:sldId id="359" r:id="rId40"/>
    <p:sldId id="269" r:id="rId41"/>
    <p:sldId id="270" r:id="rId42"/>
    <p:sldId id="273" r:id="rId43"/>
    <p:sldId id="337" r:id="rId44"/>
    <p:sldId id="329" r:id="rId45"/>
    <p:sldId id="354" r:id="rId46"/>
    <p:sldId id="360" r:id="rId47"/>
    <p:sldId id="361"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99"/>
    <a:srgbClr val="FFCD2D"/>
    <a:srgbClr val="FFFA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178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958B7B-5F7D-3448-9B87-3E9A37E34CFB}" type="datetimeFigureOut">
              <a:rPr lang="en-US" smtClean="0"/>
              <a:t>25/7/22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7F5D4-9595-634F-BEC6-8970BA5E1686}" type="slidenum">
              <a:rPr lang="en-US" smtClean="0"/>
              <a:t>‹#›</a:t>
            </a:fld>
            <a:endParaRPr lang="en-US"/>
          </a:p>
        </p:txBody>
      </p:sp>
    </p:spTree>
    <p:extLst>
      <p:ext uri="{BB962C8B-B14F-4D97-AF65-F5344CB8AC3E}">
        <p14:creationId xmlns:p14="http://schemas.microsoft.com/office/powerpoint/2010/main" val="1059773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7F5D4-9595-634F-BEC6-8970BA5E1686}" type="slidenum">
              <a:rPr lang="en-US" smtClean="0"/>
              <a:t>16</a:t>
            </a:fld>
            <a:endParaRPr lang="en-US"/>
          </a:p>
        </p:txBody>
      </p:sp>
    </p:spTree>
    <p:extLst>
      <p:ext uri="{BB962C8B-B14F-4D97-AF65-F5344CB8AC3E}">
        <p14:creationId xmlns:p14="http://schemas.microsoft.com/office/powerpoint/2010/main" val="359735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7F5D4-9595-634F-BEC6-8970BA5E1686}" type="slidenum">
              <a:rPr lang="en-US" smtClean="0"/>
              <a:t>37</a:t>
            </a:fld>
            <a:endParaRPr lang="en-US"/>
          </a:p>
        </p:txBody>
      </p:sp>
    </p:spTree>
    <p:extLst>
      <p:ext uri="{BB962C8B-B14F-4D97-AF65-F5344CB8AC3E}">
        <p14:creationId xmlns:p14="http://schemas.microsoft.com/office/powerpoint/2010/main" val="386178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628C5F4E-C15F-9A4C-B400-C697D52E0F05}" type="datetimeFigureOut">
              <a:rPr lang="en-US" smtClean="0"/>
              <a:t>25/7/22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6571-0B68-144C-9686-0E4AD8E6C830}"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s-ES_tradnl"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28C5F4E-C15F-9A4C-B400-C697D52E0F05}" type="datetimeFigureOut">
              <a:rPr lang="en-US" smtClean="0"/>
              <a:t>25/7/22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628C5F4E-C15F-9A4C-B400-C697D52E0F05}" type="datetimeFigureOut">
              <a:rPr lang="en-US" smtClean="0"/>
              <a:t>25/7/22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_tradnl" smtClean="0"/>
              <a:t>Click to edit Master title style</a:t>
            </a:r>
            <a:endParaRPr lang="en-US" dirty="0"/>
          </a:p>
        </p:txBody>
      </p:sp>
      <p:sp>
        <p:nvSpPr>
          <p:cNvPr id="4" name="Date Placeholder 3"/>
          <p:cNvSpPr>
            <a:spLocks noGrp="1"/>
          </p:cNvSpPr>
          <p:nvPr>
            <p:ph type="dt" sz="half" idx="10"/>
          </p:nvPr>
        </p:nvSpPr>
        <p:spPr/>
        <p:txBody>
          <a:bodyPr/>
          <a:lstStyle/>
          <a:p>
            <a:fld id="{628C5F4E-C15F-9A4C-B400-C697D52E0F05}" type="datetimeFigureOut">
              <a:rPr lang="en-US" smtClean="0"/>
              <a:t>25/7/22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6571-0B68-144C-9686-0E4AD8E6C830}"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s-ES_tradnl"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628C5F4E-C15F-9A4C-B400-C697D52E0F05}" type="datetimeFigureOut">
              <a:rPr lang="en-US" smtClean="0"/>
              <a:t>25/7/22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s-ES_tradnl" smtClean="0"/>
              <a:t>Click to edit Master title style</a:t>
            </a:r>
            <a:endParaRPr lang="en-US" dirty="0"/>
          </a:p>
        </p:txBody>
      </p:sp>
      <p:sp>
        <p:nvSpPr>
          <p:cNvPr id="5" name="Date Placeholder 4"/>
          <p:cNvSpPr>
            <a:spLocks noGrp="1"/>
          </p:cNvSpPr>
          <p:nvPr>
            <p:ph type="dt" sz="half" idx="10"/>
          </p:nvPr>
        </p:nvSpPr>
        <p:spPr/>
        <p:txBody>
          <a:bodyPr/>
          <a:lstStyle/>
          <a:p>
            <a:fld id="{628C5F4E-C15F-9A4C-B400-C697D52E0F05}" type="datetimeFigureOut">
              <a:rPr lang="en-US" smtClean="0"/>
              <a:t>25/7/22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s-ES_tradnl"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7" name="Date Placeholder 6"/>
          <p:cNvSpPr>
            <a:spLocks noGrp="1"/>
          </p:cNvSpPr>
          <p:nvPr>
            <p:ph type="dt" sz="half" idx="10"/>
          </p:nvPr>
        </p:nvSpPr>
        <p:spPr/>
        <p:txBody>
          <a:bodyPr/>
          <a:lstStyle/>
          <a:p>
            <a:fld id="{628C5F4E-C15F-9A4C-B400-C697D52E0F05}" type="datetimeFigureOut">
              <a:rPr lang="en-US" smtClean="0"/>
              <a:t>25/7/22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s-ES_tradnl" smtClean="0"/>
              <a:t>Click to edit Master title style</a:t>
            </a:r>
            <a:endParaRPr lang="en-US" dirty="0"/>
          </a:p>
        </p:txBody>
      </p:sp>
      <p:sp>
        <p:nvSpPr>
          <p:cNvPr id="3" name="Date Placeholder 2"/>
          <p:cNvSpPr>
            <a:spLocks noGrp="1"/>
          </p:cNvSpPr>
          <p:nvPr>
            <p:ph type="dt" sz="half" idx="10"/>
          </p:nvPr>
        </p:nvSpPr>
        <p:spPr/>
        <p:txBody>
          <a:bodyPr/>
          <a:lstStyle/>
          <a:p>
            <a:fld id="{628C5F4E-C15F-9A4C-B400-C697D52E0F05}" type="datetimeFigureOut">
              <a:rPr lang="en-US" smtClean="0"/>
              <a:t>25/7/22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C5F4E-C15F-9A4C-B400-C697D52E0F05}" type="datetimeFigureOut">
              <a:rPr lang="en-US" smtClean="0"/>
              <a:t>25/7/22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s-ES_tradnl"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628C5F4E-C15F-9A4C-B400-C697D52E0F05}" type="datetimeFigureOut">
              <a:rPr lang="en-US" smtClean="0"/>
              <a:t>25/7/22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s-ES_tradnl"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628C5F4E-C15F-9A4C-B400-C697D52E0F05}" type="datetimeFigureOut">
              <a:rPr lang="en-US" smtClean="0"/>
              <a:t>25/7/22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16571-0B68-144C-9686-0E4AD8E6C8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s-ES_tradnl"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628C5F4E-C15F-9A4C-B400-C697D52E0F05}" type="datetimeFigureOut">
              <a:rPr lang="en-US" smtClean="0"/>
              <a:t>25/7/22</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CB16571-0B68-144C-9686-0E4AD8E6C83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oPz_fZX9XY"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35869" y="4133257"/>
            <a:ext cx="5706533" cy="1557867"/>
          </a:xfrm>
        </p:spPr>
        <p:txBody>
          <a:bodyPr>
            <a:normAutofit lnSpcReduction="10000"/>
          </a:bodyPr>
          <a:lstStyle/>
          <a:p>
            <a:pPr algn="r"/>
            <a:r>
              <a:rPr lang="en-US" sz="2400" b="1" dirty="0" smtClean="0"/>
              <a:t>FERNANDO ANDACHT</a:t>
            </a:r>
          </a:p>
          <a:p>
            <a:pPr algn="r"/>
            <a:r>
              <a:rPr lang="en-US" sz="2800" b="1" dirty="0" smtClean="0"/>
              <a:t>Universidad de la República</a:t>
            </a:r>
            <a:r>
              <a:rPr lang="en-US" sz="2400" b="1" dirty="0" smtClean="0"/>
              <a:t> </a:t>
            </a:r>
          </a:p>
          <a:p>
            <a:pPr algn="r"/>
            <a:r>
              <a:rPr lang="en-US" sz="2400" b="1" dirty="0" smtClean="0"/>
              <a:t>MONTEVIDEO, URUGUAY</a:t>
            </a:r>
            <a:endParaRPr lang="en-US" sz="2400" b="1" dirty="0"/>
          </a:p>
        </p:txBody>
      </p:sp>
      <p:sp>
        <p:nvSpPr>
          <p:cNvPr id="2" name="Title 1"/>
          <p:cNvSpPr>
            <a:spLocks noGrp="1"/>
          </p:cNvSpPr>
          <p:nvPr>
            <p:ph type="ctrTitle"/>
          </p:nvPr>
        </p:nvSpPr>
        <p:spPr>
          <a:xfrm>
            <a:off x="118535" y="1270000"/>
            <a:ext cx="8652931" cy="2048933"/>
          </a:xfrm>
        </p:spPr>
        <p:txBody>
          <a:bodyPr/>
          <a:lstStyle/>
          <a:p>
            <a:r>
              <a:rPr lang="en-US" dirty="0"/>
              <a:t>The contested relation to reality </a:t>
            </a:r>
            <a:r>
              <a:rPr lang="en-US" dirty="0" smtClean="0"/>
              <a:t/>
            </a:r>
            <a:br>
              <a:rPr lang="en-US" dirty="0" smtClean="0"/>
            </a:br>
            <a:r>
              <a:rPr lang="en-US" dirty="0" smtClean="0"/>
              <a:t>of "</a:t>
            </a:r>
            <a:r>
              <a:rPr lang="en-US" dirty="0"/>
              <a:t>the creative treatment of actuality”: </a:t>
            </a:r>
            <a:r>
              <a:rPr lang="en-US" dirty="0" smtClean="0"/>
              <a:t/>
            </a:r>
            <a:br>
              <a:rPr lang="en-US" dirty="0" smtClean="0"/>
            </a:br>
            <a:r>
              <a:rPr lang="en-US" dirty="0" smtClean="0"/>
              <a:t>a</a:t>
            </a:r>
            <a:r>
              <a:rPr lang="en-US" dirty="0"/>
              <a:t> </a:t>
            </a:r>
            <a:r>
              <a:rPr lang="en-US" dirty="0" smtClean="0"/>
              <a:t>triadic </a:t>
            </a:r>
            <a:r>
              <a:rPr lang="en-US" dirty="0"/>
              <a:t>semiotic critique</a:t>
            </a:r>
            <a:r>
              <a:rPr lang="en-US" b="1" dirty="0"/>
              <a:t/>
            </a:r>
            <a:br>
              <a:rPr lang="en-US" b="1" dirty="0"/>
            </a:br>
            <a:endParaRPr lang="en-US" dirty="0"/>
          </a:p>
        </p:txBody>
      </p:sp>
      <p:pic>
        <p:nvPicPr>
          <p:cNvPr id="4" name="Picture 3"/>
          <p:cNvPicPr>
            <a:picLocks noChangeAspect="1"/>
          </p:cNvPicPr>
          <p:nvPr/>
        </p:nvPicPr>
        <p:blipFill>
          <a:blip r:embed="rId2"/>
          <a:stretch>
            <a:fillRect/>
          </a:stretch>
        </p:blipFill>
        <p:spPr>
          <a:xfrm>
            <a:off x="360098" y="4079680"/>
            <a:ext cx="3968992" cy="1930512"/>
          </a:xfrm>
          <a:prstGeom prst="rect">
            <a:avLst/>
          </a:prstGeom>
        </p:spPr>
      </p:pic>
    </p:spTree>
    <p:extLst>
      <p:ext uri="{BB962C8B-B14F-4D97-AF65-F5344CB8AC3E}">
        <p14:creationId xmlns:p14="http://schemas.microsoft.com/office/powerpoint/2010/main" val="32144937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01" y="139931"/>
            <a:ext cx="6878101" cy="610576"/>
          </a:xfrm>
        </p:spPr>
        <p:txBody>
          <a:bodyPr/>
          <a:lstStyle/>
          <a:p>
            <a:r>
              <a:rPr lang="en-US" sz="2800" b="1" dirty="0" smtClean="0">
                <a:solidFill>
                  <a:srgbClr val="FFFF00"/>
                </a:solidFill>
              </a:rPr>
              <a:t>the SIGN relation never perishes</a:t>
            </a:r>
            <a:endParaRPr lang="en-US" sz="2800" b="1" dirty="0">
              <a:solidFill>
                <a:srgbClr val="FFFF00"/>
              </a:solidFill>
            </a:endParaRPr>
          </a:p>
        </p:txBody>
      </p:sp>
      <p:sp>
        <p:nvSpPr>
          <p:cNvPr id="3" name="Content Placeholder 2"/>
          <p:cNvSpPr>
            <a:spLocks noGrp="1"/>
          </p:cNvSpPr>
          <p:nvPr>
            <p:ph sz="quarter" idx="13"/>
          </p:nvPr>
        </p:nvSpPr>
        <p:spPr>
          <a:xfrm>
            <a:off x="194962" y="867682"/>
            <a:ext cx="7723553" cy="5786521"/>
          </a:xfrm>
        </p:spPr>
        <p:txBody>
          <a:bodyPr>
            <a:noAutofit/>
          </a:bodyPr>
          <a:lstStyle/>
          <a:p>
            <a:pPr marL="0" indent="0">
              <a:buNone/>
            </a:pPr>
            <a:r>
              <a:rPr lang="es-ES_tradnl" sz="2800" dirty="0" smtClean="0"/>
              <a:t>- “</a:t>
            </a:r>
            <a:r>
              <a:rPr lang="es-ES_tradnl" sz="2800" dirty="0" err="1"/>
              <a:t>This</a:t>
            </a:r>
            <a:r>
              <a:rPr lang="es-ES_tradnl" sz="2800" dirty="0"/>
              <a:t> </a:t>
            </a:r>
            <a:r>
              <a:rPr lang="es-ES_tradnl" sz="2800" dirty="0" err="1"/>
              <a:t>relation</a:t>
            </a:r>
            <a:r>
              <a:rPr lang="es-ES_tradnl" sz="2800" dirty="0"/>
              <a:t>, </a:t>
            </a:r>
            <a:r>
              <a:rPr lang="es-ES_tradnl" sz="2800" dirty="0" err="1"/>
              <a:t>objective</a:t>
            </a:r>
            <a:r>
              <a:rPr lang="es-ES_tradnl" sz="2800" dirty="0"/>
              <a:t> and </a:t>
            </a:r>
            <a:r>
              <a:rPr lang="es-ES_tradnl" sz="2800" dirty="0" err="1"/>
              <a:t>physical</a:t>
            </a:r>
            <a:r>
              <a:rPr lang="es-ES_tradnl" sz="2800" dirty="0"/>
              <a:t> </a:t>
            </a:r>
            <a:r>
              <a:rPr lang="es-ES_tradnl" sz="2800" dirty="0" err="1"/>
              <a:t>or</a:t>
            </a:r>
            <a:r>
              <a:rPr lang="es-ES_tradnl" sz="2800" dirty="0"/>
              <a:t> </a:t>
            </a:r>
            <a:r>
              <a:rPr lang="es-ES_tradnl" sz="2800" dirty="0" err="1"/>
              <a:t>merely</a:t>
            </a:r>
            <a:r>
              <a:rPr lang="es-ES_tradnl" sz="2800" dirty="0"/>
              <a:t> </a:t>
            </a:r>
            <a:r>
              <a:rPr lang="es-ES_tradnl" sz="2800" dirty="0" err="1"/>
              <a:t>physical</a:t>
            </a:r>
            <a:r>
              <a:rPr lang="es-ES_tradnl" sz="2800" dirty="0"/>
              <a:t>, is </a:t>
            </a:r>
            <a:r>
              <a:rPr lang="es-ES_tradnl" sz="2800" dirty="0" err="1"/>
              <a:t>distinct</a:t>
            </a:r>
            <a:r>
              <a:rPr lang="es-ES_tradnl" sz="2800" dirty="0"/>
              <a:t> from and </a:t>
            </a:r>
            <a:r>
              <a:rPr lang="es-ES_tradnl" sz="2800" dirty="0" err="1"/>
              <a:t>superordinate</a:t>
            </a:r>
            <a:r>
              <a:rPr lang="es-ES_tradnl" sz="2800" dirty="0"/>
              <a:t> to the individual </a:t>
            </a:r>
            <a:r>
              <a:rPr lang="es-ES_tradnl" sz="2800" dirty="0" err="1"/>
              <a:t>being</a:t>
            </a:r>
            <a:r>
              <a:rPr lang="es-ES_tradnl" sz="2800" dirty="0"/>
              <a:t> of </a:t>
            </a:r>
            <a:r>
              <a:rPr lang="es-ES_tradnl" sz="2800" dirty="0" err="1"/>
              <a:t>both</a:t>
            </a:r>
            <a:r>
              <a:rPr lang="es-ES_tradnl" sz="2800" dirty="0"/>
              <a:t> </a:t>
            </a:r>
            <a:r>
              <a:rPr lang="es-ES_tradnl" sz="2800" dirty="0" err="1"/>
              <a:t>parent</a:t>
            </a:r>
            <a:r>
              <a:rPr lang="es-ES_tradnl" sz="2800" dirty="0"/>
              <a:t> and </a:t>
            </a:r>
            <a:r>
              <a:rPr lang="es-ES_tradnl" sz="2800" dirty="0" err="1"/>
              <a:t>child</a:t>
            </a:r>
            <a:r>
              <a:rPr lang="es-ES_tradnl" sz="2800" dirty="0"/>
              <a:t>. It is not </a:t>
            </a:r>
            <a:r>
              <a:rPr lang="es-ES_tradnl" sz="2800" dirty="0" err="1"/>
              <a:t>merely</a:t>
            </a:r>
            <a:r>
              <a:rPr lang="es-ES_tradnl" sz="2800" dirty="0"/>
              <a:t> </a:t>
            </a:r>
            <a:r>
              <a:rPr lang="es-ES_tradnl" sz="2800" dirty="0" err="1"/>
              <a:t>that</a:t>
            </a:r>
            <a:r>
              <a:rPr lang="es-ES_tradnl" sz="2800" dirty="0"/>
              <a:t> </a:t>
            </a:r>
            <a:r>
              <a:rPr lang="es-ES_tradnl" sz="2800" dirty="0" err="1"/>
              <a:t>intelligible</a:t>
            </a:r>
            <a:r>
              <a:rPr lang="es-ES_tradnl" sz="2800" dirty="0"/>
              <a:t> aspect </a:t>
            </a:r>
            <a:r>
              <a:rPr lang="es-ES_tradnl" sz="2800" dirty="0" err="1"/>
              <a:t>proper</a:t>
            </a:r>
            <a:r>
              <a:rPr lang="es-ES_tradnl" sz="2800" dirty="0"/>
              <a:t> to the individual </a:t>
            </a:r>
            <a:r>
              <a:rPr lang="es-ES_tradnl" sz="2800" dirty="0" err="1"/>
              <a:t>being</a:t>
            </a:r>
            <a:r>
              <a:rPr lang="es-ES_tradnl" sz="2800" dirty="0"/>
              <a:t> of </a:t>
            </a:r>
            <a:r>
              <a:rPr lang="es-ES_tradnl" sz="2800" dirty="0" err="1"/>
              <a:t>both</a:t>
            </a:r>
            <a:r>
              <a:rPr lang="es-ES_tradnl" sz="2800" dirty="0"/>
              <a:t> </a:t>
            </a:r>
            <a:r>
              <a:rPr lang="es-ES_tradnl" sz="2800" dirty="0" err="1"/>
              <a:t>whereby</a:t>
            </a:r>
            <a:r>
              <a:rPr lang="es-ES_tradnl" sz="2800" dirty="0"/>
              <a:t>, </a:t>
            </a:r>
            <a:r>
              <a:rPr lang="es-ES_tradnl" sz="2800" dirty="0" err="1"/>
              <a:t>henceforward</a:t>
            </a:r>
            <a:r>
              <a:rPr lang="es-ES_tradnl" sz="2800" dirty="0"/>
              <a:t>, in order to be </a:t>
            </a:r>
            <a:r>
              <a:rPr lang="es-ES_tradnl" sz="2800" dirty="0" err="1"/>
              <a:t>fully</a:t>
            </a:r>
            <a:r>
              <a:rPr lang="es-ES_tradnl" sz="2800" dirty="0"/>
              <a:t> </a:t>
            </a:r>
            <a:r>
              <a:rPr lang="es-ES_tradnl" sz="2800" dirty="0" err="1"/>
              <a:t>understood</a:t>
            </a:r>
            <a:r>
              <a:rPr lang="es-ES_tradnl" sz="2800" dirty="0"/>
              <a:t>, </a:t>
            </a:r>
            <a:r>
              <a:rPr lang="es-ES_tradnl" sz="2800" dirty="0" err="1"/>
              <a:t>each</a:t>
            </a:r>
            <a:r>
              <a:rPr lang="es-ES_tradnl" sz="2800" dirty="0"/>
              <a:t> </a:t>
            </a:r>
            <a:r>
              <a:rPr lang="es-ES_tradnl" sz="2800" dirty="0" err="1"/>
              <a:t>must</a:t>
            </a:r>
            <a:r>
              <a:rPr lang="es-ES_tradnl" sz="2800" dirty="0"/>
              <a:t> be </a:t>
            </a:r>
            <a:r>
              <a:rPr lang="es-ES_tradnl" sz="2800" dirty="0" err="1"/>
              <a:t>thought</a:t>
            </a:r>
            <a:r>
              <a:rPr lang="es-ES_tradnl" sz="2800" dirty="0"/>
              <a:t> in </a:t>
            </a:r>
            <a:r>
              <a:rPr lang="es-ES_tradnl" sz="2800" dirty="0" err="1"/>
              <a:t>connection</a:t>
            </a:r>
            <a:r>
              <a:rPr lang="es-ES_tradnl" sz="2800" dirty="0"/>
              <a:t> </a:t>
            </a:r>
            <a:r>
              <a:rPr lang="es-ES_tradnl" sz="2800" dirty="0" err="1"/>
              <a:t>with</a:t>
            </a:r>
            <a:r>
              <a:rPr lang="es-ES_tradnl" sz="2800" dirty="0"/>
              <a:t> the </a:t>
            </a:r>
            <a:r>
              <a:rPr lang="es-ES_tradnl" sz="2800" dirty="0" err="1"/>
              <a:t>other</a:t>
            </a:r>
            <a:r>
              <a:rPr lang="es-ES_tradnl" sz="2800" dirty="0"/>
              <a:t>. </a:t>
            </a:r>
            <a:r>
              <a:rPr lang="es-ES_tradnl" sz="2800" dirty="0" err="1"/>
              <a:t>Unlike</a:t>
            </a:r>
            <a:r>
              <a:rPr lang="es-ES_tradnl" sz="2800" dirty="0"/>
              <a:t> </a:t>
            </a:r>
            <a:r>
              <a:rPr lang="es-ES_tradnl" sz="2800" dirty="0" err="1"/>
              <a:t>this</a:t>
            </a:r>
            <a:r>
              <a:rPr lang="es-ES_tradnl" sz="2800" dirty="0"/>
              <a:t> </a:t>
            </a:r>
            <a:r>
              <a:rPr lang="es-ES_tradnl" sz="2800" dirty="0" err="1"/>
              <a:t>permanent</a:t>
            </a:r>
            <a:r>
              <a:rPr lang="es-ES_tradnl" sz="2800" dirty="0"/>
              <a:t> aspect of </a:t>
            </a:r>
            <a:r>
              <a:rPr lang="es-ES_tradnl" sz="2800" dirty="0" err="1"/>
              <a:t>intelligibility</a:t>
            </a:r>
            <a:r>
              <a:rPr lang="es-ES_tradnl" sz="2800" dirty="0"/>
              <a:t>, the </a:t>
            </a:r>
            <a:r>
              <a:rPr lang="es-ES_tradnl" sz="2800" dirty="0" err="1"/>
              <a:t>physical</a:t>
            </a:r>
            <a:r>
              <a:rPr lang="es-ES_tradnl" sz="2800" dirty="0"/>
              <a:t> </a:t>
            </a:r>
            <a:r>
              <a:rPr lang="es-ES_tradnl" sz="2800" dirty="0" err="1"/>
              <a:t>relation</a:t>
            </a:r>
            <a:r>
              <a:rPr lang="es-ES_tradnl" sz="2800" dirty="0"/>
              <a:t> and the </a:t>
            </a:r>
            <a:r>
              <a:rPr lang="es-ES_tradnl" sz="2800" dirty="0" err="1"/>
              <a:t>objectivity</a:t>
            </a:r>
            <a:r>
              <a:rPr lang="es-ES_tradnl" sz="2800" dirty="0"/>
              <a:t> </a:t>
            </a:r>
            <a:r>
              <a:rPr lang="es-ES_tradnl" sz="2800" dirty="0" err="1"/>
              <a:t>that</a:t>
            </a:r>
            <a:r>
              <a:rPr lang="es-ES_tradnl" sz="2800" dirty="0"/>
              <a:t> </a:t>
            </a:r>
            <a:r>
              <a:rPr lang="es-ES_tradnl" sz="2800" dirty="0" err="1"/>
              <a:t>may</a:t>
            </a:r>
            <a:r>
              <a:rPr lang="es-ES_tradnl" sz="2800" dirty="0"/>
              <a:t> </a:t>
            </a:r>
            <a:r>
              <a:rPr lang="es-ES_tradnl" sz="2800" dirty="0" err="1"/>
              <a:t>or</a:t>
            </a:r>
            <a:r>
              <a:rPr lang="es-ES_tradnl" sz="2800" dirty="0"/>
              <a:t> </a:t>
            </a:r>
            <a:r>
              <a:rPr lang="es-ES_tradnl" sz="2800" dirty="0" err="1"/>
              <a:t>may</a:t>
            </a:r>
            <a:r>
              <a:rPr lang="es-ES_tradnl" sz="2800" dirty="0"/>
              <a:t> not </a:t>
            </a:r>
            <a:r>
              <a:rPr lang="es-ES_tradnl" sz="2800" dirty="0" err="1"/>
              <a:t>accompany</a:t>
            </a:r>
            <a:r>
              <a:rPr lang="es-ES_tradnl" sz="2800" dirty="0"/>
              <a:t> it are </a:t>
            </a:r>
            <a:r>
              <a:rPr lang="es-ES_tradnl" sz="2800" dirty="0" err="1"/>
              <a:t>transitive</a:t>
            </a:r>
            <a:r>
              <a:rPr lang="es-ES_tradnl" sz="2800" dirty="0"/>
              <a:t>: </a:t>
            </a:r>
            <a:r>
              <a:rPr lang="es-ES_tradnl" sz="2800" dirty="0" err="1"/>
              <a:t>they</a:t>
            </a:r>
            <a:r>
              <a:rPr lang="es-ES_tradnl" sz="2800" dirty="0"/>
              <a:t> are a </a:t>
            </a:r>
            <a:r>
              <a:rPr lang="es-ES_tradnl" sz="2800" dirty="0" err="1"/>
              <a:t>type</a:t>
            </a:r>
            <a:r>
              <a:rPr lang="es-ES_tradnl" sz="2800" dirty="0"/>
              <a:t> of </a:t>
            </a:r>
            <a:r>
              <a:rPr lang="es-ES_tradnl" sz="2800" dirty="0" err="1"/>
              <a:t>relation</a:t>
            </a:r>
            <a:r>
              <a:rPr lang="es-ES_tradnl" sz="2800" dirty="0"/>
              <a:t> </a:t>
            </a:r>
            <a:r>
              <a:rPr lang="es-ES_tradnl" sz="2800" dirty="0" err="1"/>
              <a:t>that</a:t>
            </a:r>
            <a:r>
              <a:rPr lang="es-ES_tradnl" sz="2800" dirty="0"/>
              <a:t> comes into </a:t>
            </a:r>
            <a:r>
              <a:rPr lang="es-ES_tradnl" sz="2800" dirty="0" err="1"/>
              <a:t>being</a:t>
            </a:r>
            <a:r>
              <a:rPr lang="es-ES_tradnl" sz="2800" dirty="0"/>
              <a:t> for a while and </a:t>
            </a:r>
            <a:r>
              <a:rPr lang="es-ES_tradnl" sz="2800" dirty="0" err="1"/>
              <a:t>then</a:t>
            </a:r>
            <a:r>
              <a:rPr lang="es-ES_tradnl" sz="2800" dirty="0"/>
              <a:t> </a:t>
            </a:r>
            <a:r>
              <a:rPr lang="es-ES_tradnl" sz="2800" dirty="0" err="1"/>
              <a:t>ceases</a:t>
            </a:r>
            <a:r>
              <a:rPr lang="es-ES_tradnl" sz="2800" dirty="0"/>
              <a:t> </a:t>
            </a:r>
            <a:r>
              <a:rPr lang="es-ES_tradnl" sz="2800" dirty="0" err="1"/>
              <a:t>or</a:t>
            </a:r>
            <a:r>
              <a:rPr lang="es-ES_tradnl" sz="2800" dirty="0"/>
              <a:t>, in the case of the </a:t>
            </a:r>
            <a:r>
              <a:rPr lang="es-ES_tradnl" sz="2800" dirty="0" err="1"/>
              <a:t>objective</a:t>
            </a:r>
            <a:r>
              <a:rPr lang="es-ES_tradnl" sz="2800" dirty="0"/>
              <a:t> </a:t>
            </a:r>
            <a:r>
              <a:rPr lang="es-ES_tradnl" sz="2800" dirty="0" err="1"/>
              <a:t>relation</a:t>
            </a:r>
            <a:r>
              <a:rPr lang="es-ES_tradnl" sz="2800" dirty="0"/>
              <a:t>, </a:t>
            </a:r>
            <a:r>
              <a:rPr lang="es-ES_tradnl" sz="2800" dirty="0" err="1"/>
              <a:t>that</a:t>
            </a:r>
            <a:r>
              <a:rPr lang="es-ES_tradnl" sz="2800" dirty="0"/>
              <a:t> </a:t>
            </a:r>
            <a:r>
              <a:rPr lang="es-ES_tradnl" sz="2800" dirty="0" err="1"/>
              <a:t>may</a:t>
            </a:r>
            <a:r>
              <a:rPr lang="es-ES_tradnl" sz="2800" dirty="0"/>
              <a:t> </a:t>
            </a:r>
            <a:r>
              <a:rPr lang="es-ES_tradnl" sz="2800" dirty="0" err="1"/>
              <a:t>pass</a:t>
            </a:r>
            <a:r>
              <a:rPr lang="es-ES_tradnl" sz="2800" dirty="0"/>
              <a:t> in and out of </a:t>
            </a:r>
            <a:r>
              <a:rPr lang="es-ES_tradnl" sz="2800" dirty="0" err="1"/>
              <a:t>being</a:t>
            </a:r>
            <a:r>
              <a:rPr lang="es-ES_tradnl" sz="2800" dirty="0"/>
              <a:t> </a:t>
            </a:r>
            <a:r>
              <a:rPr lang="es-ES_tradnl" sz="2800" dirty="0" err="1"/>
              <a:t>many</a:t>
            </a:r>
            <a:r>
              <a:rPr lang="es-ES_tradnl" sz="2800" dirty="0"/>
              <a:t> times, in </a:t>
            </a:r>
            <a:r>
              <a:rPr lang="es-ES_tradnl" sz="2800" dirty="0" err="1"/>
              <a:t>each</a:t>
            </a:r>
            <a:r>
              <a:rPr lang="es-ES_tradnl" sz="2800" dirty="0"/>
              <a:t> case </a:t>
            </a:r>
            <a:r>
              <a:rPr lang="es-ES_tradnl" sz="2800" dirty="0" err="1"/>
              <a:t>remaining</a:t>
            </a:r>
            <a:r>
              <a:rPr lang="es-ES_tradnl" sz="2800" dirty="0"/>
              <a:t> as a </a:t>
            </a:r>
            <a:r>
              <a:rPr lang="es-ES_tradnl" sz="2800" dirty="0" err="1"/>
              <a:t>relation</a:t>
            </a:r>
            <a:r>
              <a:rPr lang="es-ES_tradnl" sz="2800" dirty="0"/>
              <a:t> </a:t>
            </a:r>
            <a:r>
              <a:rPr lang="es-ES_tradnl" sz="2800" dirty="0" err="1"/>
              <a:t>unchanged</a:t>
            </a:r>
            <a:r>
              <a:rPr lang="es-ES_tradnl" sz="2800" dirty="0"/>
              <a:t> in </a:t>
            </a:r>
            <a:r>
              <a:rPr lang="es-ES_tradnl" sz="2800" dirty="0" err="1"/>
              <a:t>its</a:t>
            </a:r>
            <a:r>
              <a:rPr lang="es-ES_tradnl" sz="2800" dirty="0"/>
              <a:t> </a:t>
            </a:r>
            <a:r>
              <a:rPr lang="es-ES_tradnl" sz="2800" dirty="0" err="1"/>
              <a:t>essential</a:t>
            </a:r>
            <a:r>
              <a:rPr lang="es-ES_tradnl" sz="2800" dirty="0"/>
              <a:t> </a:t>
            </a:r>
            <a:r>
              <a:rPr lang="es-ES_tradnl" sz="2800" dirty="0" err="1"/>
              <a:t>content</a:t>
            </a:r>
            <a:r>
              <a:rPr lang="es-ES_tradnl" sz="2800" dirty="0"/>
              <a:t>”. </a:t>
            </a:r>
            <a:r>
              <a:rPr lang="es-ES_tradnl" sz="2000" dirty="0" smtClean="0"/>
              <a:t>(Deely, 1990, p</a:t>
            </a:r>
            <a:r>
              <a:rPr lang="es-ES_tradnl" sz="2000" dirty="0"/>
              <a:t>. 40, </a:t>
            </a:r>
            <a:r>
              <a:rPr lang="es-ES_tradnl" sz="2000" dirty="0" err="1"/>
              <a:t>emph.added</a:t>
            </a:r>
            <a:r>
              <a:rPr lang="es-ES_tradnl" sz="2000" dirty="0"/>
              <a:t>)     </a:t>
            </a:r>
          </a:p>
          <a:p>
            <a:pPr marL="0" indent="0">
              <a:spcAft>
                <a:spcPts val="0"/>
              </a:spcAft>
              <a:buNone/>
            </a:pPr>
            <a:endParaRPr lang="es-ES_tradnl" sz="2000" dirty="0" smtClean="0">
              <a:latin typeface="(Tipo di carattere testo asiati"/>
              <a:ea typeface="Times New Roman"/>
              <a:cs typeface="Times New Roman"/>
            </a:endParaRPr>
          </a:p>
          <a:p>
            <a:pPr marL="0" indent="0">
              <a:spcAft>
                <a:spcPts val="0"/>
              </a:spcAft>
              <a:buNone/>
            </a:pPr>
            <a:endParaRPr lang="es-ES_tradnl" sz="2000" dirty="0">
              <a:effectLst/>
              <a:latin typeface="(Tipo di carattere testo asiati"/>
              <a:ea typeface="Times New Roman"/>
              <a:cs typeface="Times New Roman"/>
            </a:endParaRPr>
          </a:p>
        </p:txBody>
      </p:sp>
    </p:spTree>
    <p:extLst>
      <p:ext uri="{BB962C8B-B14F-4D97-AF65-F5344CB8AC3E}">
        <p14:creationId xmlns:p14="http://schemas.microsoft.com/office/powerpoint/2010/main" val="8503918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25" y="48936"/>
            <a:ext cx="6440560" cy="1009469"/>
          </a:xfrm>
        </p:spPr>
        <p:txBody>
          <a:bodyPr/>
          <a:lstStyle/>
          <a:p>
            <a:r>
              <a:rPr lang="en-US" sz="2800" b="1" dirty="0" smtClean="0">
                <a:solidFill>
                  <a:srgbClr val="FFFF00"/>
                </a:solidFill>
              </a:rPr>
              <a:t> </a:t>
            </a:r>
            <a:r>
              <a:rPr lang="en-US" sz="2800" b="1" dirty="0" err="1" smtClean="0">
                <a:solidFill>
                  <a:srgbClr val="FFFF00"/>
                </a:solidFill>
              </a:rPr>
              <a:t>bateson’s</a:t>
            </a:r>
            <a:r>
              <a:rPr lang="en-US" sz="2800" b="1" dirty="0" smtClean="0">
                <a:solidFill>
                  <a:srgbClr val="FFFF00"/>
                </a:solidFill>
              </a:rPr>
              <a:t> pattern that connects &amp; </a:t>
            </a:r>
            <a:br>
              <a:rPr lang="en-US" sz="2800" b="1" dirty="0" smtClean="0">
                <a:solidFill>
                  <a:srgbClr val="FFFF00"/>
                </a:solidFill>
              </a:rPr>
            </a:br>
            <a:r>
              <a:rPr lang="en-US" sz="2800" b="1" dirty="0" smtClean="0">
                <a:solidFill>
                  <a:srgbClr val="FFFF00"/>
                </a:solidFill>
              </a:rPr>
              <a:t>Peirce’s teleology</a:t>
            </a:r>
            <a:endParaRPr lang="en-US" sz="2800" b="1" dirty="0">
              <a:solidFill>
                <a:srgbClr val="FFFF00"/>
              </a:solidFill>
            </a:endParaRPr>
          </a:p>
        </p:txBody>
      </p:sp>
      <p:sp>
        <p:nvSpPr>
          <p:cNvPr id="3" name="Content Placeholder 2"/>
          <p:cNvSpPr>
            <a:spLocks noGrp="1"/>
          </p:cNvSpPr>
          <p:nvPr>
            <p:ph sz="quarter" idx="13"/>
          </p:nvPr>
        </p:nvSpPr>
        <p:spPr>
          <a:xfrm>
            <a:off x="173172" y="1400221"/>
            <a:ext cx="6994740" cy="4464155"/>
          </a:xfrm>
        </p:spPr>
        <p:txBody>
          <a:bodyPr>
            <a:normAutofit/>
          </a:bodyPr>
          <a:lstStyle/>
          <a:p>
            <a:pPr marL="0" indent="0">
              <a:buNone/>
            </a:pPr>
            <a:r>
              <a:rPr lang="en-US" sz="2700" dirty="0" smtClean="0"/>
              <a:t>- “What </a:t>
            </a:r>
            <a:r>
              <a:rPr lang="en-US" sz="2700" dirty="0"/>
              <a:t>pattern connects the crab to the lobster and the orchid to the primrose and all the four of them to me? And me to you? And all the six of us to the amoeba in one direction and to the back-ward schizophrenic in another</a:t>
            </a:r>
            <a:r>
              <a:rPr lang="en-US" sz="2700" dirty="0" smtClean="0"/>
              <a:t>?”  </a:t>
            </a:r>
            <a:r>
              <a:rPr lang="en-US" sz="2400" dirty="0"/>
              <a:t>(Bateson, </a:t>
            </a:r>
            <a:r>
              <a:rPr lang="en-US" sz="2400" dirty="0" smtClean="0"/>
              <a:t>1979, p. </a:t>
            </a:r>
            <a:r>
              <a:rPr lang="en-US" sz="2400" dirty="0"/>
              <a:t>8) </a:t>
            </a:r>
            <a:endParaRPr lang="en-US" sz="2400" dirty="0" smtClean="0"/>
          </a:p>
          <a:p>
            <a:pPr marL="0" indent="0">
              <a:spcBef>
                <a:spcPts val="0"/>
              </a:spcBef>
              <a:spcAft>
                <a:spcPts val="0"/>
              </a:spcAft>
              <a:buNone/>
            </a:pPr>
            <a:r>
              <a:rPr lang="en-US" sz="2700" dirty="0" smtClean="0"/>
              <a:t>- “Mind </a:t>
            </a:r>
            <a:r>
              <a:rPr lang="en-US" sz="2700" dirty="0"/>
              <a:t>has its universal mode of action, namely, by final causation. The </a:t>
            </a:r>
            <a:r>
              <a:rPr lang="en-US" sz="2700" dirty="0" err="1"/>
              <a:t>microscopist</a:t>
            </a:r>
            <a:r>
              <a:rPr lang="en-US" sz="2700" dirty="0"/>
              <a:t> looks to see whether the motions of a little creature show any purpose. If </a:t>
            </a:r>
            <a:r>
              <a:rPr lang="en-US" sz="2700" dirty="0" smtClean="0"/>
              <a:t>so</a:t>
            </a:r>
            <a:r>
              <a:rPr lang="en-US" sz="2700" dirty="0"/>
              <a:t>, there is mind there</a:t>
            </a:r>
            <a:r>
              <a:rPr lang="en-US" sz="2700" dirty="0" smtClean="0"/>
              <a:t>.”  </a:t>
            </a:r>
            <a:r>
              <a:rPr lang="en-US" sz="2500" dirty="0"/>
              <a:t>(CP 1.269)</a:t>
            </a:r>
          </a:p>
          <a:p>
            <a:endParaRPr lang="en-US" sz="2600" dirty="0"/>
          </a:p>
          <a:p>
            <a:endParaRPr lang="en-US" sz="2800" dirty="0"/>
          </a:p>
          <a:p>
            <a:endParaRPr lang="en-US" dirty="0"/>
          </a:p>
        </p:txBody>
      </p:sp>
      <p:pic>
        <p:nvPicPr>
          <p:cNvPr id="4" name="Picture 3"/>
          <p:cNvPicPr>
            <a:picLocks noChangeAspect="1"/>
          </p:cNvPicPr>
          <p:nvPr/>
        </p:nvPicPr>
        <p:blipFill>
          <a:blip r:embed="rId2"/>
          <a:stretch>
            <a:fillRect/>
          </a:stretch>
        </p:blipFill>
        <p:spPr>
          <a:xfrm>
            <a:off x="7608732" y="4872166"/>
            <a:ext cx="1439635" cy="1818254"/>
          </a:xfrm>
          <a:prstGeom prst="rect">
            <a:avLst/>
          </a:prstGeom>
        </p:spPr>
      </p:pic>
      <p:pic>
        <p:nvPicPr>
          <p:cNvPr id="5" name="Picture 4"/>
          <p:cNvPicPr>
            <a:picLocks noChangeAspect="1"/>
          </p:cNvPicPr>
          <p:nvPr/>
        </p:nvPicPr>
        <p:blipFill>
          <a:blip r:embed="rId3"/>
          <a:stretch>
            <a:fillRect/>
          </a:stretch>
        </p:blipFill>
        <p:spPr>
          <a:xfrm>
            <a:off x="7469202" y="2647957"/>
            <a:ext cx="1560209" cy="2129419"/>
          </a:xfrm>
          <a:prstGeom prst="rect">
            <a:avLst/>
          </a:prstGeom>
        </p:spPr>
      </p:pic>
    </p:spTree>
    <p:extLst>
      <p:ext uri="{BB962C8B-B14F-4D97-AF65-F5344CB8AC3E}">
        <p14:creationId xmlns:p14="http://schemas.microsoft.com/office/powerpoint/2010/main" val="23636252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72" y="274638"/>
            <a:ext cx="7503656" cy="649063"/>
          </a:xfrm>
        </p:spPr>
        <p:txBody>
          <a:bodyPr/>
          <a:lstStyle/>
          <a:p>
            <a:r>
              <a:rPr lang="en-US" b="1" dirty="0" smtClean="0">
                <a:solidFill>
                  <a:srgbClr val="FFFF00"/>
                </a:solidFill>
              </a:rPr>
              <a:t>Teleology throughout the universe</a:t>
            </a:r>
            <a:endParaRPr lang="en-US" b="1" dirty="0">
              <a:solidFill>
                <a:srgbClr val="FFFF00"/>
              </a:solidFill>
            </a:endParaRPr>
          </a:p>
        </p:txBody>
      </p:sp>
      <p:sp>
        <p:nvSpPr>
          <p:cNvPr id="3" name="Content Placeholder 2"/>
          <p:cNvSpPr>
            <a:spLocks noGrp="1"/>
          </p:cNvSpPr>
          <p:nvPr>
            <p:ph sz="quarter" idx="13"/>
          </p:nvPr>
        </p:nvSpPr>
        <p:spPr>
          <a:xfrm>
            <a:off x="363173" y="1232261"/>
            <a:ext cx="6388652" cy="4446610"/>
          </a:xfrm>
        </p:spPr>
        <p:txBody>
          <a:bodyPr>
            <a:normAutofit/>
          </a:bodyPr>
          <a:lstStyle/>
          <a:p>
            <a:pPr marL="0" indent="0">
              <a:spcBef>
                <a:spcPts val="0"/>
              </a:spcBef>
              <a:spcAft>
                <a:spcPts val="0"/>
              </a:spcAft>
              <a:buNone/>
            </a:pPr>
            <a:r>
              <a:rPr lang="en-US" sz="2800" dirty="0" smtClean="0"/>
              <a:t>The </a:t>
            </a:r>
            <a:r>
              <a:rPr lang="en-US" sz="2800" dirty="0" err="1"/>
              <a:t>Batesonian</a:t>
            </a:r>
            <a:r>
              <a:rPr lang="en-US" sz="2800" dirty="0"/>
              <a:t> understanding of the-pattern- that-connects as primary in the sense that the connected parts or structures are never independent of the pattern that connects them (in time and space) but are, on the contrary, only fully understandable when seen in relation to that pattern, runs through all these chapters as a red thread</a:t>
            </a:r>
            <a:r>
              <a:rPr lang="en-US" sz="2800" dirty="0" smtClean="0"/>
              <a:t>.    </a:t>
            </a:r>
          </a:p>
          <a:p>
            <a:pPr marL="0" indent="0">
              <a:spcBef>
                <a:spcPts val="0"/>
              </a:spcBef>
              <a:spcAft>
                <a:spcPts val="0"/>
              </a:spcAft>
              <a:buNone/>
            </a:pPr>
            <a:r>
              <a:rPr lang="en-US" sz="2800" dirty="0" smtClean="0"/>
              <a:t>(</a:t>
            </a:r>
            <a:r>
              <a:rPr lang="en-US" sz="2000" dirty="0"/>
              <a:t>J. </a:t>
            </a:r>
            <a:r>
              <a:rPr lang="en-US" sz="2000" dirty="0" err="1"/>
              <a:t>Hoffmeyer</a:t>
            </a:r>
            <a:r>
              <a:rPr lang="en-US" sz="2000" dirty="0"/>
              <a:t>, 2008, p. 9)</a:t>
            </a:r>
          </a:p>
          <a:p>
            <a:pPr marL="0" indent="0">
              <a:spcBef>
                <a:spcPts val="0"/>
              </a:spcBef>
              <a:spcAft>
                <a:spcPts val="0"/>
              </a:spcAft>
              <a:buNone/>
            </a:pPr>
            <a:endParaRPr lang="en-US" sz="2300" dirty="0"/>
          </a:p>
          <a:p>
            <a:pPr marL="0" indent="0">
              <a:buNone/>
            </a:pPr>
            <a:endParaRPr lang="en-US" dirty="0"/>
          </a:p>
        </p:txBody>
      </p:sp>
      <p:pic>
        <p:nvPicPr>
          <p:cNvPr id="5" name="Picture 4"/>
          <p:cNvPicPr>
            <a:picLocks noChangeAspect="1"/>
          </p:cNvPicPr>
          <p:nvPr/>
        </p:nvPicPr>
        <p:blipFill>
          <a:blip r:embed="rId2"/>
          <a:stretch>
            <a:fillRect/>
          </a:stretch>
        </p:blipFill>
        <p:spPr>
          <a:xfrm>
            <a:off x="7371839" y="3446594"/>
            <a:ext cx="1465861" cy="2232277"/>
          </a:xfrm>
          <a:prstGeom prst="rect">
            <a:avLst/>
          </a:prstGeom>
        </p:spPr>
      </p:pic>
    </p:spTree>
    <p:extLst>
      <p:ext uri="{BB962C8B-B14F-4D97-AF65-F5344CB8AC3E}">
        <p14:creationId xmlns:p14="http://schemas.microsoft.com/office/powerpoint/2010/main" val="38722177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20" y="232069"/>
            <a:ext cx="7924800" cy="1096895"/>
          </a:xfrm>
        </p:spPr>
        <p:txBody>
          <a:bodyPr/>
          <a:lstStyle/>
          <a:p>
            <a:r>
              <a:rPr lang="en-US" sz="2800" b="1" dirty="0" smtClean="0">
                <a:solidFill>
                  <a:srgbClr val="FFFF00"/>
                </a:solidFill>
              </a:rPr>
              <a:t>Deely’s answer</a:t>
            </a:r>
            <a:r>
              <a:rPr lang="is-IS" sz="2800" b="1" dirty="0" smtClean="0">
                <a:solidFill>
                  <a:srgbClr val="FFFF00"/>
                </a:solidFill>
              </a:rPr>
              <a:t>: thirdness as </a:t>
            </a:r>
            <a:br>
              <a:rPr lang="is-IS" sz="2800" b="1" dirty="0" smtClean="0">
                <a:solidFill>
                  <a:srgbClr val="FFFF00"/>
                </a:solidFill>
              </a:rPr>
            </a:br>
            <a:r>
              <a:rPr lang="is-IS" sz="2800" b="1" dirty="0" smtClean="0">
                <a:solidFill>
                  <a:srgbClr val="FFFF00"/>
                </a:solidFill>
              </a:rPr>
              <a:t>“the pattern that connects” (Bateson)</a:t>
            </a:r>
            <a:endParaRPr lang="en-US" sz="2800" b="1" dirty="0">
              <a:solidFill>
                <a:srgbClr val="FFFF00"/>
              </a:solidFill>
            </a:endParaRPr>
          </a:p>
        </p:txBody>
      </p:sp>
      <p:sp>
        <p:nvSpPr>
          <p:cNvPr id="3" name="Content Placeholder 2"/>
          <p:cNvSpPr>
            <a:spLocks noGrp="1"/>
          </p:cNvSpPr>
          <p:nvPr>
            <p:ph sz="quarter" idx="13"/>
          </p:nvPr>
        </p:nvSpPr>
        <p:spPr>
          <a:xfrm>
            <a:off x="249433" y="1600200"/>
            <a:ext cx="6723201" cy="4114800"/>
          </a:xfrm>
        </p:spPr>
        <p:txBody>
          <a:bodyPr>
            <a:normAutofit/>
          </a:bodyPr>
          <a:lstStyle/>
          <a:p>
            <a:pPr marL="0" indent="0">
              <a:buNone/>
            </a:pPr>
            <a:r>
              <a:rPr lang="es-ES_tradnl" sz="3200" dirty="0"/>
              <a:t>“The </a:t>
            </a:r>
            <a:r>
              <a:rPr lang="es-ES_tradnl" sz="3200" dirty="0" err="1"/>
              <a:t>foundation</a:t>
            </a:r>
            <a:r>
              <a:rPr lang="es-ES_tradnl" sz="3200" dirty="0"/>
              <a:t> of the </a:t>
            </a:r>
            <a:r>
              <a:rPr lang="es-ES_tradnl" sz="3200" dirty="0" err="1"/>
              <a:t>relation</a:t>
            </a:r>
            <a:r>
              <a:rPr lang="es-ES_tradnl" sz="3200" dirty="0"/>
              <a:t> of </a:t>
            </a:r>
            <a:r>
              <a:rPr lang="es-ES_tradnl" sz="3200" dirty="0" err="1"/>
              <a:t>parenthood</a:t>
            </a:r>
            <a:r>
              <a:rPr lang="es-ES_tradnl" sz="3200" dirty="0"/>
              <a:t> in </a:t>
            </a:r>
            <a:r>
              <a:rPr lang="es-ES_tradnl" sz="3200" dirty="0" err="1"/>
              <a:t>any</a:t>
            </a:r>
            <a:r>
              <a:rPr lang="es-ES_tradnl" sz="3200" dirty="0"/>
              <a:t> given case is a </a:t>
            </a:r>
            <a:r>
              <a:rPr lang="es-ES_tradnl" sz="3200" dirty="0" err="1"/>
              <a:t>determinate</a:t>
            </a:r>
            <a:r>
              <a:rPr lang="es-ES_tradnl" sz="3200" dirty="0"/>
              <a:t> </a:t>
            </a:r>
            <a:r>
              <a:rPr lang="es-ES_tradnl" sz="3200" dirty="0" err="1"/>
              <a:t>outcome</a:t>
            </a:r>
            <a:r>
              <a:rPr lang="es-ES_tradnl" sz="3200" dirty="0"/>
              <a:t> of a </a:t>
            </a:r>
            <a:r>
              <a:rPr lang="es-ES_tradnl" sz="3200" dirty="0" err="1"/>
              <a:t>determinate</a:t>
            </a:r>
            <a:r>
              <a:rPr lang="es-ES_tradnl" sz="3200" dirty="0"/>
              <a:t> </a:t>
            </a:r>
            <a:r>
              <a:rPr lang="es-ES_tradnl" sz="3200" dirty="0" err="1"/>
              <a:t>action</a:t>
            </a:r>
            <a:r>
              <a:rPr lang="es-ES_tradnl" sz="3200" dirty="0"/>
              <a:t>, </a:t>
            </a:r>
            <a:r>
              <a:rPr lang="es-ES_tradnl" sz="3200" dirty="0" err="1"/>
              <a:t>but</a:t>
            </a:r>
            <a:r>
              <a:rPr lang="es-ES_tradnl" sz="3200" dirty="0"/>
              <a:t> the </a:t>
            </a:r>
            <a:r>
              <a:rPr lang="es-ES_tradnl" sz="3200" dirty="0" err="1"/>
              <a:t>relation</a:t>
            </a:r>
            <a:r>
              <a:rPr lang="es-ES_tradnl" sz="3200" dirty="0"/>
              <a:t> </a:t>
            </a:r>
            <a:r>
              <a:rPr lang="es-ES_tradnl" sz="3200" dirty="0" err="1"/>
              <a:t>itself</a:t>
            </a:r>
            <a:r>
              <a:rPr lang="es-ES_tradnl" sz="3200" dirty="0"/>
              <a:t> is </a:t>
            </a:r>
            <a:r>
              <a:rPr lang="es-ES_tradnl" sz="3200" dirty="0" err="1"/>
              <a:t>neither</a:t>
            </a:r>
            <a:r>
              <a:rPr lang="es-ES_tradnl" sz="3200" dirty="0"/>
              <a:t> the </a:t>
            </a:r>
            <a:r>
              <a:rPr lang="es-ES_tradnl" sz="3200" dirty="0" err="1"/>
              <a:t>contingent</a:t>
            </a:r>
            <a:r>
              <a:rPr lang="es-ES_tradnl" sz="3200" dirty="0"/>
              <a:t> </a:t>
            </a:r>
            <a:r>
              <a:rPr lang="es-ES_tradnl" sz="3200" dirty="0" err="1"/>
              <a:t>action</a:t>
            </a:r>
            <a:r>
              <a:rPr lang="es-ES_tradnl" sz="3200" dirty="0"/>
              <a:t> </a:t>
            </a:r>
            <a:r>
              <a:rPr lang="es-ES_tradnl" sz="3200" dirty="0" err="1"/>
              <a:t>nor</a:t>
            </a:r>
            <a:r>
              <a:rPr lang="es-ES_tradnl" sz="3200" dirty="0"/>
              <a:t> </a:t>
            </a:r>
            <a:r>
              <a:rPr lang="es-ES_tradnl" sz="3200" dirty="0" err="1"/>
              <a:t>its</a:t>
            </a:r>
            <a:r>
              <a:rPr lang="es-ES_tradnl" sz="3200" dirty="0"/>
              <a:t> </a:t>
            </a:r>
            <a:r>
              <a:rPr lang="es-ES_tradnl" sz="3200" dirty="0" err="1"/>
              <a:t>determinate</a:t>
            </a:r>
            <a:r>
              <a:rPr lang="es-ES_tradnl" sz="3200" dirty="0"/>
              <a:t> </a:t>
            </a:r>
            <a:r>
              <a:rPr lang="es-ES_tradnl" sz="3200" dirty="0" err="1"/>
              <a:t>outcome</a:t>
            </a:r>
            <a:r>
              <a:rPr lang="es-ES_tradnl" sz="3200" dirty="0"/>
              <a:t>. The </a:t>
            </a:r>
            <a:r>
              <a:rPr lang="es-ES_tradnl" sz="3200" dirty="0" err="1"/>
              <a:t>relation</a:t>
            </a:r>
            <a:r>
              <a:rPr lang="es-ES_tradnl" sz="3200" dirty="0"/>
              <a:t> is the </a:t>
            </a:r>
            <a:r>
              <a:rPr lang="es-ES_tradnl" sz="3200" dirty="0" err="1"/>
              <a:t>pattern</a:t>
            </a:r>
            <a:r>
              <a:rPr lang="es-ES_tradnl" sz="3200" dirty="0" smtClean="0"/>
              <a:t>,        </a:t>
            </a:r>
            <a:r>
              <a:rPr lang="es-ES_tradnl" sz="3200" dirty="0"/>
              <a:t>the thirdness, </a:t>
            </a:r>
            <a:r>
              <a:rPr lang="es-ES_tradnl" sz="3200" dirty="0" err="1"/>
              <a:t>linking</a:t>
            </a:r>
            <a:r>
              <a:rPr lang="es-ES_tradnl" sz="3200" dirty="0"/>
              <a:t> the </a:t>
            </a:r>
            <a:r>
              <a:rPr lang="es-ES_tradnl" sz="3200" dirty="0" err="1"/>
              <a:t>two</a:t>
            </a:r>
            <a:r>
              <a:rPr lang="es-ES_tradnl" sz="3200" dirty="0"/>
              <a:t> and </a:t>
            </a:r>
            <a:r>
              <a:rPr lang="es-ES_tradnl" sz="3200" dirty="0" err="1"/>
              <a:t>superordinate</a:t>
            </a:r>
            <a:r>
              <a:rPr lang="es-ES_tradnl" sz="3200" dirty="0"/>
              <a:t> to </a:t>
            </a:r>
            <a:r>
              <a:rPr lang="es-ES_tradnl" sz="3200" dirty="0" err="1"/>
              <a:t>each</a:t>
            </a:r>
            <a:r>
              <a:rPr lang="es-ES_tradnl" sz="3200" dirty="0"/>
              <a:t>.” (p. 41)</a:t>
            </a:r>
          </a:p>
        </p:txBody>
      </p:sp>
      <p:pic>
        <p:nvPicPr>
          <p:cNvPr id="4" name="Picture 3"/>
          <p:cNvPicPr>
            <a:picLocks noChangeAspect="1"/>
          </p:cNvPicPr>
          <p:nvPr/>
        </p:nvPicPr>
        <p:blipFill>
          <a:blip r:embed="rId2"/>
          <a:stretch>
            <a:fillRect/>
          </a:stretch>
        </p:blipFill>
        <p:spPr>
          <a:xfrm>
            <a:off x="6629625" y="4597832"/>
            <a:ext cx="2312623" cy="1828160"/>
          </a:xfrm>
          <a:prstGeom prst="rect">
            <a:avLst/>
          </a:prstGeom>
        </p:spPr>
      </p:pic>
    </p:spTree>
    <p:extLst>
      <p:ext uri="{BB962C8B-B14F-4D97-AF65-F5344CB8AC3E}">
        <p14:creationId xmlns:p14="http://schemas.microsoft.com/office/powerpoint/2010/main" val="31625075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40" y="274639"/>
            <a:ext cx="6062985" cy="610576"/>
          </a:xfrm>
        </p:spPr>
        <p:txBody>
          <a:bodyPr/>
          <a:lstStyle/>
          <a:p>
            <a:r>
              <a:rPr lang="en-US" b="1" dirty="0" smtClean="0">
                <a:solidFill>
                  <a:srgbClr val="FFFF00"/>
                </a:solidFill>
              </a:rPr>
              <a:t>Bateson on relation </a:t>
            </a:r>
            <a:endParaRPr lang="en-US" b="1" dirty="0">
              <a:solidFill>
                <a:srgbClr val="FFFF00"/>
              </a:solidFill>
            </a:endParaRPr>
          </a:p>
        </p:txBody>
      </p:sp>
      <p:sp>
        <p:nvSpPr>
          <p:cNvPr id="3" name="Content Placeholder 2"/>
          <p:cNvSpPr>
            <a:spLocks noGrp="1"/>
          </p:cNvSpPr>
          <p:nvPr>
            <p:ph sz="quarter" idx="13"/>
          </p:nvPr>
        </p:nvSpPr>
        <p:spPr>
          <a:xfrm>
            <a:off x="78951" y="1039165"/>
            <a:ext cx="7313971" cy="4675836"/>
          </a:xfrm>
        </p:spPr>
        <p:txBody>
          <a:bodyPr>
            <a:normAutofit lnSpcReduction="10000"/>
          </a:bodyPr>
          <a:lstStyle/>
          <a:p>
            <a:pPr>
              <a:buFont typeface="Arial"/>
              <a:buChar char="•"/>
            </a:pPr>
            <a:r>
              <a:rPr lang="en-US" sz="2800" dirty="0" smtClean="0"/>
              <a:t>“Relationship </a:t>
            </a:r>
            <a:r>
              <a:rPr lang="en-US" sz="2800" dirty="0"/>
              <a:t>is not internal to the single person. It is nonsense to talk about </a:t>
            </a:r>
            <a:r>
              <a:rPr lang="en-US" sz="2800" dirty="0" smtClean="0"/>
              <a:t>‘dependency’ </a:t>
            </a:r>
            <a:r>
              <a:rPr lang="en-US" sz="2800" dirty="0"/>
              <a:t>or </a:t>
            </a:r>
            <a:r>
              <a:rPr lang="en-US" sz="2800" dirty="0" smtClean="0"/>
              <a:t>‘aggressiveness’ </a:t>
            </a:r>
            <a:r>
              <a:rPr lang="en-US" sz="2800" dirty="0"/>
              <a:t>or </a:t>
            </a:r>
            <a:r>
              <a:rPr lang="en-US" sz="2800" dirty="0" smtClean="0"/>
              <a:t>‘pride,’ </a:t>
            </a:r>
            <a:r>
              <a:rPr lang="en-US" sz="2800" dirty="0"/>
              <a:t>and so on. All such words have their roots in what happens between persons, not in some something-or-other inside a person.</a:t>
            </a:r>
            <a:r>
              <a:rPr lang="en-US" sz="2300" dirty="0"/>
              <a:t> </a:t>
            </a:r>
            <a:r>
              <a:rPr lang="en-US" sz="2300" dirty="0" smtClean="0"/>
              <a:t>(Bateson, 1979, p. 133)</a:t>
            </a:r>
            <a:endParaRPr lang="es-ES_tradnl" sz="2300" dirty="0"/>
          </a:p>
          <a:p>
            <a:r>
              <a:rPr lang="en-US" sz="2800" dirty="0" smtClean="0"/>
              <a:t>No </a:t>
            </a:r>
            <a:r>
              <a:rPr lang="en-US" sz="2800" dirty="0"/>
              <a:t>doubt there is a learning in the more particular sense. There are changes in A and changes in B which correspond to the dependency­ succorance of the relationship. But the relationship comes first; it </a:t>
            </a:r>
            <a:r>
              <a:rPr lang="en-US" sz="2800" i="1" dirty="0"/>
              <a:t>precedes</a:t>
            </a:r>
            <a:r>
              <a:rPr lang="en-US" sz="2800" dirty="0"/>
              <a:t>. </a:t>
            </a:r>
            <a:r>
              <a:rPr lang="en-US" sz="2300" dirty="0" smtClean="0"/>
              <a:t>(ibid, emphasis in the orig.)</a:t>
            </a:r>
            <a:endParaRPr lang="es-ES_tradnl" sz="2300" dirty="0"/>
          </a:p>
          <a:p>
            <a:endParaRPr lang="en-US" dirty="0"/>
          </a:p>
        </p:txBody>
      </p:sp>
    </p:spTree>
    <p:extLst>
      <p:ext uri="{BB962C8B-B14F-4D97-AF65-F5344CB8AC3E}">
        <p14:creationId xmlns:p14="http://schemas.microsoft.com/office/powerpoint/2010/main" val="2101668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7662"/>
            <a:ext cx="7924800" cy="764526"/>
          </a:xfrm>
        </p:spPr>
        <p:txBody>
          <a:bodyPr/>
          <a:lstStyle/>
          <a:p>
            <a:pPr algn="ctr"/>
            <a:r>
              <a:rPr lang="en-US" b="1" dirty="0" smtClean="0">
                <a:solidFill>
                  <a:srgbClr val="FFFF00"/>
                </a:solidFill>
              </a:rPr>
              <a:t>Peirce’s rainbow realism &amp; synechism</a:t>
            </a:r>
            <a:endParaRPr lang="en-US" b="1" dirty="0">
              <a:solidFill>
                <a:srgbClr val="FFFF00"/>
              </a:solidFill>
            </a:endParaRPr>
          </a:p>
        </p:txBody>
      </p:sp>
      <p:sp>
        <p:nvSpPr>
          <p:cNvPr id="3" name="Content Placeholder 2"/>
          <p:cNvSpPr>
            <a:spLocks noGrp="1"/>
          </p:cNvSpPr>
          <p:nvPr>
            <p:ph sz="quarter" idx="13"/>
          </p:nvPr>
        </p:nvSpPr>
        <p:spPr>
          <a:xfrm>
            <a:off x="384806" y="1176834"/>
            <a:ext cx="8322754" cy="5257801"/>
          </a:xfrm>
        </p:spPr>
        <p:txBody>
          <a:bodyPr>
            <a:normAutofit/>
          </a:bodyPr>
          <a:lstStyle/>
          <a:p>
            <a:pPr lvl="0">
              <a:spcBef>
                <a:spcPts val="0"/>
              </a:spcBef>
              <a:spcAft>
                <a:spcPts val="0"/>
              </a:spcAft>
              <a:buClr>
                <a:srgbClr val="DC9E1F"/>
              </a:buClr>
              <a:buFont typeface="Arial"/>
              <a:buChar char="•"/>
            </a:pPr>
            <a:r>
              <a:rPr lang="en-US" sz="2800" dirty="0" smtClean="0">
                <a:solidFill>
                  <a:srgbClr val="FFFFFF"/>
                </a:solidFill>
              </a:rPr>
              <a:t>“(</a:t>
            </a:r>
            <a:r>
              <a:rPr lang="en-US" sz="2800" dirty="0">
                <a:solidFill>
                  <a:srgbClr val="FFFFFF"/>
                </a:solidFill>
              </a:rPr>
              <a:t>W)</a:t>
            </a:r>
            <a:r>
              <a:rPr lang="en-US" sz="2800" dirty="0" err="1">
                <a:solidFill>
                  <a:srgbClr val="FFFFFF"/>
                </a:solidFill>
              </a:rPr>
              <a:t>henever</a:t>
            </a:r>
            <a:r>
              <a:rPr lang="en-US" sz="2800" dirty="0">
                <a:solidFill>
                  <a:srgbClr val="FFFFFF"/>
                </a:solidFill>
              </a:rPr>
              <a:t> we think, we have present to the consciousness some feeling, image, conception, or other representation, which serves as a sign. But it follows from our own existence (which is proved by the occurrence of ignorance and error) that </a:t>
            </a:r>
            <a:r>
              <a:rPr lang="en-US" sz="2800" dirty="0" smtClean="0">
                <a:solidFill>
                  <a:srgbClr val="FFFFFF"/>
                </a:solidFill>
              </a:rPr>
              <a:t>everything </a:t>
            </a:r>
            <a:r>
              <a:rPr lang="en-US" sz="2800" dirty="0">
                <a:solidFill>
                  <a:srgbClr val="FFFFFF"/>
                </a:solidFill>
              </a:rPr>
              <a:t>which is present to us is a phenomenal </a:t>
            </a:r>
            <a:r>
              <a:rPr lang="en-US" sz="2800" dirty="0" smtClean="0">
                <a:solidFill>
                  <a:srgbClr val="FFFFFF"/>
                </a:solidFill>
              </a:rPr>
              <a:t>manifestation </a:t>
            </a:r>
            <a:r>
              <a:rPr lang="en-US" sz="2800" dirty="0">
                <a:solidFill>
                  <a:srgbClr val="FFFFFF"/>
                </a:solidFill>
              </a:rPr>
              <a:t>of ourselves. This does not prevent its being a  </a:t>
            </a:r>
            <a:r>
              <a:rPr lang="en-US" sz="2800" dirty="0" smtClean="0">
                <a:solidFill>
                  <a:srgbClr val="FFFFFF"/>
                </a:solidFill>
              </a:rPr>
              <a:t>phenomenon </a:t>
            </a:r>
            <a:r>
              <a:rPr lang="en-US" sz="2800" dirty="0">
                <a:solidFill>
                  <a:srgbClr val="FFFFFF"/>
                </a:solidFill>
              </a:rPr>
              <a:t>of something without us, just as a rainbow is  </a:t>
            </a:r>
            <a:r>
              <a:rPr lang="en-US" sz="2800" dirty="0" smtClean="0">
                <a:solidFill>
                  <a:srgbClr val="FFFFFF"/>
                </a:solidFill>
              </a:rPr>
              <a:t>at once </a:t>
            </a:r>
            <a:r>
              <a:rPr lang="en-US" sz="2800" dirty="0">
                <a:solidFill>
                  <a:srgbClr val="FFFFFF"/>
                </a:solidFill>
              </a:rPr>
              <a:t>a manifestation both of the sun and of the rain</a:t>
            </a:r>
            <a:r>
              <a:rPr lang="en-US" sz="2800" dirty="0" smtClean="0">
                <a:solidFill>
                  <a:srgbClr val="FFFFFF"/>
                </a:solidFill>
              </a:rPr>
              <a:t>.” </a:t>
            </a:r>
            <a:r>
              <a:rPr lang="en-US" sz="2400" dirty="0" smtClean="0">
                <a:solidFill>
                  <a:srgbClr val="FFFFFF"/>
                </a:solidFill>
              </a:rPr>
              <a:t> (</a:t>
            </a:r>
            <a:r>
              <a:rPr lang="en-US" sz="2400" dirty="0">
                <a:solidFill>
                  <a:srgbClr val="FFFFFF"/>
                </a:solidFill>
              </a:rPr>
              <a:t>CP </a:t>
            </a:r>
            <a:r>
              <a:rPr lang="en-US" sz="2400" dirty="0" smtClean="0">
                <a:solidFill>
                  <a:srgbClr val="FFFFFF"/>
                </a:solidFill>
              </a:rPr>
              <a:t>5.383</a:t>
            </a:r>
            <a:r>
              <a:rPr lang="en-US" sz="2400" dirty="0">
                <a:solidFill>
                  <a:srgbClr val="FFFFFF"/>
                </a:solidFill>
              </a:rPr>
              <a:t>)</a:t>
            </a:r>
          </a:p>
          <a:p>
            <a:endParaRPr lang="en-US" dirty="0"/>
          </a:p>
        </p:txBody>
      </p:sp>
    </p:spTree>
    <p:extLst>
      <p:ext uri="{BB962C8B-B14F-4D97-AF65-F5344CB8AC3E}">
        <p14:creationId xmlns:p14="http://schemas.microsoft.com/office/powerpoint/2010/main" val="571190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24" y="289516"/>
            <a:ext cx="7200354" cy="885213"/>
          </a:xfrm>
        </p:spPr>
        <p:txBody>
          <a:bodyPr/>
          <a:lstStyle/>
          <a:p>
            <a:r>
              <a:rPr lang="en-US" sz="2700" b="1" dirty="0" smtClean="0">
                <a:solidFill>
                  <a:srgbClr val="FFFF00"/>
                </a:solidFill>
              </a:rPr>
              <a:t>When James’ pragmatism comes close to </a:t>
            </a:r>
            <a:r>
              <a:rPr lang="en-US" sz="2700" b="1" dirty="0" err="1" smtClean="0">
                <a:solidFill>
                  <a:srgbClr val="FFFF00"/>
                </a:solidFill>
              </a:rPr>
              <a:t>peirce’s</a:t>
            </a:r>
            <a:r>
              <a:rPr lang="en-US" sz="2700" b="1" dirty="0" smtClean="0">
                <a:solidFill>
                  <a:srgbClr val="FFFF00"/>
                </a:solidFill>
              </a:rPr>
              <a:t> rainbow realism</a:t>
            </a:r>
            <a:endParaRPr lang="en-US" sz="2700" b="1" dirty="0">
              <a:solidFill>
                <a:srgbClr val="FFFF00"/>
              </a:solidFill>
            </a:endParaRPr>
          </a:p>
        </p:txBody>
      </p:sp>
      <p:sp>
        <p:nvSpPr>
          <p:cNvPr id="3" name="Content Placeholder 2"/>
          <p:cNvSpPr>
            <a:spLocks noGrp="1"/>
          </p:cNvSpPr>
          <p:nvPr>
            <p:ph sz="quarter" idx="13"/>
          </p:nvPr>
        </p:nvSpPr>
        <p:spPr>
          <a:xfrm>
            <a:off x="258592" y="1497012"/>
            <a:ext cx="6676420" cy="4114800"/>
          </a:xfrm>
        </p:spPr>
        <p:txBody>
          <a:bodyPr>
            <a:normAutofit/>
          </a:bodyPr>
          <a:lstStyle/>
          <a:p>
            <a:pPr marL="0" indent="0">
              <a:buNone/>
            </a:pPr>
            <a:r>
              <a:rPr lang="es-ES_tradnl" sz="2800" dirty="0"/>
              <a:t>It is </a:t>
            </a:r>
            <a:r>
              <a:rPr lang="es-ES_tradnl" sz="2800" dirty="0" err="1"/>
              <a:t>identically</a:t>
            </a:r>
            <a:r>
              <a:rPr lang="es-ES_tradnl" sz="2800" dirty="0"/>
              <a:t> </a:t>
            </a:r>
            <a:r>
              <a:rPr lang="es-ES_tradnl" sz="2800" dirty="0" err="1"/>
              <a:t>our</a:t>
            </a:r>
            <a:r>
              <a:rPr lang="es-ES_tradnl" sz="2800" dirty="0"/>
              <a:t> pragmatistic </a:t>
            </a:r>
            <a:r>
              <a:rPr lang="es-ES_tradnl" sz="2800" dirty="0" err="1"/>
              <a:t>conception</a:t>
            </a:r>
            <a:r>
              <a:rPr lang="es-ES_tradnl" sz="2800" dirty="0"/>
              <a:t>. In </a:t>
            </a:r>
            <a:r>
              <a:rPr lang="es-ES_tradnl" sz="2800" dirty="0" err="1"/>
              <a:t>our</a:t>
            </a:r>
            <a:r>
              <a:rPr lang="es-ES_tradnl" sz="2800" dirty="0"/>
              <a:t> </a:t>
            </a:r>
            <a:r>
              <a:rPr lang="es-ES_tradnl" sz="2800" dirty="0" err="1"/>
              <a:t>cognitive</a:t>
            </a:r>
            <a:r>
              <a:rPr lang="es-ES_tradnl" sz="2800" dirty="0"/>
              <a:t> as </a:t>
            </a:r>
            <a:r>
              <a:rPr lang="es-ES_tradnl" sz="2800" dirty="0" err="1"/>
              <a:t>well</a:t>
            </a:r>
            <a:r>
              <a:rPr lang="es-ES_tradnl" sz="2800" dirty="0"/>
              <a:t> as in </a:t>
            </a:r>
            <a:r>
              <a:rPr lang="es-ES_tradnl" sz="2800" dirty="0" err="1"/>
              <a:t>our</a:t>
            </a:r>
            <a:r>
              <a:rPr lang="es-ES_tradnl" sz="2800" dirty="0"/>
              <a:t> active life we are creative. We ADD, </a:t>
            </a:r>
            <a:r>
              <a:rPr lang="es-ES_tradnl" sz="2800" dirty="0" err="1"/>
              <a:t>both</a:t>
            </a:r>
            <a:r>
              <a:rPr lang="es-ES_tradnl" sz="2800" dirty="0"/>
              <a:t> to the </a:t>
            </a:r>
            <a:r>
              <a:rPr lang="es-ES_tradnl" sz="2800" dirty="0" err="1"/>
              <a:t>subject</a:t>
            </a:r>
            <a:r>
              <a:rPr lang="es-ES_tradnl" sz="2800" dirty="0"/>
              <a:t> and to the </a:t>
            </a:r>
            <a:r>
              <a:rPr lang="es-ES_tradnl" sz="2800" dirty="0" err="1"/>
              <a:t>predicate</a:t>
            </a:r>
            <a:r>
              <a:rPr lang="es-ES_tradnl" sz="2800" dirty="0"/>
              <a:t> </a:t>
            </a:r>
            <a:r>
              <a:rPr lang="es-ES_tradnl" sz="2800" dirty="0" err="1"/>
              <a:t>part</a:t>
            </a:r>
            <a:r>
              <a:rPr lang="es-ES_tradnl" sz="2800" dirty="0"/>
              <a:t> of reality. The </a:t>
            </a:r>
            <a:r>
              <a:rPr lang="es-ES_tradnl" sz="2800" dirty="0" err="1"/>
              <a:t>world</a:t>
            </a:r>
            <a:r>
              <a:rPr lang="es-ES_tradnl" sz="2800" dirty="0"/>
              <a:t> stands </a:t>
            </a:r>
            <a:r>
              <a:rPr lang="es-ES_tradnl" sz="2800" dirty="0" err="1"/>
              <a:t>really</a:t>
            </a:r>
            <a:r>
              <a:rPr lang="es-ES_tradnl" sz="2800" dirty="0"/>
              <a:t> </a:t>
            </a:r>
            <a:r>
              <a:rPr lang="es-ES_tradnl" sz="2800" dirty="0" err="1"/>
              <a:t>malleable</a:t>
            </a:r>
            <a:r>
              <a:rPr lang="es-ES_tradnl" sz="2800" dirty="0"/>
              <a:t>, </a:t>
            </a:r>
            <a:r>
              <a:rPr lang="es-ES_tradnl" sz="2800" dirty="0" err="1"/>
              <a:t>waiting</a:t>
            </a:r>
            <a:r>
              <a:rPr lang="es-ES_tradnl" sz="2800" dirty="0"/>
              <a:t> to </a:t>
            </a:r>
            <a:r>
              <a:rPr lang="es-ES_tradnl" sz="2800" dirty="0" err="1"/>
              <a:t>receive</a:t>
            </a:r>
            <a:r>
              <a:rPr lang="es-ES_tradnl" sz="2800" dirty="0"/>
              <a:t> </a:t>
            </a:r>
            <a:r>
              <a:rPr lang="es-ES_tradnl" sz="2800" dirty="0" err="1"/>
              <a:t>its</a:t>
            </a:r>
            <a:r>
              <a:rPr lang="es-ES_tradnl" sz="2800" dirty="0"/>
              <a:t> final </a:t>
            </a:r>
            <a:r>
              <a:rPr lang="es-ES_tradnl" sz="2800" dirty="0" err="1"/>
              <a:t>touches</a:t>
            </a:r>
            <a:r>
              <a:rPr lang="es-ES_tradnl" sz="2800" dirty="0"/>
              <a:t> at </a:t>
            </a:r>
            <a:r>
              <a:rPr lang="es-ES_tradnl" sz="2800" dirty="0" err="1"/>
              <a:t>our</a:t>
            </a:r>
            <a:r>
              <a:rPr lang="es-ES_tradnl" sz="2800" dirty="0"/>
              <a:t> </a:t>
            </a:r>
            <a:r>
              <a:rPr lang="es-ES_tradnl" sz="2800" dirty="0" err="1"/>
              <a:t>hands</a:t>
            </a:r>
            <a:r>
              <a:rPr lang="es-ES_tradnl" sz="2800" dirty="0"/>
              <a:t>. </a:t>
            </a:r>
            <a:r>
              <a:rPr lang="es-ES_tradnl" sz="2800" dirty="0" err="1"/>
              <a:t>Like</a:t>
            </a:r>
            <a:r>
              <a:rPr lang="es-ES_tradnl" sz="2800" dirty="0"/>
              <a:t> the </a:t>
            </a:r>
            <a:r>
              <a:rPr lang="es-ES_tradnl" sz="2800" dirty="0" err="1"/>
              <a:t>kingdom</a:t>
            </a:r>
            <a:r>
              <a:rPr lang="es-ES_tradnl" sz="2800" dirty="0"/>
              <a:t> of </a:t>
            </a:r>
            <a:r>
              <a:rPr lang="es-ES_tradnl" sz="2800" dirty="0" err="1"/>
              <a:t>heaven</a:t>
            </a:r>
            <a:r>
              <a:rPr lang="es-ES_tradnl" sz="2800" dirty="0"/>
              <a:t>, it </a:t>
            </a:r>
            <a:r>
              <a:rPr lang="es-ES_tradnl" sz="2800" dirty="0" err="1"/>
              <a:t>suffers</a:t>
            </a:r>
            <a:r>
              <a:rPr lang="es-ES_tradnl" sz="2800" dirty="0"/>
              <a:t> human </a:t>
            </a:r>
            <a:r>
              <a:rPr lang="es-ES_tradnl" sz="2800" dirty="0" err="1"/>
              <a:t>violence</a:t>
            </a:r>
            <a:r>
              <a:rPr lang="es-ES_tradnl" sz="2800" dirty="0"/>
              <a:t> </a:t>
            </a:r>
            <a:r>
              <a:rPr lang="es-ES_tradnl" sz="2800" dirty="0" err="1"/>
              <a:t>willingly</a:t>
            </a:r>
            <a:r>
              <a:rPr lang="es-ES_tradnl" sz="2800" dirty="0"/>
              <a:t>. Man ENGENDERS truths </a:t>
            </a:r>
            <a:r>
              <a:rPr lang="es-ES_tradnl" sz="2800" dirty="0" err="1"/>
              <a:t>upon</a:t>
            </a:r>
            <a:r>
              <a:rPr lang="es-ES_tradnl" sz="2800" dirty="0"/>
              <a:t> it. </a:t>
            </a:r>
            <a:endParaRPr lang="es-ES_tradnl" sz="2800" dirty="0" smtClean="0"/>
          </a:p>
          <a:p>
            <a:pPr marL="0" indent="0">
              <a:buNone/>
            </a:pPr>
            <a:r>
              <a:rPr lang="es-ES_tradnl" sz="2400" dirty="0" smtClean="0"/>
              <a:t>(</a:t>
            </a:r>
            <a:r>
              <a:rPr lang="es-ES_tradnl" sz="2400" dirty="0"/>
              <a:t>James, 1907, p. 256, </a:t>
            </a:r>
            <a:r>
              <a:rPr lang="es-ES_tradnl" sz="2400" dirty="0" err="1"/>
              <a:t>capitals</a:t>
            </a:r>
            <a:r>
              <a:rPr lang="es-ES_tradnl" sz="2400" dirty="0"/>
              <a:t> in the original)</a:t>
            </a:r>
          </a:p>
          <a:p>
            <a:endParaRPr lang="en-US" dirty="0"/>
          </a:p>
        </p:txBody>
      </p:sp>
      <p:pic>
        <p:nvPicPr>
          <p:cNvPr id="4" name="Picture 3"/>
          <p:cNvPicPr>
            <a:picLocks noChangeAspect="1"/>
          </p:cNvPicPr>
          <p:nvPr/>
        </p:nvPicPr>
        <p:blipFill>
          <a:blip r:embed="rId3"/>
          <a:stretch>
            <a:fillRect/>
          </a:stretch>
        </p:blipFill>
        <p:spPr>
          <a:xfrm>
            <a:off x="6935012" y="2888189"/>
            <a:ext cx="1838610" cy="2354956"/>
          </a:xfrm>
          <a:prstGeom prst="rect">
            <a:avLst/>
          </a:prstGeom>
        </p:spPr>
      </p:pic>
    </p:spTree>
    <p:extLst>
      <p:ext uri="{BB962C8B-B14F-4D97-AF65-F5344CB8AC3E}">
        <p14:creationId xmlns:p14="http://schemas.microsoft.com/office/powerpoint/2010/main" val="20102262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08" y="94790"/>
            <a:ext cx="7530182" cy="1083733"/>
          </a:xfrm>
        </p:spPr>
        <p:txBody>
          <a:bodyPr/>
          <a:lstStyle/>
          <a:p>
            <a:r>
              <a:rPr lang="en-US" sz="2800" b="1" dirty="0" smtClean="0">
                <a:solidFill>
                  <a:srgbClr val="FFFF00"/>
                </a:solidFill>
              </a:rPr>
              <a:t>W. James’ (1907) take on representation is akin to documentary theory’s dualism</a:t>
            </a:r>
            <a:endParaRPr lang="en-US" sz="2800" b="1" dirty="0">
              <a:solidFill>
                <a:srgbClr val="FFFF00"/>
              </a:solidFill>
            </a:endParaRPr>
          </a:p>
        </p:txBody>
      </p:sp>
      <p:sp>
        <p:nvSpPr>
          <p:cNvPr id="3" name="Content Placeholder 2"/>
          <p:cNvSpPr>
            <a:spLocks noGrp="1"/>
          </p:cNvSpPr>
          <p:nvPr>
            <p:ph sz="quarter" idx="13"/>
          </p:nvPr>
        </p:nvSpPr>
        <p:spPr>
          <a:xfrm>
            <a:off x="298732" y="1540197"/>
            <a:ext cx="6809846" cy="4753808"/>
          </a:xfrm>
        </p:spPr>
        <p:txBody>
          <a:bodyPr>
            <a:normAutofit fontScale="92500" lnSpcReduction="10000"/>
          </a:bodyPr>
          <a:lstStyle/>
          <a:p>
            <a:r>
              <a:rPr lang="en-US" sz="2900" dirty="0"/>
              <a:t>We may glimpse it [reality], but we never grasp it; what we grasp is always some substitute for it, which some previous human thinking has peptonized and cooked for our consumption. If so vulgar an expression were allowed us we might say that wherever we find it, it has been already </a:t>
            </a:r>
            <a:r>
              <a:rPr lang="en-US" sz="2900" b="1" i="1" dirty="0">
                <a:solidFill>
                  <a:srgbClr val="FFFF00"/>
                </a:solidFill>
              </a:rPr>
              <a:t>faked</a:t>
            </a:r>
            <a:r>
              <a:rPr lang="en-US" sz="2900" dirty="0" smtClean="0"/>
              <a:t>. </a:t>
            </a:r>
            <a:r>
              <a:rPr lang="en-US" sz="2200" dirty="0" smtClean="0"/>
              <a:t>(1907, p. 248, </a:t>
            </a:r>
            <a:r>
              <a:rPr lang="en-US" sz="2200" dirty="0"/>
              <a:t>emphasis in the original)</a:t>
            </a:r>
          </a:p>
          <a:p>
            <a:endParaRPr lang="en-US" dirty="0" smtClean="0"/>
          </a:p>
          <a:p>
            <a:r>
              <a:rPr lang="pt-BR" sz="2900" b="1" i="1" dirty="0" err="1">
                <a:solidFill>
                  <a:srgbClr val="FFFF00"/>
                </a:solidFill>
                <a:effectLst>
                  <a:outerShdw blurRad="38100" dist="38100" dir="2700000" algn="tl">
                    <a:srgbClr val="000000"/>
                  </a:outerShdw>
                </a:effectLst>
              </a:rPr>
              <a:t>Peptonize</a:t>
            </a:r>
            <a:r>
              <a:rPr lang="fr-CA" sz="2900" dirty="0"/>
              <a:t>: the transformation of </a:t>
            </a:r>
            <a:r>
              <a:rPr lang="fr-CA" sz="2900" dirty="0" err="1"/>
              <a:t>proteins</a:t>
            </a:r>
            <a:r>
              <a:rPr lang="fr-CA" sz="2900" dirty="0"/>
              <a:t> by the action of </a:t>
            </a:r>
            <a:r>
              <a:rPr lang="fr-CA" sz="2900" dirty="0" err="1"/>
              <a:t>pepsin</a:t>
            </a:r>
            <a:r>
              <a:rPr lang="fr-CA" sz="2900" dirty="0"/>
              <a:t> (a ferment), in the </a:t>
            </a:r>
            <a:r>
              <a:rPr lang="fr-CA" sz="2900" dirty="0" err="1"/>
              <a:t>process</a:t>
            </a:r>
            <a:r>
              <a:rPr lang="fr-CA" sz="2900" dirty="0"/>
              <a:t> of digestion.</a:t>
            </a:r>
            <a:endParaRPr lang="pt-BR" sz="2900" dirty="0"/>
          </a:p>
          <a:p>
            <a:endParaRPr lang="en-US" dirty="0"/>
          </a:p>
        </p:txBody>
      </p:sp>
    </p:spTree>
    <p:extLst>
      <p:ext uri="{BB962C8B-B14F-4D97-AF65-F5344CB8AC3E}">
        <p14:creationId xmlns:p14="http://schemas.microsoft.com/office/powerpoint/2010/main" val="1624542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8419"/>
            <a:ext cx="7430832" cy="572088"/>
          </a:xfrm>
        </p:spPr>
        <p:txBody>
          <a:bodyPr/>
          <a:lstStyle/>
          <a:p>
            <a:r>
              <a:rPr lang="en-US" sz="2700" b="1" dirty="0" smtClean="0">
                <a:solidFill>
                  <a:srgbClr val="FFFF00"/>
                </a:solidFill>
              </a:rPr>
              <a:t>SYNECHISM, an alternative to dualism</a:t>
            </a:r>
            <a:endParaRPr lang="en-US" sz="2700" b="1" dirty="0">
              <a:solidFill>
                <a:srgbClr val="FFFF00"/>
              </a:solidFill>
            </a:endParaRPr>
          </a:p>
        </p:txBody>
      </p:sp>
      <p:sp>
        <p:nvSpPr>
          <p:cNvPr id="3" name="Content Placeholder 2"/>
          <p:cNvSpPr>
            <a:spLocks noGrp="1"/>
          </p:cNvSpPr>
          <p:nvPr>
            <p:ph sz="quarter" idx="13"/>
          </p:nvPr>
        </p:nvSpPr>
        <p:spPr>
          <a:xfrm>
            <a:off x="151648" y="1037162"/>
            <a:ext cx="7563525" cy="5176575"/>
          </a:xfrm>
        </p:spPr>
        <p:txBody>
          <a:bodyPr>
            <a:noAutofit/>
          </a:bodyPr>
          <a:lstStyle/>
          <a:p>
            <a:pPr marL="0" indent="0">
              <a:spcAft>
                <a:spcPts val="0"/>
              </a:spcAft>
              <a:buNone/>
            </a:pPr>
            <a:r>
              <a:rPr lang="es-ES_tradnl" sz="2600" dirty="0" smtClean="0">
                <a:ea typeface="Times New Roman"/>
                <a:cs typeface="Times New Roman"/>
              </a:rPr>
              <a:t>- “Synechism</a:t>
            </a:r>
            <a:r>
              <a:rPr lang="es-ES_tradnl" sz="2600" dirty="0">
                <a:ea typeface="Times New Roman"/>
                <a:cs typeface="Times New Roman"/>
              </a:rPr>
              <a:t>, </a:t>
            </a:r>
            <a:r>
              <a:rPr lang="es-ES_tradnl" sz="2600" dirty="0" err="1">
                <a:ea typeface="Times New Roman"/>
                <a:cs typeface="Times New Roman"/>
              </a:rPr>
              <a:t>even</a:t>
            </a:r>
            <a:r>
              <a:rPr lang="es-ES_tradnl" sz="2600" dirty="0">
                <a:ea typeface="Times New Roman"/>
                <a:cs typeface="Times New Roman"/>
              </a:rPr>
              <a:t> in </a:t>
            </a:r>
            <a:r>
              <a:rPr lang="es-ES_tradnl" sz="2600" dirty="0" err="1">
                <a:ea typeface="Times New Roman"/>
                <a:cs typeface="Times New Roman"/>
              </a:rPr>
              <a:t>its</a:t>
            </a:r>
            <a:r>
              <a:rPr lang="es-ES_tradnl" sz="2600" dirty="0">
                <a:ea typeface="Times New Roman"/>
                <a:cs typeface="Times New Roman"/>
              </a:rPr>
              <a:t> </a:t>
            </a:r>
            <a:r>
              <a:rPr lang="es-ES_tradnl" sz="2600" dirty="0" err="1">
                <a:ea typeface="Times New Roman"/>
                <a:cs typeface="Times New Roman"/>
              </a:rPr>
              <a:t>less</a:t>
            </a:r>
            <a:r>
              <a:rPr lang="es-ES_tradnl" sz="2600" dirty="0">
                <a:ea typeface="Times New Roman"/>
                <a:cs typeface="Times New Roman"/>
              </a:rPr>
              <a:t> </a:t>
            </a:r>
            <a:r>
              <a:rPr lang="es-ES_tradnl" sz="2600" dirty="0" err="1">
                <a:ea typeface="Times New Roman"/>
                <a:cs typeface="Times New Roman"/>
              </a:rPr>
              <a:t>stalwart</a:t>
            </a:r>
            <a:r>
              <a:rPr lang="es-ES_tradnl" sz="2600" dirty="0">
                <a:ea typeface="Times New Roman"/>
                <a:cs typeface="Times New Roman"/>
              </a:rPr>
              <a:t> </a:t>
            </a:r>
            <a:r>
              <a:rPr lang="es-ES_tradnl" sz="2600" dirty="0" err="1">
                <a:ea typeface="Times New Roman"/>
                <a:cs typeface="Times New Roman"/>
              </a:rPr>
              <a:t>forms</a:t>
            </a:r>
            <a:r>
              <a:rPr lang="es-ES_tradnl" sz="2600" dirty="0">
                <a:ea typeface="Times New Roman"/>
                <a:cs typeface="Times New Roman"/>
              </a:rPr>
              <a:t>, can </a:t>
            </a:r>
            <a:r>
              <a:rPr lang="es-ES_tradnl" sz="2600" dirty="0" err="1">
                <a:ea typeface="Times New Roman"/>
                <a:cs typeface="Times New Roman"/>
              </a:rPr>
              <a:t>never</a:t>
            </a:r>
            <a:r>
              <a:rPr lang="es-ES_tradnl" sz="2600" dirty="0">
                <a:ea typeface="Times New Roman"/>
                <a:cs typeface="Times New Roman"/>
              </a:rPr>
              <a:t> </a:t>
            </a:r>
            <a:r>
              <a:rPr lang="es-ES_tradnl" sz="2600" dirty="0" err="1">
                <a:ea typeface="Times New Roman"/>
                <a:cs typeface="Times New Roman"/>
              </a:rPr>
              <a:t>abide</a:t>
            </a:r>
            <a:r>
              <a:rPr lang="es-ES_tradnl" sz="2600" dirty="0">
                <a:ea typeface="Times New Roman"/>
                <a:cs typeface="Times New Roman"/>
              </a:rPr>
              <a:t> </a:t>
            </a:r>
            <a:r>
              <a:rPr lang="es-ES_tradnl" sz="2600" dirty="0" err="1">
                <a:ea typeface="Times New Roman"/>
                <a:cs typeface="Times New Roman"/>
              </a:rPr>
              <a:t>dualism</a:t>
            </a:r>
            <a:r>
              <a:rPr lang="es-ES_tradnl" sz="2600" dirty="0"/>
              <a:t>  (...) </a:t>
            </a:r>
            <a:r>
              <a:rPr lang="es-ES_tradnl" sz="2600" dirty="0" err="1"/>
              <a:t>But</a:t>
            </a:r>
            <a:r>
              <a:rPr lang="es-ES_tradnl" sz="2600" dirty="0"/>
              <a:t> </a:t>
            </a:r>
            <a:r>
              <a:rPr lang="es-ES_tradnl" sz="2600" dirty="0" err="1" smtClean="0"/>
              <a:t>dualism</a:t>
            </a:r>
            <a:r>
              <a:rPr lang="es-ES_tradnl" sz="2600" dirty="0" smtClean="0"/>
              <a:t> </a:t>
            </a:r>
            <a:r>
              <a:rPr lang="es-ES_tradnl" sz="2600" dirty="0"/>
              <a:t>in </a:t>
            </a:r>
            <a:r>
              <a:rPr lang="es-ES_tradnl" sz="2600" dirty="0" err="1"/>
              <a:t>its</a:t>
            </a:r>
            <a:r>
              <a:rPr lang="es-ES_tradnl" sz="2600" dirty="0"/>
              <a:t> </a:t>
            </a:r>
            <a:r>
              <a:rPr lang="es-ES_tradnl" sz="2600" dirty="0" err="1"/>
              <a:t>broadest</a:t>
            </a:r>
            <a:r>
              <a:rPr lang="es-ES_tradnl" sz="2600" dirty="0"/>
              <a:t> </a:t>
            </a:r>
            <a:r>
              <a:rPr lang="es-ES_tradnl" sz="2600" dirty="0" err="1"/>
              <a:t>legitimate</a:t>
            </a:r>
            <a:r>
              <a:rPr lang="es-ES_tradnl" sz="2600" dirty="0"/>
              <a:t> </a:t>
            </a:r>
            <a:r>
              <a:rPr lang="es-ES_tradnl" sz="2600" dirty="0" err="1"/>
              <a:t>meaning</a:t>
            </a:r>
            <a:r>
              <a:rPr lang="es-ES_tradnl" sz="2600" dirty="0"/>
              <a:t> as the </a:t>
            </a:r>
            <a:r>
              <a:rPr lang="es-ES_tradnl" sz="2600" dirty="0" err="1"/>
              <a:t>philosophy</a:t>
            </a:r>
            <a:r>
              <a:rPr lang="es-ES_tradnl" sz="2600" dirty="0"/>
              <a:t> </a:t>
            </a:r>
            <a:r>
              <a:rPr lang="es-ES_tradnl" sz="2600" dirty="0" err="1"/>
              <a:t>which</a:t>
            </a:r>
            <a:r>
              <a:rPr lang="es-ES_tradnl" sz="2600" dirty="0"/>
              <a:t> </a:t>
            </a:r>
            <a:r>
              <a:rPr lang="es-ES_tradnl" sz="2600" dirty="0" err="1"/>
              <a:t>performs</a:t>
            </a:r>
            <a:r>
              <a:rPr lang="es-ES_tradnl" sz="2600" dirty="0"/>
              <a:t> </a:t>
            </a:r>
            <a:r>
              <a:rPr lang="es-ES_tradnl" sz="2600" dirty="0" err="1"/>
              <a:t>its</a:t>
            </a:r>
            <a:r>
              <a:rPr lang="es-ES_tradnl" sz="2600" dirty="0"/>
              <a:t> </a:t>
            </a:r>
            <a:r>
              <a:rPr lang="es-ES_tradnl" sz="2600" dirty="0" err="1"/>
              <a:t>analyses</a:t>
            </a:r>
            <a:r>
              <a:rPr lang="es-ES_tradnl" sz="2600" dirty="0"/>
              <a:t> </a:t>
            </a:r>
            <a:r>
              <a:rPr lang="es-ES_tradnl" sz="2600" dirty="0" err="1"/>
              <a:t>with</a:t>
            </a:r>
            <a:r>
              <a:rPr lang="es-ES_tradnl" sz="2600" dirty="0"/>
              <a:t> </a:t>
            </a:r>
            <a:r>
              <a:rPr lang="es-ES_tradnl" sz="2600" dirty="0" err="1"/>
              <a:t>an</a:t>
            </a:r>
            <a:r>
              <a:rPr lang="es-ES_tradnl" sz="2600" dirty="0"/>
              <a:t> </a:t>
            </a:r>
            <a:r>
              <a:rPr lang="es-ES_tradnl" sz="2600" dirty="0" err="1"/>
              <a:t>axe</a:t>
            </a:r>
            <a:r>
              <a:rPr lang="es-ES_tradnl" sz="2600" dirty="0" smtClean="0"/>
              <a:t>, </a:t>
            </a:r>
            <a:r>
              <a:rPr lang="es-ES_tradnl" sz="2600" dirty="0" err="1" smtClean="0"/>
              <a:t>leaving</a:t>
            </a:r>
            <a:r>
              <a:rPr lang="es-ES_tradnl" sz="2600" dirty="0" smtClean="0"/>
              <a:t> as the ultimate </a:t>
            </a:r>
            <a:r>
              <a:rPr lang="es-ES_tradnl" sz="2600" dirty="0" err="1" smtClean="0"/>
              <a:t>elements</a:t>
            </a:r>
            <a:r>
              <a:rPr lang="es-ES_tradnl" sz="2600" dirty="0" smtClean="0"/>
              <a:t>, </a:t>
            </a:r>
            <a:r>
              <a:rPr lang="es-ES_tradnl" sz="2600" dirty="0" err="1" smtClean="0"/>
              <a:t>unrelated</a:t>
            </a:r>
            <a:r>
              <a:rPr lang="es-ES_tradnl" sz="2600" dirty="0" smtClean="0"/>
              <a:t> </a:t>
            </a:r>
            <a:r>
              <a:rPr lang="es-ES_tradnl" sz="2600" dirty="0" err="1" smtClean="0"/>
              <a:t>chunks</a:t>
            </a:r>
            <a:r>
              <a:rPr lang="es-ES_tradnl" sz="2600" dirty="0" smtClean="0"/>
              <a:t> of </a:t>
            </a:r>
            <a:r>
              <a:rPr lang="es-ES_tradnl" sz="2600" dirty="0" err="1" smtClean="0"/>
              <a:t>being</a:t>
            </a:r>
            <a:r>
              <a:rPr lang="es-ES_tradnl" sz="2600" dirty="0" smtClean="0"/>
              <a:t>, </a:t>
            </a:r>
            <a:r>
              <a:rPr lang="es-ES_tradnl" sz="2600" dirty="0" err="1"/>
              <a:t>this</a:t>
            </a:r>
            <a:r>
              <a:rPr lang="es-ES_tradnl" sz="2600" dirty="0"/>
              <a:t> is </a:t>
            </a:r>
            <a:r>
              <a:rPr lang="es-ES_tradnl" sz="2600" dirty="0" err="1"/>
              <a:t>most</a:t>
            </a:r>
            <a:r>
              <a:rPr lang="es-ES_tradnl" sz="2600" dirty="0"/>
              <a:t> </a:t>
            </a:r>
            <a:r>
              <a:rPr lang="es-ES_tradnl" sz="2600" dirty="0" err="1"/>
              <a:t>hostile</a:t>
            </a:r>
            <a:r>
              <a:rPr lang="es-ES_tradnl" sz="2600" dirty="0"/>
              <a:t> to synechism. </a:t>
            </a:r>
            <a:r>
              <a:rPr lang="es-ES_tradnl" sz="2600" dirty="0" smtClean="0"/>
              <a:t> (...) the </a:t>
            </a:r>
            <a:r>
              <a:rPr lang="es-ES_tradnl" sz="2600" dirty="0"/>
              <a:t>synechist </a:t>
            </a:r>
            <a:r>
              <a:rPr lang="es-ES_tradnl" sz="2600" dirty="0" err="1"/>
              <a:t>will</a:t>
            </a:r>
            <a:r>
              <a:rPr lang="es-ES_tradnl" sz="2600" dirty="0"/>
              <a:t> not </a:t>
            </a:r>
            <a:r>
              <a:rPr lang="es-ES_tradnl" sz="2600" dirty="0" err="1"/>
              <a:t>admit</a:t>
            </a:r>
            <a:r>
              <a:rPr lang="es-ES_tradnl" sz="2600" dirty="0"/>
              <a:t> </a:t>
            </a:r>
            <a:r>
              <a:rPr lang="es-ES_tradnl" sz="2600" dirty="0" err="1"/>
              <a:t>that</a:t>
            </a:r>
            <a:r>
              <a:rPr lang="es-ES_tradnl" sz="2600" dirty="0"/>
              <a:t> </a:t>
            </a:r>
            <a:r>
              <a:rPr lang="es-ES_tradnl" sz="2600" dirty="0" err="1"/>
              <a:t>physical</a:t>
            </a:r>
            <a:r>
              <a:rPr lang="es-ES_tradnl" sz="2600" dirty="0"/>
              <a:t> and </a:t>
            </a:r>
            <a:r>
              <a:rPr lang="es-ES_tradnl" sz="2600" dirty="0" err="1"/>
              <a:t>psychical</a:t>
            </a:r>
            <a:r>
              <a:rPr lang="es-ES_tradnl" sz="2600" dirty="0"/>
              <a:t> </a:t>
            </a:r>
            <a:r>
              <a:rPr lang="es-ES_tradnl" sz="2600" dirty="0" err="1"/>
              <a:t>phenomena</a:t>
            </a:r>
            <a:r>
              <a:rPr lang="es-ES_tradnl" sz="2600" dirty="0"/>
              <a:t> are </a:t>
            </a:r>
            <a:r>
              <a:rPr lang="es-ES_tradnl" sz="2600" dirty="0" err="1"/>
              <a:t>entirely</a:t>
            </a:r>
            <a:r>
              <a:rPr lang="es-ES_tradnl" sz="2600" dirty="0"/>
              <a:t> </a:t>
            </a:r>
            <a:r>
              <a:rPr lang="es-ES_tradnl" sz="2600" dirty="0" err="1"/>
              <a:t>distinct</a:t>
            </a:r>
            <a:r>
              <a:rPr lang="es-ES_tradnl" sz="2600" dirty="0"/>
              <a:t>, -- </a:t>
            </a:r>
            <a:r>
              <a:rPr lang="es-ES_tradnl" sz="2600" dirty="0" err="1"/>
              <a:t>whether</a:t>
            </a:r>
            <a:r>
              <a:rPr lang="es-ES_tradnl" sz="2600" dirty="0"/>
              <a:t> as </a:t>
            </a:r>
            <a:r>
              <a:rPr lang="es-ES_tradnl" sz="2600" dirty="0" err="1"/>
              <a:t>belonging</a:t>
            </a:r>
            <a:r>
              <a:rPr lang="es-ES_tradnl" sz="2600" dirty="0"/>
              <a:t> to </a:t>
            </a:r>
            <a:r>
              <a:rPr lang="es-ES_tradnl" sz="2600" dirty="0" err="1"/>
              <a:t>different</a:t>
            </a:r>
            <a:r>
              <a:rPr lang="es-ES_tradnl" sz="2600" dirty="0"/>
              <a:t> </a:t>
            </a:r>
            <a:r>
              <a:rPr lang="es-ES_tradnl" sz="2600" dirty="0" err="1"/>
              <a:t>categories</a:t>
            </a:r>
            <a:r>
              <a:rPr lang="es-ES_tradnl" sz="2600" dirty="0"/>
              <a:t> of </a:t>
            </a:r>
            <a:r>
              <a:rPr lang="es-ES_tradnl" sz="2600" dirty="0" err="1"/>
              <a:t>substance</a:t>
            </a:r>
            <a:r>
              <a:rPr lang="es-ES_tradnl" sz="2600" dirty="0"/>
              <a:t>, </a:t>
            </a:r>
            <a:r>
              <a:rPr lang="es-ES_tradnl" sz="2600" dirty="0" err="1"/>
              <a:t>or</a:t>
            </a:r>
            <a:r>
              <a:rPr lang="es-ES_tradnl" sz="2600" dirty="0"/>
              <a:t> as </a:t>
            </a:r>
            <a:r>
              <a:rPr lang="es-ES_tradnl" sz="2600" dirty="0" err="1"/>
              <a:t>entirely</a:t>
            </a:r>
            <a:r>
              <a:rPr lang="es-ES_tradnl" sz="2600" dirty="0"/>
              <a:t> </a:t>
            </a:r>
            <a:r>
              <a:rPr lang="es-ES_tradnl" sz="2600" dirty="0" err="1"/>
              <a:t>separate</a:t>
            </a:r>
            <a:r>
              <a:rPr lang="es-ES_tradnl" sz="2600" dirty="0"/>
              <a:t> </a:t>
            </a:r>
            <a:r>
              <a:rPr lang="es-ES_tradnl" sz="2600" dirty="0" err="1"/>
              <a:t>sides</a:t>
            </a:r>
            <a:r>
              <a:rPr lang="es-ES_tradnl" sz="2600" dirty="0"/>
              <a:t> of </a:t>
            </a:r>
            <a:r>
              <a:rPr lang="es-ES_tradnl" sz="2600" dirty="0" err="1"/>
              <a:t>one</a:t>
            </a:r>
            <a:r>
              <a:rPr lang="es-ES_tradnl" sz="2600" dirty="0"/>
              <a:t> </a:t>
            </a:r>
            <a:r>
              <a:rPr lang="es-ES_tradnl" sz="2600" dirty="0" err="1"/>
              <a:t>shield</a:t>
            </a:r>
            <a:r>
              <a:rPr lang="es-ES_tradnl" sz="2600" dirty="0"/>
              <a:t>, -- </a:t>
            </a:r>
            <a:r>
              <a:rPr lang="es-ES_tradnl" sz="2600" dirty="0" err="1"/>
              <a:t>but</a:t>
            </a:r>
            <a:r>
              <a:rPr lang="es-ES_tradnl" sz="2600" dirty="0"/>
              <a:t> </a:t>
            </a:r>
            <a:r>
              <a:rPr lang="es-ES_tradnl" sz="2600" dirty="0" err="1"/>
              <a:t>will</a:t>
            </a:r>
            <a:r>
              <a:rPr lang="es-ES_tradnl" sz="2600" dirty="0"/>
              <a:t> </a:t>
            </a:r>
            <a:r>
              <a:rPr lang="es-ES_tradnl" sz="2600" dirty="0" err="1"/>
              <a:t>insist</a:t>
            </a:r>
            <a:r>
              <a:rPr lang="es-ES_tradnl" sz="2600" dirty="0"/>
              <a:t> </a:t>
            </a:r>
            <a:r>
              <a:rPr lang="es-ES_tradnl" sz="2600" dirty="0" err="1"/>
              <a:t>that</a:t>
            </a:r>
            <a:r>
              <a:rPr lang="es-ES_tradnl" sz="2600" dirty="0"/>
              <a:t> all </a:t>
            </a:r>
            <a:r>
              <a:rPr lang="es-ES_tradnl" sz="2600" dirty="0" err="1"/>
              <a:t>phenomena</a:t>
            </a:r>
            <a:r>
              <a:rPr lang="es-ES_tradnl" sz="2600" dirty="0"/>
              <a:t> are of </a:t>
            </a:r>
            <a:r>
              <a:rPr lang="es-ES_tradnl" sz="2600" dirty="0" err="1"/>
              <a:t>one</a:t>
            </a:r>
            <a:r>
              <a:rPr lang="es-ES_tradnl" sz="2600" dirty="0"/>
              <a:t> character  (...) </a:t>
            </a:r>
            <a:r>
              <a:rPr lang="es-ES_tradnl" sz="2600" dirty="0" smtClean="0"/>
              <a:t>a</a:t>
            </a:r>
            <a:r>
              <a:rPr lang="es-ES_tradnl" sz="2600" dirty="0" smtClean="0">
                <a:ea typeface="Times New Roman"/>
                <a:cs typeface="Times New Roman"/>
              </a:rPr>
              <a:t>ll </a:t>
            </a:r>
            <a:r>
              <a:rPr lang="es-ES_tradnl" sz="2600" dirty="0" err="1">
                <a:ea typeface="Times New Roman"/>
                <a:cs typeface="Times New Roman"/>
              </a:rPr>
              <a:t>alike</a:t>
            </a:r>
            <a:r>
              <a:rPr lang="es-ES_tradnl" sz="2600" dirty="0">
                <a:ea typeface="Times New Roman"/>
                <a:cs typeface="Times New Roman"/>
              </a:rPr>
              <a:t> </a:t>
            </a:r>
            <a:r>
              <a:rPr lang="es-ES_tradnl" sz="2600" dirty="0" err="1">
                <a:ea typeface="Times New Roman"/>
                <a:cs typeface="Times New Roman"/>
              </a:rPr>
              <a:t>present</a:t>
            </a:r>
            <a:r>
              <a:rPr lang="es-ES_tradnl" sz="2600" dirty="0">
                <a:ea typeface="Times New Roman"/>
                <a:cs typeface="Times New Roman"/>
              </a:rPr>
              <a:t> </a:t>
            </a:r>
            <a:r>
              <a:rPr lang="es-ES_tradnl" sz="2600" dirty="0" err="1">
                <a:ea typeface="Times New Roman"/>
                <a:cs typeface="Times New Roman"/>
              </a:rPr>
              <a:t>that</a:t>
            </a:r>
            <a:r>
              <a:rPr lang="es-ES_tradnl" sz="2600" dirty="0">
                <a:ea typeface="Times New Roman"/>
                <a:cs typeface="Times New Roman"/>
              </a:rPr>
              <a:t> mixture of freedom and </a:t>
            </a:r>
            <a:r>
              <a:rPr lang="es-ES_tradnl" sz="2600" dirty="0" err="1">
                <a:ea typeface="Times New Roman"/>
                <a:cs typeface="Times New Roman"/>
              </a:rPr>
              <a:t>constraint</a:t>
            </a:r>
            <a:r>
              <a:rPr lang="es-ES_tradnl" sz="2600" dirty="0">
                <a:ea typeface="Times New Roman"/>
                <a:cs typeface="Times New Roman"/>
              </a:rPr>
              <a:t>, </a:t>
            </a:r>
            <a:r>
              <a:rPr lang="es-ES_tradnl" sz="2600" dirty="0" err="1">
                <a:ea typeface="Times New Roman"/>
                <a:cs typeface="Times New Roman"/>
              </a:rPr>
              <a:t>which</a:t>
            </a:r>
            <a:r>
              <a:rPr lang="es-ES_tradnl" sz="2600" dirty="0">
                <a:ea typeface="Times New Roman"/>
                <a:cs typeface="Times New Roman"/>
              </a:rPr>
              <a:t> </a:t>
            </a:r>
            <a:r>
              <a:rPr lang="es-ES_tradnl" sz="2600" dirty="0" err="1">
                <a:ea typeface="Times New Roman"/>
                <a:cs typeface="Times New Roman"/>
              </a:rPr>
              <a:t>allows</a:t>
            </a:r>
            <a:r>
              <a:rPr lang="es-ES_tradnl" sz="2600" dirty="0">
                <a:ea typeface="Times New Roman"/>
                <a:cs typeface="Times New Roman"/>
              </a:rPr>
              <a:t> </a:t>
            </a:r>
            <a:r>
              <a:rPr lang="es-ES_tradnl" sz="2600" dirty="0" err="1">
                <a:ea typeface="Times New Roman"/>
                <a:cs typeface="Times New Roman"/>
              </a:rPr>
              <a:t>them</a:t>
            </a:r>
            <a:r>
              <a:rPr lang="es-ES_tradnl" sz="2600" dirty="0">
                <a:ea typeface="Times New Roman"/>
                <a:cs typeface="Times New Roman"/>
              </a:rPr>
              <a:t> to be, </a:t>
            </a:r>
            <a:r>
              <a:rPr lang="es-ES_tradnl" sz="2600" dirty="0" err="1">
                <a:ea typeface="Times New Roman"/>
                <a:cs typeface="Times New Roman"/>
              </a:rPr>
              <a:t>nay</a:t>
            </a:r>
            <a:r>
              <a:rPr lang="es-ES_tradnl" sz="2600" dirty="0">
                <a:ea typeface="Times New Roman"/>
                <a:cs typeface="Times New Roman"/>
              </a:rPr>
              <a:t>, </a:t>
            </a:r>
            <a:r>
              <a:rPr lang="es-ES_tradnl" sz="2600" dirty="0" err="1">
                <a:ea typeface="Times New Roman"/>
                <a:cs typeface="Times New Roman"/>
              </a:rPr>
              <a:t>makes</a:t>
            </a:r>
            <a:r>
              <a:rPr lang="es-ES_tradnl" sz="2600" dirty="0">
                <a:ea typeface="Times New Roman"/>
                <a:cs typeface="Times New Roman"/>
              </a:rPr>
              <a:t> </a:t>
            </a:r>
            <a:r>
              <a:rPr lang="es-ES_tradnl" sz="2600" dirty="0" err="1">
                <a:ea typeface="Times New Roman"/>
                <a:cs typeface="Times New Roman"/>
              </a:rPr>
              <a:t>them</a:t>
            </a:r>
            <a:r>
              <a:rPr lang="es-ES_tradnl" sz="2600" dirty="0">
                <a:ea typeface="Times New Roman"/>
                <a:cs typeface="Times New Roman"/>
              </a:rPr>
              <a:t> to be </a:t>
            </a:r>
            <a:r>
              <a:rPr lang="es-ES_tradnl" sz="2600" dirty="0" err="1">
                <a:ea typeface="Times New Roman"/>
                <a:cs typeface="Times New Roman"/>
              </a:rPr>
              <a:t>teleological</a:t>
            </a:r>
            <a:r>
              <a:rPr lang="es-ES_tradnl" sz="2600" dirty="0">
                <a:ea typeface="Times New Roman"/>
                <a:cs typeface="Times New Roman"/>
              </a:rPr>
              <a:t>, </a:t>
            </a:r>
            <a:r>
              <a:rPr lang="es-ES_tradnl" sz="2600" dirty="0" err="1">
                <a:ea typeface="Times New Roman"/>
                <a:cs typeface="Times New Roman"/>
              </a:rPr>
              <a:t>or</a:t>
            </a:r>
            <a:r>
              <a:rPr lang="es-ES_tradnl" sz="2600" dirty="0">
                <a:ea typeface="Times New Roman"/>
                <a:cs typeface="Times New Roman"/>
              </a:rPr>
              <a:t> </a:t>
            </a:r>
            <a:r>
              <a:rPr lang="es-ES_tradnl" sz="2600" dirty="0" err="1" smtClean="0">
                <a:ea typeface="Times New Roman"/>
                <a:cs typeface="Times New Roman"/>
              </a:rPr>
              <a:t>purposive</a:t>
            </a:r>
            <a:r>
              <a:rPr lang="es-ES_tradnl" sz="2600" dirty="0" smtClean="0">
                <a:ea typeface="Times New Roman"/>
                <a:cs typeface="Times New Roman"/>
              </a:rPr>
              <a:t>.”  </a:t>
            </a:r>
          </a:p>
          <a:p>
            <a:pPr marL="0" indent="0">
              <a:spcAft>
                <a:spcPts val="0"/>
              </a:spcAft>
              <a:buNone/>
            </a:pPr>
            <a:r>
              <a:rPr lang="es-ES_tradnl" sz="2600" dirty="0">
                <a:ea typeface="Times New Roman"/>
                <a:cs typeface="Times New Roman"/>
              </a:rPr>
              <a:t> </a:t>
            </a:r>
            <a:r>
              <a:rPr lang="es-ES_tradnl" sz="2600" dirty="0" smtClean="0">
                <a:ea typeface="Times New Roman"/>
                <a:cs typeface="Times New Roman"/>
              </a:rPr>
              <a:t> </a:t>
            </a:r>
            <a:r>
              <a:rPr lang="es-ES_tradnl" sz="2200" dirty="0" smtClean="0">
                <a:ea typeface="Times New Roman"/>
                <a:cs typeface="Times New Roman"/>
              </a:rPr>
              <a:t>(</a:t>
            </a:r>
            <a:r>
              <a:rPr lang="es-ES_tradnl" sz="2200" dirty="0" smtClean="0"/>
              <a:t>CP 7.570)</a:t>
            </a:r>
            <a:endParaRPr lang="en-US" sz="2200" dirty="0"/>
          </a:p>
        </p:txBody>
      </p:sp>
    </p:spTree>
    <p:extLst>
      <p:ext uri="{BB962C8B-B14F-4D97-AF65-F5344CB8AC3E}">
        <p14:creationId xmlns:p14="http://schemas.microsoft.com/office/powerpoint/2010/main" val="9669872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67" y="694205"/>
            <a:ext cx="7245841" cy="1077652"/>
          </a:xfrm>
        </p:spPr>
        <p:txBody>
          <a:bodyPr/>
          <a:lstStyle/>
          <a:p>
            <a:r>
              <a:rPr lang="en-US" sz="2800" b="1" dirty="0" smtClean="0">
                <a:solidFill>
                  <a:srgbClr val="FFFF00"/>
                </a:solidFill>
              </a:rPr>
              <a:t>Peircean steps to correct a dualistic account of representation</a:t>
            </a:r>
            <a:endParaRPr lang="en-US" sz="2800" b="1" dirty="0">
              <a:solidFill>
                <a:srgbClr val="FFFF00"/>
              </a:solidFill>
            </a:endParaRPr>
          </a:p>
        </p:txBody>
      </p:sp>
      <p:sp>
        <p:nvSpPr>
          <p:cNvPr id="3" name="Content Placeholder 2"/>
          <p:cNvSpPr>
            <a:spLocks noGrp="1"/>
          </p:cNvSpPr>
          <p:nvPr>
            <p:ph sz="quarter" idx="13"/>
          </p:nvPr>
        </p:nvSpPr>
        <p:spPr>
          <a:xfrm>
            <a:off x="279774" y="1923520"/>
            <a:ext cx="7075234" cy="3733292"/>
          </a:xfrm>
        </p:spPr>
        <p:txBody>
          <a:bodyPr>
            <a:normAutofit/>
          </a:bodyPr>
          <a:lstStyle/>
          <a:p>
            <a:pPr marL="0" indent="0">
              <a:spcBef>
                <a:spcPts val="0"/>
              </a:spcBef>
              <a:spcAft>
                <a:spcPts val="0"/>
              </a:spcAft>
              <a:buNone/>
            </a:pPr>
            <a:r>
              <a:rPr lang="en-US" sz="2800" dirty="0" smtClean="0"/>
              <a:t>- “(</a:t>
            </a:r>
            <a:r>
              <a:rPr lang="en-US" sz="2800" dirty="0"/>
              <a:t>T)he essence of actual existence is  reaction</a:t>
            </a:r>
            <a:r>
              <a:rPr lang="en-US" sz="2800" dirty="0" smtClean="0"/>
              <a:t>.” </a:t>
            </a:r>
          </a:p>
          <a:p>
            <a:pPr marL="0" indent="0">
              <a:spcBef>
                <a:spcPts val="0"/>
              </a:spcBef>
              <a:spcAft>
                <a:spcPts val="0"/>
              </a:spcAft>
              <a:buNone/>
            </a:pPr>
            <a:r>
              <a:rPr lang="en-US" sz="2400" dirty="0" smtClean="0"/>
              <a:t>(</a:t>
            </a:r>
            <a:r>
              <a:rPr lang="en-US" sz="2400" dirty="0"/>
              <a:t>MS 942: 28) </a:t>
            </a:r>
            <a:endParaRPr lang="en-US" sz="2400" dirty="0" smtClean="0"/>
          </a:p>
          <a:p>
            <a:pPr marL="0" indent="0">
              <a:spcBef>
                <a:spcPts val="0"/>
              </a:spcBef>
              <a:spcAft>
                <a:spcPts val="0"/>
              </a:spcAft>
              <a:buNone/>
            </a:pPr>
            <a:endParaRPr lang="en-US" sz="2800" dirty="0"/>
          </a:p>
          <a:p>
            <a:pPr marL="0" indent="0">
              <a:spcBef>
                <a:spcPts val="0"/>
              </a:spcBef>
              <a:spcAft>
                <a:spcPts val="0"/>
              </a:spcAft>
              <a:buNone/>
            </a:pPr>
            <a:r>
              <a:rPr lang="en-US" sz="2800" dirty="0" smtClean="0"/>
              <a:t>- “(</a:t>
            </a:r>
            <a:r>
              <a:rPr lang="en-US" sz="2800" dirty="0"/>
              <a:t>W)</a:t>
            </a:r>
            <a:r>
              <a:rPr lang="en-US" sz="2800" dirty="0" err="1"/>
              <a:t>hatever</a:t>
            </a:r>
            <a:r>
              <a:rPr lang="en-US" sz="2800" dirty="0"/>
              <a:t> exists is individual, since  existence </a:t>
            </a:r>
            <a:r>
              <a:rPr lang="en-US" sz="2800" dirty="0" smtClean="0"/>
              <a:t> </a:t>
            </a:r>
            <a:r>
              <a:rPr lang="en-US" sz="2800" dirty="0"/>
              <a:t>(not </a:t>
            </a:r>
            <a:r>
              <a:rPr lang="en-US" sz="2800" dirty="0" smtClean="0"/>
              <a:t> reality</a:t>
            </a:r>
            <a:r>
              <a:rPr lang="en-US" sz="2800" dirty="0"/>
              <a:t>) and individuality are essentially the  </a:t>
            </a:r>
            <a:r>
              <a:rPr lang="en-US" sz="2800" dirty="0" smtClean="0"/>
              <a:t>same </a:t>
            </a:r>
            <a:r>
              <a:rPr lang="en-US" sz="2800" dirty="0"/>
              <a:t>thing</a:t>
            </a:r>
            <a:r>
              <a:rPr lang="en-US" sz="2800" dirty="0" smtClean="0"/>
              <a:t>.”  </a:t>
            </a:r>
            <a:r>
              <a:rPr lang="en-US" sz="2400" dirty="0" smtClean="0"/>
              <a:t>(</a:t>
            </a:r>
            <a:r>
              <a:rPr lang="en-US" sz="2400" dirty="0"/>
              <a:t>C.P 3.613</a:t>
            </a:r>
            <a:r>
              <a:rPr lang="en-US" sz="2400" dirty="0" smtClean="0"/>
              <a:t>)</a:t>
            </a:r>
          </a:p>
          <a:p>
            <a:pPr>
              <a:lnSpc>
                <a:spcPct val="120000"/>
              </a:lnSpc>
              <a:spcBef>
                <a:spcPts val="0"/>
              </a:spcBef>
              <a:spcAft>
                <a:spcPts val="0"/>
              </a:spcAft>
              <a:buFont typeface="Arial"/>
              <a:buChar char="•"/>
            </a:pPr>
            <a:endParaRPr lang="en-US" sz="2400" dirty="0" smtClean="0"/>
          </a:p>
          <a:p>
            <a:endParaRPr lang="en-US" sz="2400" dirty="0"/>
          </a:p>
        </p:txBody>
      </p:sp>
    </p:spTree>
    <p:extLst>
      <p:ext uri="{BB962C8B-B14F-4D97-AF65-F5344CB8AC3E}">
        <p14:creationId xmlns:p14="http://schemas.microsoft.com/office/powerpoint/2010/main" val="37644575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8" y="20388"/>
            <a:ext cx="6595560" cy="1049867"/>
          </a:xfrm>
        </p:spPr>
        <p:txBody>
          <a:bodyPr/>
          <a:lstStyle/>
          <a:p>
            <a:r>
              <a:rPr lang="en-US" sz="2700" b="1" dirty="0" smtClean="0">
                <a:solidFill>
                  <a:srgbClr val="FFFF00"/>
                </a:solidFill>
              </a:rPr>
              <a:t>the KERNEL of semiosis viewed from </a:t>
            </a:r>
            <a:br>
              <a:rPr lang="en-US" sz="2700" b="1" dirty="0" smtClean="0">
                <a:solidFill>
                  <a:srgbClr val="FFFF00"/>
                </a:solidFill>
              </a:rPr>
            </a:br>
            <a:r>
              <a:rPr lang="en-US" sz="2700" b="1" dirty="0" smtClean="0">
                <a:solidFill>
                  <a:srgbClr val="FFFF00"/>
                </a:solidFill>
              </a:rPr>
              <a:t>a documentary film perspective</a:t>
            </a:r>
            <a:endParaRPr lang="en-US" sz="2700" b="1" dirty="0">
              <a:solidFill>
                <a:srgbClr val="FFFF00"/>
              </a:solidFill>
            </a:endParaRPr>
          </a:p>
        </p:txBody>
      </p:sp>
      <p:sp>
        <p:nvSpPr>
          <p:cNvPr id="3" name="Content Placeholder 2"/>
          <p:cNvSpPr>
            <a:spLocks noGrp="1"/>
          </p:cNvSpPr>
          <p:nvPr>
            <p:ph sz="quarter" idx="13"/>
          </p:nvPr>
        </p:nvSpPr>
        <p:spPr>
          <a:xfrm>
            <a:off x="105127" y="1318774"/>
            <a:ext cx="7306753" cy="4935737"/>
          </a:xfrm>
        </p:spPr>
        <p:txBody>
          <a:bodyPr>
            <a:normAutofit/>
          </a:bodyPr>
          <a:lstStyle/>
          <a:p>
            <a:pPr>
              <a:spcBef>
                <a:spcPts val="0"/>
              </a:spcBef>
              <a:spcAft>
                <a:spcPts val="0"/>
              </a:spcAft>
            </a:pPr>
            <a:r>
              <a:rPr lang="en-US" sz="2600" dirty="0" smtClean="0"/>
              <a:t>It all begins with an unnerving, disconcerting question</a:t>
            </a:r>
            <a:r>
              <a:rPr lang="en-US" sz="2600" dirty="0"/>
              <a:t>: </a:t>
            </a:r>
            <a:r>
              <a:rPr lang="en-US" sz="2600" dirty="0" smtClean="0"/>
              <a:t>         “</a:t>
            </a:r>
            <a:r>
              <a:rPr lang="en-US" sz="2600" dirty="0"/>
              <a:t>In what sense is the parent of a dead child still a parent</a:t>
            </a:r>
            <a:r>
              <a:rPr lang="en-US" sz="2600" dirty="0" smtClean="0"/>
              <a:t>?” </a:t>
            </a:r>
            <a:r>
              <a:rPr lang="en-US" sz="2400" dirty="0" smtClean="0"/>
              <a:t>(Deely 1990, p. 37)</a:t>
            </a:r>
            <a:endParaRPr lang="en-US" sz="2400" dirty="0"/>
          </a:p>
          <a:p>
            <a:r>
              <a:rPr lang="en-US" sz="2600" dirty="0" smtClean="0"/>
              <a:t>In order to profit from Deely’s enlightening answer to his peculiar query, I will draw from Peirce’s semiotic pragmaticism and contrast it with W. James’ own take on pragmatism.</a:t>
            </a:r>
          </a:p>
          <a:p>
            <a:r>
              <a:rPr lang="en-US" sz="2600" dirty="0" smtClean="0"/>
              <a:t>I will also briefly revisit the notion of ‘</a:t>
            </a:r>
            <a:r>
              <a:rPr lang="en-US" sz="2600" b="1" i="1" dirty="0" smtClean="0">
                <a:solidFill>
                  <a:srgbClr val="FFFF00"/>
                </a:solidFill>
              </a:rPr>
              <a:t>frame’</a:t>
            </a:r>
            <a:r>
              <a:rPr lang="en-US" sz="2600" dirty="0" smtClean="0">
                <a:solidFill>
                  <a:srgbClr val="FFFF00"/>
                </a:solidFill>
              </a:rPr>
              <a:t> </a:t>
            </a:r>
            <a:r>
              <a:rPr lang="en-US" sz="2600" dirty="0" smtClean="0"/>
              <a:t>drawn from G. Bateson (1955/1972), E. Goffman (1974) and  a related concept from J. </a:t>
            </a:r>
            <a:r>
              <a:rPr lang="en-US" sz="2600" dirty="0" err="1" smtClean="0"/>
              <a:t>Bleger</a:t>
            </a:r>
            <a:r>
              <a:rPr lang="en-US" sz="2600" dirty="0" smtClean="0"/>
              <a:t> (1960).  The aim is to compare it with the triadic relation.</a:t>
            </a:r>
            <a:endParaRPr lang="en-US" sz="2600" dirty="0"/>
          </a:p>
        </p:txBody>
      </p:sp>
    </p:spTree>
    <p:extLst>
      <p:ext uri="{BB962C8B-B14F-4D97-AF65-F5344CB8AC3E}">
        <p14:creationId xmlns:p14="http://schemas.microsoft.com/office/powerpoint/2010/main" val="36200009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10576"/>
          </a:xfrm>
        </p:spPr>
        <p:txBody>
          <a:bodyPr/>
          <a:lstStyle/>
          <a:p>
            <a:pPr algn="ctr"/>
            <a:r>
              <a:rPr lang="en-US" sz="2800" b="1" dirty="0">
                <a:solidFill>
                  <a:srgbClr val="FFFF00"/>
                </a:solidFill>
              </a:rPr>
              <a:t>Peircean steps to correct </a:t>
            </a:r>
            <a:r>
              <a:rPr lang="is-IS" sz="2800" b="1" dirty="0" smtClean="0">
                <a:solidFill>
                  <a:srgbClr val="FFFF00"/>
                </a:solidFill>
              </a:rPr>
              <a:t>…</a:t>
            </a:r>
            <a:endParaRPr lang="en-US" sz="2800" b="1" dirty="0">
              <a:solidFill>
                <a:srgbClr val="FFFF00"/>
              </a:solidFill>
            </a:endParaRPr>
          </a:p>
        </p:txBody>
      </p:sp>
      <p:sp>
        <p:nvSpPr>
          <p:cNvPr id="3" name="Content Placeholder 2"/>
          <p:cNvSpPr>
            <a:spLocks noGrp="1"/>
          </p:cNvSpPr>
          <p:nvPr>
            <p:ph sz="quarter" idx="13"/>
          </p:nvPr>
        </p:nvSpPr>
        <p:spPr>
          <a:xfrm>
            <a:off x="461770" y="1154626"/>
            <a:ext cx="8072630" cy="4560373"/>
          </a:xfrm>
        </p:spPr>
        <p:txBody>
          <a:bodyPr>
            <a:normAutofit fontScale="55000" lnSpcReduction="20000"/>
          </a:bodyPr>
          <a:lstStyle/>
          <a:p>
            <a:pPr marL="0" indent="0">
              <a:lnSpc>
                <a:spcPct val="120000"/>
              </a:lnSpc>
              <a:spcBef>
                <a:spcPts val="0"/>
              </a:spcBef>
              <a:spcAft>
                <a:spcPts val="0"/>
              </a:spcAft>
              <a:buNone/>
            </a:pPr>
            <a:r>
              <a:rPr lang="en-US" sz="5100" dirty="0" smtClean="0"/>
              <a:t>“Almost </a:t>
            </a:r>
            <a:r>
              <a:rPr lang="en-US" sz="5100" dirty="0"/>
              <a:t>everybody will now agree that the ultimate good lies in the </a:t>
            </a:r>
            <a:r>
              <a:rPr lang="en-US" sz="5100" dirty="0" smtClean="0"/>
              <a:t>evolutionary </a:t>
            </a:r>
            <a:r>
              <a:rPr lang="en-US" sz="5100" dirty="0"/>
              <a:t>process in some way. If so, it is not in individual reactions in their </a:t>
            </a:r>
            <a:r>
              <a:rPr lang="en-US" sz="5100" dirty="0" smtClean="0"/>
              <a:t>segregation</a:t>
            </a:r>
            <a:r>
              <a:rPr lang="en-US" sz="5100" dirty="0"/>
              <a:t>, but in something general or continuous. </a:t>
            </a:r>
            <a:r>
              <a:rPr lang="en-US" sz="5100" dirty="0" smtClean="0"/>
              <a:t>Synechism </a:t>
            </a:r>
            <a:r>
              <a:rPr lang="en-US" sz="5100" dirty="0"/>
              <a:t>is founded on the </a:t>
            </a:r>
            <a:r>
              <a:rPr lang="en-US" sz="5100" dirty="0" smtClean="0"/>
              <a:t>notion </a:t>
            </a:r>
            <a:r>
              <a:rPr lang="en-US" sz="5100" dirty="0"/>
              <a:t>that the coalescence, the becoming continuous, the becoming governed by </a:t>
            </a:r>
            <a:r>
              <a:rPr lang="en-US" sz="5100" dirty="0" smtClean="0"/>
              <a:t>laws</a:t>
            </a:r>
            <a:r>
              <a:rPr lang="en-US" sz="5100" dirty="0"/>
              <a:t>, the becoming instinct with general ideas, are but phases of one and the same </a:t>
            </a:r>
            <a:r>
              <a:rPr lang="en-US" sz="5100" dirty="0" smtClean="0"/>
              <a:t>process </a:t>
            </a:r>
            <a:r>
              <a:rPr lang="en-US" sz="5100" dirty="0"/>
              <a:t>of the growth of reasonableness</a:t>
            </a:r>
            <a:r>
              <a:rPr lang="en-US" sz="5100" dirty="0" smtClean="0"/>
              <a:t>.” </a:t>
            </a:r>
            <a:r>
              <a:rPr lang="en-US" sz="4200" dirty="0" smtClean="0"/>
              <a:t> (CP 5.4)</a:t>
            </a:r>
            <a:endParaRPr lang="en-US" sz="4200" dirty="0"/>
          </a:p>
          <a:p>
            <a:endParaRPr lang="en-US" dirty="0"/>
          </a:p>
        </p:txBody>
      </p:sp>
    </p:spTree>
    <p:extLst>
      <p:ext uri="{BB962C8B-B14F-4D97-AF65-F5344CB8AC3E}">
        <p14:creationId xmlns:p14="http://schemas.microsoft.com/office/powerpoint/2010/main" val="42219214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50" y="315970"/>
            <a:ext cx="6707496" cy="1011080"/>
          </a:xfrm>
        </p:spPr>
        <p:txBody>
          <a:bodyPr/>
          <a:lstStyle/>
          <a:p>
            <a:pPr algn="ctr"/>
            <a:r>
              <a:rPr lang="en-US" sz="2800" b="1" dirty="0" smtClean="0">
                <a:solidFill>
                  <a:srgbClr val="FFFF00"/>
                </a:solidFill>
              </a:rPr>
              <a:t>john Grierson’s 1933 influential definition of the documentary genre</a:t>
            </a:r>
            <a:endParaRPr lang="en-US" sz="2800" b="1" dirty="0">
              <a:solidFill>
                <a:srgbClr val="FFFF00"/>
              </a:solidFill>
            </a:endParaRPr>
          </a:p>
        </p:txBody>
      </p:sp>
      <p:sp>
        <p:nvSpPr>
          <p:cNvPr id="3" name="Content Placeholder 2"/>
          <p:cNvSpPr>
            <a:spLocks noGrp="1"/>
          </p:cNvSpPr>
          <p:nvPr>
            <p:ph sz="quarter" idx="13"/>
          </p:nvPr>
        </p:nvSpPr>
        <p:spPr>
          <a:xfrm>
            <a:off x="344213" y="1906279"/>
            <a:ext cx="6840189" cy="3732890"/>
          </a:xfrm>
        </p:spPr>
        <p:txBody>
          <a:bodyPr>
            <a:normAutofit/>
          </a:bodyPr>
          <a:lstStyle/>
          <a:p>
            <a:pPr marL="0" indent="0">
              <a:buNone/>
            </a:pPr>
            <a:r>
              <a:rPr lang="es-ES_tradnl" sz="2800" dirty="0"/>
              <a:t>“Documentary, </a:t>
            </a:r>
            <a:r>
              <a:rPr lang="es-ES_tradnl" sz="2800" dirty="0" err="1"/>
              <a:t>or</a:t>
            </a:r>
            <a:r>
              <a:rPr lang="es-ES_tradnl" sz="2800" dirty="0"/>
              <a:t> </a:t>
            </a:r>
            <a:r>
              <a:rPr lang="es-ES_tradnl" sz="2800" b="1" dirty="0">
                <a:solidFill>
                  <a:srgbClr val="FFFF00"/>
                </a:solidFill>
              </a:rPr>
              <a:t>the creative treatment of actuality</a:t>
            </a:r>
            <a:r>
              <a:rPr lang="es-ES_tradnl" sz="2800" dirty="0"/>
              <a:t>, is a new art  </a:t>
            </a:r>
            <a:r>
              <a:rPr lang="es-ES_tradnl" sz="2800" dirty="0" err="1"/>
              <a:t>with</a:t>
            </a:r>
            <a:r>
              <a:rPr lang="es-ES_tradnl" sz="2800" dirty="0"/>
              <a:t> no </a:t>
            </a:r>
            <a:r>
              <a:rPr lang="es-ES_tradnl" sz="2800" dirty="0" err="1"/>
              <a:t>such</a:t>
            </a:r>
            <a:r>
              <a:rPr lang="es-ES_tradnl" sz="2800" dirty="0"/>
              <a:t> </a:t>
            </a:r>
            <a:r>
              <a:rPr lang="es-ES_tradnl" sz="2800" dirty="0" err="1"/>
              <a:t>background</a:t>
            </a:r>
            <a:r>
              <a:rPr lang="es-ES_tradnl" sz="2800" dirty="0"/>
              <a:t> in the </a:t>
            </a:r>
            <a:r>
              <a:rPr lang="es-ES_tradnl" sz="2800" dirty="0" err="1"/>
              <a:t>story</a:t>
            </a:r>
            <a:r>
              <a:rPr lang="es-ES_tradnl" sz="2800" dirty="0"/>
              <a:t> and the </a:t>
            </a:r>
            <a:r>
              <a:rPr lang="es-ES_tradnl" sz="2800" dirty="0" err="1"/>
              <a:t>stage</a:t>
            </a:r>
            <a:r>
              <a:rPr lang="es-ES_tradnl" sz="2800" dirty="0"/>
              <a:t> as the </a:t>
            </a:r>
            <a:r>
              <a:rPr lang="es-ES_tradnl" sz="2800" dirty="0" err="1"/>
              <a:t>studio</a:t>
            </a:r>
            <a:r>
              <a:rPr lang="es-ES_tradnl" sz="2800" dirty="0"/>
              <a:t>  </a:t>
            </a:r>
            <a:r>
              <a:rPr lang="es-ES_tradnl" sz="2800" dirty="0" err="1"/>
              <a:t>product</a:t>
            </a:r>
            <a:r>
              <a:rPr lang="es-ES_tradnl" sz="2800" dirty="0"/>
              <a:t> so </a:t>
            </a:r>
            <a:r>
              <a:rPr lang="es-ES_tradnl" sz="2800" dirty="0" err="1"/>
              <a:t>glibly</a:t>
            </a:r>
            <a:r>
              <a:rPr lang="es-ES_tradnl" sz="2800" dirty="0"/>
              <a:t> </a:t>
            </a:r>
            <a:r>
              <a:rPr lang="es-ES_tradnl" sz="2800" dirty="0" err="1"/>
              <a:t>possesses</a:t>
            </a:r>
            <a:r>
              <a:rPr lang="es-ES_tradnl" sz="2800" dirty="0"/>
              <a:t>.” </a:t>
            </a:r>
          </a:p>
          <a:p>
            <a:pPr marL="0" indent="0">
              <a:buNone/>
            </a:pPr>
            <a:r>
              <a:rPr lang="es-ES_tradnl" sz="2800" dirty="0"/>
              <a:t> </a:t>
            </a:r>
          </a:p>
          <a:p>
            <a:pPr marL="0" indent="0">
              <a:buNone/>
            </a:pPr>
            <a:r>
              <a:rPr lang="es-ES_tradnl" sz="2800" dirty="0" smtClean="0"/>
              <a:t>(</a:t>
            </a:r>
            <a:r>
              <a:rPr lang="es-ES_tradnl" sz="2800" dirty="0"/>
              <a:t>John Grierson 1933, p. 7, </a:t>
            </a:r>
            <a:r>
              <a:rPr lang="es-ES_tradnl" sz="2800" dirty="0" err="1"/>
              <a:t>emphasis</a:t>
            </a:r>
            <a:r>
              <a:rPr lang="es-ES_tradnl" sz="2800" dirty="0"/>
              <a:t> </a:t>
            </a:r>
            <a:r>
              <a:rPr lang="es-ES_tradnl" sz="2800" dirty="0" err="1"/>
              <a:t>added</a:t>
            </a:r>
            <a:r>
              <a:rPr lang="es-ES_tradnl" sz="2800" dirty="0"/>
              <a:t>)</a:t>
            </a:r>
          </a:p>
        </p:txBody>
      </p:sp>
    </p:spTree>
    <p:extLst>
      <p:ext uri="{BB962C8B-B14F-4D97-AF65-F5344CB8AC3E}">
        <p14:creationId xmlns:p14="http://schemas.microsoft.com/office/powerpoint/2010/main" val="17188116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366" y="274638"/>
            <a:ext cx="7332073" cy="706794"/>
          </a:xfrm>
        </p:spPr>
        <p:txBody>
          <a:bodyPr/>
          <a:lstStyle/>
          <a:p>
            <a:r>
              <a:rPr lang="en-US" sz="2800" b="1" dirty="0" smtClean="0">
                <a:solidFill>
                  <a:srgbClr val="FFFF00"/>
                </a:solidFill>
              </a:rPr>
              <a:t>James’ creative addition to reality</a:t>
            </a:r>
            <a:endParaRPr lang="en-US" sz="2800" b="1" dirty="0">
              <a:solidFill>
                <a:srgbClr val="FFFF00"/>
              </a:solidFill>
            </a:endParaRPr>
          </a:p>
        </p:txBody>
      </p:sp>
      <p:sp>
        <p:nvSpPr>
          <p:cNvPr id="3" name="Content Placeholder 2"/>
          <p:cNvSpPr>
            <a:spLocks noGrp="1"/>
          </p:cNvSpPr>
          <p:nvPr>
            <p:ph sz="quarter" idx="13"/>
          </p:nvPr>
        </p:nvSpPr>
        <p:spPr>
          <a:xfrm>
            <a:off x="269366" y="1421753"/>
            <a:ext cx="6801299" cy="4444911"/>
          </a:xfrm>
        </p:spPr>
        <p:txBody>
          <a:bodyPr>
            <a:noAutofit/>
          </a:bodyPr>
          <a:lstStyle/>
          <a:p>
            <a:pPr marL="0" indent="0">
              <a:buNone/>
            </a:pPr>
            <a:r>
              <a:rPr lang="en-US" sz="2800" dirty="0" smtClean="0">
                <a:ea typeface="Times New Roman"/>
                <a:cs typeface="Times New Roman"/>
              </a:rPr>
              <a:t>- “We </a:t>
            </a:r>
            <a:r>
              <a:rPr lang="en-US" sz="2800" dirty="0">
                <a:ea typeface="Times New Roman"/>
                <a:cs typeface="Times New Roman"/>
              </a:rPr>
              <a:t>plunge forward into the field of fresh experience with the beliefs our ancestors and we have made already; these determine what we notice; what we notice determines what we do; what we do again determines what we experience; so from one thing to another, </a:t>
            </a:r>
            <a:r>
              <a:rPr lang="en-US" sz="2800" dirty="0" err="1">
                <a:ea typeface="Times New Roman"/>
                <a:cs typeface="Times New Roman"/>
              </a:rPr>
              <a:t>altho</a:t>
            </a:r>
            <a:r>
              <a:rPr lang="en-US" sz="2800" dirty="0">
                <a:ea typeface="Times New Roman"/>
                <a:cs typeface="Times New Roman"/>
              </a:rPr>
              <a:t> the stubborn fact remains that there IS a sensible flux, what is true of it seems from first to last to be largely a matter of our own creation.</a:t>
            </a:r>
            <a:r>
              <a:rPr lang="en-US" sz="2800" dirty="0">
                <a:latin typeface="(Tipo di carattere testo asiati"/>
                <a:ea typeface="Times New Roman"/>
                <a:cs typeface="Times New Roman"/>
              </a:rPr>
              <a:t>”</a:t>
            </a:r>
            <a:r>
              <a:rPr lang="en-US" sz="2400" dirty="0">
                <a:latin typeface="(Tipo di carattere testo asiati"/>
                <a:ea typeface="Times New Roman"/>
                <a:cs typeface="Times New Roman"/>
              </a:rPr>
              <a:t> </a:t>
            </a:r>
            <a:r>
              <a:rPr lang="en-US" sz="2400" dirty="0" smtClean="0">
                <a:ea typeface="Times New Roman"/>
                <a:cs typeface="Times New Roman"/>
              </a:rPr>
              <a:t>(James, 1907, p. 256)</a:t>
            </a:r>
            <a:endParaRPr lang="en-US" sz="2400" dirty="0"/>
          </a:p>
        </p:txBody>
      </p:sp>
    </p:spTree>
    <p:extLst>
      <p:ext uri="{BB962C8B-B14F-4D97-AF65-F5344CB8AC3E}">
        <p14:creationId xmlns:p14="http://schemas.microsoft.com/office/powerpoint/2010/main" val="12334377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621"/>
            <a:ext cx="7466190" cy="959815"/>
          </a:xfrm>
        </p:spPr>
        <p:txBody>
          <a:bodyPr/>
          <a:lstStyle/>
          <a:p>
            <a:pPr algn="ctr"/>
            <a:r>
              <a:rPr lang="en-US" sz="2800" b="1" dirty="0" smtClean="0">
                <a:solidFill>
                  <a:srgbClr val="FFFF00"/>
                </a:solidFill>
              </a:rPr>
              <a:t>Idealism &amp; semiotic as different perspectives</a:t>
            </a:r>
            <a:endParaRPr lang="en-US" sz="2800" b="1" dirty="0">
              <a:solidFill>
                <a:srgbClr val="FFFF00"/>
              </a:solidFill>
            </a:endParaRPr>
          </a:p>
        </p:txBody>
      </p:sp>
      <p:sp>
        <p:nvSpPr>
          <p:cNvPr id="3" name="Content Placeholder 2"/>
          <p:cNvSpPr>
            <a:spLocks noGrp="1"/>
          </p:cNvSpPr>
          <p:nvPr>
            <p:ph sz="quarter" idx="13"/>
          </p:nvPr>
        </p:nvSpPr>
        <p:spPr>
          <a:xfrm>
            <a:off x="192117" y="1366308"/>
            <a:ext cx="6780354" cy="4348692"/>
          </a:xfrm>
        </p:spPr>
        <p:txBody>
          <a:bodyPr/>
          <a:lstStyle/>
          <a:p>
            <a:pPr>
              <a:spcAft>
                <a:spcPts val="0"/>
              </a:spcAft>
              <a:buFont typeface="Arial"/>
              <a:buChar char="•"/>
            </a:pPr>
            <a:r>
              <a:rPr lang="en-US" sz="3000" dirty="0" smtClean="0">
                <a:ea typeface="Times New Roman"/>
                <a:cs typeface="Times New Roman"/>
              </a:rPr>
              <a:t>“The </a:t>
            </a:r>
            <a:r>
              <a:rPr lang="en-US" sz="3000" dirty="0">
                <a:ea typeface="Times New Roman"/>
                <a:cs typeface="Times New Roman"/>
              </a:rPr>
              <a:t>conflict, thus, is between an idealist perspective in which the mind knows only what it constructs and the semiotic perspective in which what the mind constructs and what is partially </a:t>
            </a:r>
            <a:r>
              <a:rPr lang="en-US" sz="3000" dirty="0" err="1">
                <a:ea typeface="Times New Roman"/>
                <a:cs typeface="Times New Roman"/>
              </a:rPr>
              <a:t>prejacent</a:t>
            </a:r>
            <a:r>
              <a:rPr lang="en-US" sz="3000" dirty="0">
                <a:ea typeface="Times New Roman"/>
                <a:cs typeface="Times New Roman"/>
              </a:rPr>
              <a:t> to those constructions interweave objectively to constitute indistinctly what is directly experienced and known</a:t>
            </a:r>
            <a:r>
              <a:rPr lang="en-US" sz="2800" dirty="0" smtClean="0">
                <a:ea typeface="Times New Roman"/>
                <a:cs typeface="Times New Roman"/>
              </a:rPr>
              <a:t>.” </a:t>
            </a:r>
            <a:r>
              <a:rPr lang="en-US" sz="2300" dirty="0" smtClean="0">
                <a:latin typeface="(Tipo di carattere testo asiati"/>
                <a:ea typeface="Times New Roman"/>
                <a:cs typeface="Times New Roman"/>
              </a:rPr>
              <a:t>(Deely, 1990, </a:t>
            </a:r>
            <a:r>
              <a:rPr lang="en-US" sz="2300" dirty="0">
                <a:latin typeface="(Tipo di carattere testo asiati"/>
                <a:ea typeface="Times New Roman"/>
                <a:cs typeface="Times New Roman"/>
              </a:rPr>
              <a:t>p. 122 </a:t>
            </a:r>
            <a:r>
              <a:rPr lang="en-US" sz="2300" dirty="0" smtClean="0">
                <a:latin typeface="(Tipo di carattere testo asiati"/>
                <a:ea typeface="Times New Roman"/>
                <a:cs typeface="Times New Roman"/>
              </a:rPr>
              <a:t>)</a:t>
            </a:r>
            <a:endParaRPr lang="es-ES_tradnl" sz="2300" dirty="0">
              <a:latin typeface="(Tipo di carattere testo asiati"/>
              <a:ea typeface="Times New Roman"/>
              <a:cs typeface="Times New Roman"/>
            </a:endParaRPr>
          </a:p>
          <a:p>
            <a:endParaRPr lang="en-US" dirty="0"/>
          </a:p>
        </p:txBody>
      </p:sp>
    </p:spTree>
    <p:extLst>
      <p:ext uri="{BB962C8B-B14F-4D97-AF65-F5344CB8AC3E}">
        <p14:creationId xmlns:p14="http://schemas.microsoft.com/office/powerpoint/2010/main" val="31219175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7" y="170620"/>
            <a:ext cx="7787758" cy="949633"/>
          </a:xfrm>
        </p:spPr>
        <p:txBody>
          <a:bodyPr/>
          <a:lstStyle/>
          <a:p>
            <a:pPr algn="ctr"/>
            <a:r>
              <a:rPr lang="en-US" sz="2700" b="1" dirty="0" smtClean="0">
                <a:solidFill>
                  <a:srgbClr val="FFFF00"/>
                </a:solidFill>
              </a:rPr>
              <a:t>The lure of the notion of </a:t>
            </a:r>
            <a:r>
              <a:rPr lang="en-US" sz="2700" b="1" dirty="0" smtClean="0"/>
              <a:t>character</a:t>
            </a:r>
            <a:r>
              <a:rPr lang="en-US" sz="2700" b="1" dirty="0" smtClean="0">
                <a:solidFill>
                  <a:srgbClr val="FFFF00"/>
                </a:solidFill>
              </a:rPr>
              <a:t>  </a:t>
            </a:r>
            <a:br>
              <a:rPr lang="en-US" sz="2700" b="1" dirty="0" smtClean="0">
                <a:solidFill>
                  <a:srgbClr val="FFFF00"/>
                </a:solidFill>
              </a:rPr>
            </a:br>
            <a:r>
              <a:rPr lang="en-US" sz="2700" b="1" dirty="0" smtClean="0">
                <a:solidFill>
                  <a:srgbClr val="FFFF00"/>
                </a:solidFill>
              </a:rPr>
              <a:t>in the theory &amp; the poetics of documentary </a:t>
            </a:r>
            <a:endParaRPr lang="en-US" sz="2700" b="1" dirty="0">
              <a:solidFill>
                <a:srgbClr val="FFFF00"/>
              </a:solidFill>
            </a:endParaRPr>
          </a:p>
        </p:txBody>
      </p:sp>
      <p:sp>
        <p:nvSpPr>
          <p:cNvPr id="3" name="Content Placeholder 2"/>
          <p:cNvSpPr>
            <a:spLocks noGrp="1"/>
          </p:cNvSpPr>
          <p:nvPr>
            <p:ph sz="quarter" idx="13"/>
          </p:nvPr>
        </p:nvSpPr>
        <p:spPr>
          <a:xfrm>
            <a:off x="230719" y="1213474"/>
            <a:ext cx="6820993" cy="4908296"/>
          </a:xfrm>
        </p:spPr>
        <p:txBody>
          <a:bodyPr>
            <a:normAutofit lnSpcReduction="10000"/>
          </a:bodyPr>
          <a:lstStyle/>
          <a:p>
            <a:r>
              <a:rPr lang="es-ES_tradnl" sz="2800" dirty="0" smtClean="0"/>
              <a:t>A </a:t>
            </a:r>
            <a:r>
              <a:rPr lang="es-ES_tradnl" sz="2800" dirty="0" err="1" smtClean="0"/>
              <a:t>powerful</a:t>
            </a:r>
            <a:r>
              <a:rPr lang="es-ES_tradnl" sz="2800" dirty="0" smtClean="0"/>
              <a:t> and </a:t>
            </a:r>
            <a:r>
              <a:rPr lang="es-ES_tradnl" sz="2800" dirty="0" err="1" smtClean="0"/>
              <a:t>unanimous</a:t>
            </a:r>
            <a:r>
              <a:rPr lang="es-ES_tradnl" sz="2800" dirty="0" smtClean="0"/>
              <a:t> </a:t>
            </a:r>
            <a:r>
              <a:rPr lang="es-ES_tradnl" sz="2800" dirty="0" err="1" smtClean="0"/>
              <a:t>reflexive</a:t>
            </a:r>
            <a:r>
              <a:rPr lang="es-ES_tradnl" sz="2800" dirty="0" smtClean="0"/>
              <a:t> </a:t>
            </a:r>
            <a:r>
              <a:rPr lang="es-ES_tradnl" sz="2800" dirty="0" err="1" smtClean="0"/>
              <a:t>discourse</a:t>
            </a:r>
            <a:r>
              <a:rPr lang="es-ES_tradnl" sz="2800" dirty="0" smtClean="0"/>
              <a:t>: the </a:t>
            </a:r>
            <a:r>
              <a:rPr lang="es-ES_tradnl" sz="2800" dirty="0" err="1" smtClean="0"/>
              <a:t>prevalence</a:t>
            </a:r>
            <a:r>
              <a:rPr lang="es-ES_tradnl" sz="2800" dirty="0" smtClean="0"/>
              <a:t> of the </a:t>
            </a:r>
            <a:r>
              <a:rPr lang="es-ES_tradnl" sz="2800" dirty="0" err="1" smtClean="0"/>
              <a:t>notion</a:t>
            </a:r>
            <a:r>
              <a:rPr lang="es-ES_tradnl" sz="2800" dirty="0" smtClean="0"/>
              <a:t> of ‘</a:t>
            </a:r>
            <a:r>
              <a:rPr lang="es-ES_tradnl" sz="2800" dirty="0" smtClean="0">
                <a:solidFill>
                  <a:srgbClr val="FFFF00"/>
                </a:solidFill>
              </a:rPr>
              <a:t>CHARACTER</a:t>
            </a:r>
            <a:r>
              <a:rPr lang="es-ES_tradnl" sz="2800" dirty="0" smtClean="0"/>
              <a:t>’ </a:t>
            </a:r>
            <a:r>
              <a:rPr lang="es-ES_tradnl" sz="2800" dirty="0"/>
              <a:t>i</a:t>
            </a:r>
            <a:r>
              <a:rPr lang="es-ES_tradnl" sz="2800" dirty="0" smtClean="0"/>
              <a:t>n the </a:t>
            </a:r>
            <a:r>
              <a:rPr lang="es-ES_tradnl" sz="2800" dirty="0" err="1" smtClean="0"/>
              <a:t>theory</a:t>
            </a:r>
            <a:r>
              <a:rPr lang="es-ES_tradnl" sz="2800" dirty="0" smtClean="0"/>
              <a:t> of the documentary </a:t>
            </a:r>
            <a:r>
              <a:rPr lang="es-ES_tradnl" sz="2800" dirty="0" err="1" smtClean="0"/>
              <a:t>genre</a:t>
            </a:r>
            <a:endParaRPr lang="es-ES_tradnl" sz="2800" dirty="0" smtClean="0"/>
          </a:p>
          <a:p>
            <a:r>
              <a:rPr lang="es-ES_tradnl" sz="2800" u="sng" dirty="0" err="1" smtClean="0"/>
              <a:t>Definition</a:t>
            </a:r>
            <a:r>
              <a:rPr lang="es-ES_tradnl" sz="2800" dirty="0" smtClean="0">
                <a:solidFill>
                  <a:srgbClr val="FFFF00"/>
                </a:solidFill>
              </a:rPr>
              <a:t>: </a:t>
            </a:r>
            <a:r>
              <a:rPr lang="es-ES_tradnl" sz="2800" dirty="0" smtClean="0"/>
              <a:t>The </a:t>
            </a:r>
            <a:r>
              <a:rPr lang="es-ES_tradnl" sz="2800" dirty="0" err="1" smtClean="0"/>
              <a:t>term</a:t>
            </a:r>
            <a:r>
              <a:rPr lang="es-ES_tradnl" sz="2800" dirty="0" smtClean="0"/>
              <a:t> ‘</a:t>
            </a:r>
            <a:r>
              <a:rPr lang="es-ES_tradnl" sz="2800" i="1" dirty="0" smtClean="0">
                <a:solidFill>
                  <a:srgbClr val="FFFF00"/>
                </a:solidFill>
              </a:rPr>
              <a:t>character</a:t>
            </a:r>
            <a:r>
              <a:rPr lang="es-ES_tradnl" sz="2800" dirty="0" smtClean="0"/>
              <a:t>’ is </a:t>
            </a:r>
            <a:r>
              <a:rPr lang="es-ES_tradnl" sz="2800" dirty="0" err="1" smtClean="0"/>
              <a:t>used</a:t>
            </a:r>
            <a:r>
              <a:rPr lang="es-ES_tradnl" sz="2800" dirty="0" smtClean="0"/>
              <a:t> to </a:t>
            </a:r>
            <a:r>
              <a:rPr lang="es-ES_tradnl" sz="2800" dirty="0" err="1" smtClean="0"/>
              <a:t>refer</a:t>
            </a:r>
            <a:r>
              <a:rPr lang="es-ES_tradnl" sz="2800" dirty="0" smtClean="0"/>
              <a:t> to </a:t>
            </a:r>
            <a:r>
              <a:rPr lang="es-ES_tradnl" sz="2800" dirty="0" err="1" smtClean="0"/>
              <a:t>any</a:t>
            </a:r>
            <a:r>
              <a:rPr lang="es-ES_tradnl" sz="2800" dirty="0" smtClean="0"/>
              <a:t> and every </a:t>
            </a:r>
            <a:r>
              <a:rPr lang="es-ES_tradnl" sz="2800" i="1" dirty="0" smtClean="0">
                <a:solidFill>
                  <a:srgbClr val="FFFF00"/>
                </a:solidFill>
              </a:rPr>
              <a:t>person</a:t>
            </a:r>
            <a:r>
              <a:rPr lang="es-ES_tradnl" sz="2800" i="1" dirty="0" smtClean="0"/>
              <a:t> </a:t>
            </a:r>
            <a:r>
              <a:rPr lang="es-ES_tradnl" sz="2800" dirty="0" smtClean="0"/>
              <a:t>who </a:t>
            </a:r>
            <a:r>
              <a:rPr lang="es-ES_tradnl" sz="2800" dirty="0" err="1" smtClean="0"/>
              <a:t>accepts</a:t>
            </a:r>
            <a:r>
              <a:rPr lang="es-ES_tradnl" sz="2800" dirty="0" smtClean="0"/>
              <a:t> to be </a:t>
            </a:r>
            <a:r>
              <a:rPr lang="es-ES_tradnl" sz="2800" dirty="0" err="1" smtClean="0"/>
              <a:t>filmed</a:t>
            </a:r>
            <a:r>
              <a:rPr lang="es-ES_tradnl" sz="2800" dirty="0" smtClean="0"/>
              <a:t> in a </a:t>
            </a:r>
            <a:r>
              <a:rPr lang="es-ES_tradnl" sz="2800" dirty="0" err="1" smtClean="0"/>
              <a:t>dcomentary</a:t>
            </a:r>
            <a:r>
              <a:rPr lang="es-ES_tradnl" sz="2800" dirty="0" smtClean="0"/>
              <a:t> </a:t>
            </a:r>
          </a:p>
          <a:p>
            <a:r>
              <a:rPr lang="es-ES_tradnl" sz="2800" u="sng" dirty="0" err="1" smtClean="0">
                <a:solidFill>
                  <a:srgbClr val="FFFFFF"/>
                </a:solidFill>
              </a:rPr>
              <a:t>Goal</a:t>
            </a:r>
            <a:r>
              <a:rPr lang="es-ES_tradnl" sz="2800" dirty="0" smtClean="0"/>
              <a:t>: To </a:t>
            </a:r>
            <a:r>
              <a:rPr lang="es-ES_tradnl" sz="2800" dirty="0" err="1" smtClean="0"/>
              <a:t>argue</a:t>
            </a:r>
            <a:r>
              <a:rPr lang="es-ES_tradnl" sz="2800" dirty="0" smtClean="0"/>
              <a:t> </a:t>
            </a:r>
            <a:r>
              <a:rPr lang="es-ES_tradnl" sz="2800" dirty="0" err="1" smtClean="0"/>
              <a:t>against</a:t>
            </a:r>
            <a:r>
              <a:rPr lang="es-ES_tradnl" sz="2800" dirty="0" smtClean="0"/>
              <a:t> </a:t>
            </a:r>
            <a:r>
              <a:rPr lang="es-ES_tradnl" sz="2800" dirty="0" err="1" smtClean="0"/>
              <a:t>this</a:t>
            </a:r>
            <a:r>
              <a:rPr lang="es-ES_tradnl" sz="2800" dirty="0" smtClean="0"/>
              <a:t> </a:t>
            </a:r>
            <a:r>
              <a:rPr lang="es-ES_tradnl" sz="2800" dirty="0" err="1" smtClean="0"/>
              <a:t>claim</a:t>
            </a:r>
            <a:r>
              <a:rPr lang="es-ES_tradnl" sz="2800" dirty="0" smtClean="0"/>
              <a:t> from the </a:t>
            </a:r>
            <a:r>
              <a:rPr lang="es-ES_tradnl" sz="2800" dirty="0" err="1" smtClean="0"/>
              <a:t>perspective</a:t>
            </a:r>
            <a:r>
              <a:rPr lang="es-ES_tradnl" sz="2800" dirty="0" smtClean="0"/>
              <a:t> of </a:t>
            </a:r>
            <a:r>
              <a:rPr lang="es-ES_tradnl" sz="2800" dirty="0" err="1" smtClean="0"/>
              <a:t>triadic</a:t>
            </a:r>
            <a:r>
              <a:rPr lang="es-ES_tradnl" sz="2800" dirty="0" smtClean="0"/>
              <a:t> semiotic, I </a:t>
            </a:r>
            <a:r>
              <a:rPr lang="es-ES_tradnl" sz="2800" dirty="0" err="1" smtClean="0"/>
              <a:t>will</a:t>
            </a:r>
            <a:r>
              <a:rPr lang="es-ES_tradnl" sz="2800" dirty="0" smtClean="0"/>
              <a:t> use </a:t>
            </a:r>
            <a:r>
              <a:rPr lang="es-ES_tradnl" sz="2800" dirty="0" err="1" smtClean="0"/>
              <a:t>Peirce’s</a:t>
            </a:r>
            <a:r>
              <a:rPr lang="es-ES_tradnl" sz="2800" dirty="0" smtClean="0"/>
              <a:t> </a:t>
            </a:r>
            <a:r>
              <a:rPr lang="es-ES_tradnl" sz="2800" dirty="0" err="1" smtClean="0"/>
              <a:t>triadic</a:t>
            </a:r>
            <a:r>
              <a:rPr lang="es-ES_tradnl" sz="2800" dirty="0" smtClean="0"/>
              <a:t> </a:t>
            </a:r>
            <a:r>
              <a:rPr lang="es-ES_tradnl" sz="2800" dirty="0" err="1" smtClean="0"/>
              <a:t>model</a:t>
            </a:r>
            <a:r>
              <a:rPr lang="es-ES_tradnl" sz="2800" dirty="0" smtClean="0"/>
              <a:t> and </a:t>
            </a:r>
            <a:r>
              <a:rPr lang="es-ES_tradnl" sz="2800" dirty="0" err="1" smtClean="0"/>
              <a:t>Deely’s</a:t>
            </a:r>
            <a:r>
              <a:rPr lang="es-ES_tradnl" sz="2800" dirty="0" smtClean="0"/>
              <a:t> (1990) take on semiosis. I </a:t>
            </a:r>
            <a:r>
              <a:rPr lang="es-ES_tradnl" sz="2800" dirty="0" err="1" smtClean="0"/>
              <a:t>claim</a:t>
            </a:r>
            <a:r>
              <a:rPr lang="es-ES_tradnl" sz="2800" dirty="0" smtClean="0"/>
              <a:t> </a:t>
            </a:r>
            <a:r>
              <a:rPr lang="es-ES_tradnl" sz="2800" dirty="0" err="1" smtClean="0"/>
              <a:t>that</a:t>
            </a:r>
            <a:r>
              <a:rPr lang="es-ES_tradnl" sz="2800" dirty="0" smtClean="0"/>
              <a:t> it is the ‘</a:t>
            </a:r>
            <a:r>
              <a:rPr lang="es-ES_tradnl" sz="2800" i="1" dirty="0" smtClean="0">
                <a:solidFill>
                  <a:srgbClr val="FFFF00"/>
                </a:solidFill>
              </a:rPr>
              <a:t>person</a:t>
            </a:r>
            <a:r>
              <a:rPr lang="es-ES_tradnl" sz="2800" dirty="0" smtClean="0"/>
              <a:t>’</a:t>
            </a:r>
            <a:r>
              <a:rPr lang="es-ES_tradnl" sz="2800" i="1" dirty="0" smtClean="0"/>
              <a:t> </a:t>
            </a:r>
            <a:r>
              <a:rPr lang="es-ES_tradnl" sz="2800" dirty="0" err="1" smtClean="0"/>
              <a:t>that</a:t>
            </a:r>
            <a:r>
              <a:rPr lang="es-ES_tradnl" sz="2800" dirty="0" smtClean="0"/>
              <a:t> the documentary </a:t>
            </a:r>
            <a:r>
              <a:rPr lang="es-ES_tradnl" sz="2800" dirty="0" err="1" smtClean="0"/>
              <a:t>genre</a:t>
            </a:r>
            <a:r>
              <a:rPr lang="es-ES_tradnl" sz="2800" dirty="0" smtClean="0"/>
              <a:t> </a:t>
            </a:r>
            <a:r>
              <a:rPr lang="es-ES_tradnl" sz="2800" dirty="0" err="1" smtClean="0"/>
              <a:t>represents</a:t>
            </a:r>
            <a:r>
              <a:rPr lang="es-ES_tradnl" sz="2800" dirty="0" smtClean="0"/>
              <a:t>.</a:t>
            </a:r>
          </a:p>
          <a:p>
            <a:endParaRPr lang="es-ES_tradnl" sz="2800" dirty="0" smtClean="0"/>
          </a:p>
          <a:p>
            <a:endParaRPr lang="es-ES_tradnl" sz="2800" dirty="0"/>
          </a:p>
        </p:txBody>
      </p:sp>
    </p:spTree>
    <p:extLst>
      <p:ext uri="{BB962C8B-B14F-4D97-AF65-F5344CB8AC3E}">
        <p14:creationId xmlns:p14="http://schemas.microsoft.com/office/powerpoint/2010/main" val="15460776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96" y="274638"/>
            <a:ext cx="6934970" cy="1072426"/>
          </a:xfrm>
        </p:spPr>
        <p:txBody>
          <a:bodyPr/>
          <a:lstStyle/>
          <a:p>
            <a:r>
              <a:rPr lang="en-US" sz="2800" b="1" dirty="0" smtClean="0">
                <a:solidFill>
                  <a:srgbClr val="FFFF00"/>
                </a:solidFill>
              </a:rPr>
              <a:t>An influential </a:t>
            </a:r>
            <a:r>
              <a:rPr lang="en-US" sz="2800" b="1" dirty="0">
                <a:solidFill>
                  <a:srgbClr val="FFFF00"/>
                </a:solidFill>
              </a:rPr>
              <a:t>documentary</a:t>
            </a:r>
            <a:r>
              <a:rPr lang="en-US" sz="2800" b="1" dirty="0" smtClean="0">
                <a:solidFill>
                  <a:srgbClr val="FFFF00"/>
                </a:solidFill>
              </a:rPr>
              <a:t> theorist: </a:t>
            </a:r>
            <a:br>
              <a:rPr lang="en-US" sz="2800" b="1" dirty="0" smtClean="0">
                <a:solidFill>
                  <a:srgbClr val="FFFF00"/>
                </a:solidFill>
              </a:rPr>
            </a:br>
            <a:r>
              <a:rPr lang="en-US" sz="2800" b="1" dirty="0" smtClean="0">
                <a:solidFill>
                  <a:srgbClr val="FFFF00"/>
                </a:solidFill>
              </a:rPr>
              <a:t>jean-</a:t>
            </a:r>
            <a:r>
              <a:rPr lang="en-US" sz="2800" b="1" dirty="0" err="1" smtClean="0">
                <a:solidFill>
                  <a:srgbClr val="FFFF00"/>
                </a:solidFill>
              </a:rPr>
              <a:t>louis</a:t>
            </a:r>
            <a:r>
              <a:rPr lang="en-US" sz="2800" b="1" dirty="0" smtClean="0">
                <a:solidFill>
                  <a:srgbClr val="FFFF00"/>
                </a:solidFill>
              </a:rPr>
              <a:t> </a:t>
            </a:r>
            <a:r>
              <a:rPr lang="en-US" sz="2800" b="1" dirty="0" err="1" smtClean="0">
                <a:solidFill>
                  <a:srgbClr val="FFFF00"/>
                </a:solidFill>
              </a:rPr>
              <a:t>comolli</a:t>
            </a:r>
            <a:endParaRPr lang="en-US" sz="2800" b="1" dirty="0">
              <a:solidFill>
                <a:srgbClr val="FFFF00"/>
              </a:solidFill>
            </a:endParaRPr>
          </a:p>
        </p:txBody>
      </p:sp>
      <p:sp>
        <p:nvSpPr>
          <p:cNvPr id="3" name="Content Placeholder 2"/>
          <p:cNvSpPr>
            <a:spLocks noGrp="1"/>
          </p:cNvSpPr>
          <p:nvPr>
            <p:ph sz="quarter" idx="13"/>
          </p:nvPr>
        </p:nvSpPr>
        <p:spPr>
          <a:xfrm>
            <a:off x="396723" y="1600200"/>
            <a:ext cx="6010475" cy="4114800"/>
          </a:xfrm>
        </p:spPr>
        <p:txBody>
          <a:bodyPr>
            <a:normAutofit/>
          </a:bodyPr>
          <a:lstStyle/>
          <a:p>
            <a:pPr marL="0" lvl="0" indent="0" fontAlgn="base">
              <a:spcBef>
                <a:spcPct val="50000"/>
              </a:spcBef>
              <a:spcAft>
                <a:spcPct val="0"/>
              </a:spcAft>
              <a:buClrTx/>
              <a:buNone/>
              <a:defRPr/>
            </a:pPr>
            <a:r>
              <a:rPr lang="en-US" sz="3000" spc="0" dirty="0" smtClean="0">
                <a:solidFill>
                  <a:srgbClr val="FFFFFF"/>
                </a:solidFill>
                <a:ea typeface="ＭＳ Ｐゴシック" charset="0"/>
                <a:cs typeface="ＭＳ Ｐゴシック" charset="0"/>
              </a:rPr>
              <a:t>“[</a:t>
            </a:r>
            <a:r>
              <a:rPr lang="en-US" sz="3000" spc="0" dirty="0">
                <a:solidFill>
                  <a:srgbClr val="FFFFFF"/>
                </a:solidFill>
                <a:ea typeface="ＭＳ Ｐゴシック" charset="0"/>
                <a:cs typeface="ＭＳ Ｐゴシック" charset="0"/>
              </a:rPr>
              <a:t>T]he cinema really produces the reality, which by a legerdemain it seems to show. But it’s a red herring (</a:t>
            </a:r>
            <a:r>
              <a:rPr lang="en-US" sz="3000" i="1" spc="0" dirty="0">
                <a:solidFill>
                  <a:srgbClr val="FFFFFF"/>
                </a:solidFill>
                <a:ea typeface="ＭＳ Ｐゴシック" charset="0"/>
                <a:cs typeface="ＭＳ Ｐゴシック" charset="0"/>
              </a:rPr>
              <a:t>un </a:t>
            </a:r>
            <a:r>
              <a:rPr lang="en-US" sz="3000" i="1" spc="0" dirty="0" err="1">
                <a:solidFill>
                  <a:srgbClr val="FFFFFF"/>
                </a:solidFill>
                <a:ea typeface="ＭＳ Ｐゴシック" charset="0"/>
                <a:cs typeface="ＭＳ Ｐゴシック" charset="0"/>
              </a:rPr>
              <a:t>leurre</a:t>
            </a:r>
            <a:r>
              <a:rPr lang="en-US" sz="3000" spc="0" dirty="0">
                <a:solidFill>
                  <a:srgbClr val="FFFFFF"/>
                </a:solidFill>
                <a:ea typeface="ＭＳ Ｐゴシック" charset="0"/>
                <a:cs typeface="ＭＳ Ｐゴシック" charset="0"/>
              </a:rPr>
              <a:t>), the bait of fiction […] in the documentary, the belief of the viewer is somehow warranted by the idea that reality exists</a:t>
            </a:r>
            <a:r>
              <a:rPr lang="en-US" sz="3000" spc="0" dirty="0" smtClean="0">
                <a:solidFill>
                  <a:srgbClr val="FFFFFF"/>
                </a:solidFill>
                <a:ea typeface="ＭＳ Ｐゴシック" charset="0"/>
                <a:cs typeface="ＭＳ Ｐゴシック" charset="0"/>
              </a:rPr>
              <a:t>.” </a:t>
            </a:r>
            <a:r>
              <a:rPr lang="en-US" sz="2400" spc="0" dirty="0" smtClean="0">
                <a:solidFill>
                  <a:srgbClr val="FFFFFF"/>
                </a:solidFill>
                <a:ea typeface="ＭＳ Ｐゴシック" charset="0"/>
                <a:cs typeface="ＭＳ Ｐゴシック" charset="0"/>
              </a:rPr>
              <a:t>(</a:t>
            </a:r>
            <a:r>
              <a:rPr lang="en-US" sz="2400" spc="0" dirty="0" smtClean="0">
                <a:solidFill>
                  <a:srgbClr val="FFFFFF"/>
                </a:solidFill>
                <a:latin typeface="Arial" charset="0"/>
                <a:ea typeface="ＭＳ Ｐゴシック" charset="0"/>
                <a:cs typeface="ＭＳ Ｐゴシック" charset="0"/>
              </a:rPr>
              <a:t>Comolli in </a:t>
            </a:r>
            <a:r>
              <a:rPr lang="en-US" sz="2400" spc="0" dirty="0">
                <a:solidFill>
                  <a:srgbClr val="FFFFFF"/>
                </a:solidFill>
                <a:latin typeface="Arial" charset="0"/>
                <a:ea typeface="ＭＳ Ｐゴシック" charset="0"/>
                <a:cs typeface="ＭＳ Ｐゴシック" charset="0"/>
              </a:rPr>
              <a:t>an interview, 1995)</a:t>
            </a:r>
            <a:endParaRPr lang="pt-BR" sz="2400" spc="0" dirty="0">
              <a:solidFill>
                <a:srgbClr val="FFFFFF"/>
              </a:solidFill>
              <a:latin typeface="Arial"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4333602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231351"/>
            <a:ext cx="7292593" cy="809095"/>
          </a:xfrm>
        </p:spPr>
        <p:txBody>
          <a:bodyPr/>
          <a:lstStyle/>
          <a:p>
            <a:r>
              <a:rPr lang="en-US" sz="2800" b="1" dirty="0" smtClean="0">
                <a:solidFill>
                  <a:srgbClr val="FFFF00"/>
                </a:solidFill>
              </a:rPr>
              <a:t>Documentary’s </a:t>
            </a:r>
            <a:r>
              <a:rPr lang="en-US" sz="2800" b="1" dirty="0">
                <a:solidFill>
                  <a:srgbClr val="FFFF00"/>
                </a:solidFill>
              </a:rPr>
              <a:t>dualistic </a:t>
            </a:r>
            <a:r>
              <a:rPr lang="en-US" sz="2800" b="1" dirty="0" smtClean="0">
                <a:solidFill>
                  <a:srgbClr val="FFFF00"/>
                </a:solidFill>
              </a:rPr>
              <a:t>approach to reality I</a:t>
            </a:r>
            <a:endParaRPr lang="en-US" sz="2800" b="1" dirty="0">
              <a:solidFill>
                <a:srgbClr val="FFFF00"/>
              </a:solidFill>
            </a:endParaRPr>
          </a:p>
        </p:txBody>
      </p:sp>
      <p:sp>
        <p:nvSpPr>
          <p:cNvPr id="3" name="Content Placeholder 2"/>
          <p:cNvSpPr>
            <a:spLocks noGrp="1"/>
          </p:cNvSpPr>
          <p:nvPr>
            <p:ph sz="quarter" idx="13"/>
          </p:nvPr>
        </p:nvSpPr>
        <p:spPr>
          <a:xfrm>
            <a:off x="75825" y="1154194"/>
            <a:ext cx="6653628" cy="4950233"/>
          </a:xfrm>
        </p:spPr>
        <p:txBody>
          <a:bodyPr>
            <a:normAutofit fontScale="92500" lnSpcReduction="10000"/>
          </a:bodyPr>
          <a:lstStyle/>
          <a:p>
            <a:pPr fontAlgn="base">
              <a:spcBef>
                <a:spcPct val="50000"/>
              </a:spcBef>
              <a:spcAft>
                <a:spcPct val="0"/>
              </a:spcAft>
              <a:buClrTx/>
              <a:defRPr/>
            </a:pPr>
            <a:r>
              <a:rPr lang="en-US" sz="2900" spc="0" dirty="0" smtClean="0">
                <a:solidFill>
                  <a:srgbClr val="FFFFFF"/>
                </a:solidFill>
                <a:ea typeface="ＭＳ Ｐゴシック" charset="0"/>
                <a:cs typeface="ＭＳ Ｐゴシック" charset="0"/>
              </a:rPr>
              <a:t>“The </a:t>
            </a:r>
            <a:r>
              <a:rPr lang="en-US" sz="2900" spc="0" dirty="0">
                <a:solidFill>
                  <a:srgbClr val="FFFFFF"/>
                </a:solidFill>
                <a:ea typeface="ＭＳ Ｐゴシック" charset="0"/>
                <a:cs typeface="ＭＳ Ｐゴシック" charset="0"/>
              </a:rPr>
              <a:t>documentary, on the contrary, is shaped by the questioning of that objectivity, of that possibility of dealing with the real. The great documentary isn’t only based on this presupposition, but it also thematizes that very impossibility of dealing with whatever it is that may be called real. In front of this ‘real’, every documentary, deep down, is precarious, is incomplete, is imperfect, and it’s precisely from that imperfection that its perfection is born. </a:t>
            </a:r>
            <a:r>
              <a:rPr lang="en-US" sz="2900" spc="0" dirty="0" smtClean="0">
                <a:solidFill>
                  <a:srgbClr val="FFFFFF"/>
                </a:solidFill>
                <a:ea typeface="ＭＳ Ｐゴシック" charset="0"/>
                <a:cs typeface="ＭＳ Ｐゴシック" charset="0"/>
              </a:rPr>
              <a:t>The </a:t>
            </a:r>
            <a:r>
              <a:rPr lang="en-US" sz="2900" spc="0" dirty="0">
                <a:solidFill>
                  <a:srgbClr val="FFFFFF"/>
                </a:solidFill>
                <a:ea typeface="ＭＳ Ｐゴシック" charset="0"/>
                <a:cs typeface="ＭＳ Ｐゴシック" charset="0"/>
              </a:rPr>
              <a:t>documentary is always a </a:t>
            </a:r>
            <a:r>
              <a:rPr lang="en-US" sz="2900" spc="0" dirty="0" smtClean="0">
                <a:solidFill>
                  <a:srgbClr val="FFFFFF"/>
                </a:solidFill>
                <a:ea typeface="ＭＳ Ｐゴシック" charset="0"/>
                <a:cs typeface="ＭＳ Ｐゴシック" charset="0"/>
              </a:rPr>
              <a:t>subjective view</a:t>
            </a:r>
            <a:r>
              <a:rPr lang="en-US" sz="2800" spc="0" dirty="0" smtClean="0">
                <a:solidFill>
                  <a:srgbClr val="FFFFFF"/>
                </a:solidFill>
                <a:ea typeface="ＭＳ Ｐゴシック" charset="0"/>
                <a:cs typeface="ＭＳ Ｐゴシック" charset="0"/>
              </a:rPr>
              <a:t>.”  </a:t>
            </a:r>
          </a:p>
          <a:p>
            <a:pPr marL="0" indent="0" fontAlgn="base">
              <a:spcBef>
                <a:spcPct val="50000"/>
              </a:spcBef>
              <a:spcAft>
                <a:spcPct val="0"/>
              </a:spcAft>
              <a:buClrTx/>
              <a:buNone/>
              <a:defRPr/>
            </a:pPr>
            <a:r>
              <a:rPr lang="en-US" sz="2600" spc="0" dirty="0" smtClean="0">
                <a:solidFill>
                  <a:srgbClr val="FFFFFF"/>
                </a:solidFill>
                <a:ea typeface="ＭＳ Ｐゴシック" charset="0"/>
                <a:cs typeface="ＭＳ Ｐゴシック" charset="0"/>
              </a:rPr>
              <a:t>                             (</a:t>
            </a:r>
            <a:r>
              <a:rPr lang="en-US" sz="2600" b="1" spc="0" dirty="0" err="1" smtClean="0">
                <a:solidFill>
                  <a:srgbClr val="FFFFFF"/>
                </a:solidFill>
                <a:effectLst>
                  <a:outerShdw blurRad="38100" dist="38100" dir="2700000" algn="tl">
                    <a:srgbClr val="000000"/>
                  </a:outerShdw>
                </a:effectLst>
                <a:ea typeface="ＭＳ Ｐゴシック" charset="0"/>
                <a:cs typeface="ＭＳ Ｐゴシック" charset="0"/>
              </a:rPr>
              <a:t>E.C</a:t>
            </a:r>
            <a:r>
              <a:rPr lang="en-US" sz="2600" spc="0" dirty="0" err="1" smtClean="0">
                <a:solidFill>
                  <a:srgbClr val="FFFFFF"/>
                </a:solidFill>
                <a:ea typeface="ＭＳ Ｐゴシック" charset="0"/>
                <a:cs typeface="ＭＳ Ｐゴシック" charset="0"/>
              </a:rPr>
              <a:t>outinho</a:t>
            </a:r>
            <a:r>
              <a:rPr lang="en-US" sz="2600" spc="0" dirty="0" smtClean="0">
                <a:solidFill>
                  <a:srgbClr val="FFFFFF"/>
                </a:solidFill>
                <a:ea typeface="ＭＳ Ｐゴシック" charset="0"/>
                <a:cs typeface="ＭＳ Ｐゴシック" charset="0"/>
              </a:rPr>
              <a:t> </a:t>
            </a:r>
            <a:r>
              <a:rPr lang="en-US" sz="2600" spc="0" dirty="0">
                <a:solidFill>
                  <a:srgbClr val="FFFFFF"/>
                </a:solidFill>
                <a:ea typeface="ＭＳ Ｐゴシック" charset="0"/>
                <a:cs typeface="ＭＳ Ｐゴシック" charset="0"/>
              </a:rPr>
              <a:t>, at an interview, 2003)</a:t>
            </a:r>
            <a:endParaRPr lang="pt-BR" sz="2600" spc="0" dirty="0">
              <a:solidFill>
                <a:srgbClr val="FFFFFF"/>
              </a:solidFill>
              <a:ea typeface="ＭＳ Ｐゴシック" charset="0"/>
              <a:cs typeface="ＭＳ Ｐゴシック" charset="0"/>
            </a:endParaRPr>
          </a:p>
          <a:p>
            <a:endParaRPr lang="en-US" dirty="0"/>
          </a:p>
        </p:txBody>
      </p:sp>
      <p:graphicFrame>
        <p:nvGraphicFramePr>
          <p:cNvPr id="5" name="Object 6"/>
          <p:cNvGraphicFramePr>
            <a:graphicFrameLocks noChangeAspect="1"/>
          </p:cNvGraphicFramePr>
          <p:nvPr>
            <p:extLst>
              <p:ext uri="{D42A27DB-BD31-4B8C-83A1-F6EECF244321}">
                <p14:modId xmlns:p14="http://schemas.microsoft.com/office/powerpoint/2010/main" val="4152257726"/>
              </p:ext>
            </p:extLst>
          </p:nvPr>
        </p:nvGraphicFramePr>
        <p:xfrm>
          <a:off x="7277100" y="5153874"/>
          <a:ext cx="1092200" cy="1488226"/>
        </p:xfrm>
        <a:graphic>
          <a:graphicData uri="http://schemas.openxmlformats.org/presentationml/2006/ole">
            <mc:AlternateContent xmlns:mc="http://schemas.openxmlformats.org/markup-compatibility/2006">
              <mc:Choice xmlns:v="urn:schemas-microsoft-com:vml" Requires="v">
                <p:oleObj spid="_x0000_s2135" name="Foto do Photo Editor" r:id="rId3" imgW="704948" imgH="1057423" progId="MSPhotoEd.3">
                  <p:embed/>
                </p:oleObj>
              </mc:Choice>
              <mc:Fallback>
                <p:oleObj name="Foto do Photo Editor" r:id="rId3" imgW="704948" imgH="105742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5153874"/>
                        <a:ext cx="1092200" cy="14882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204761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93257" y="1306005"/>
            <a:ext cx="6782627" cy="4551969"/>
          </a:xfrm>
        </p:spPr>
        <p:txBody>
          <a:bodyPr>
            <a:normAutofit fontScale="92500" lnSpcReduction="20000"/>
          </a:bodyPr>
          <a:lstStyle/>
          <a:p>
            <a:pPr marL="0" indent="0" fontAlgn="base">
              <a:lnSpc>
                <a:spcPct val="110000"/>
              </a:lnSpc>
              <a:spcBef>
                <a:spcPts val="0"/>
              </a:spcBef>
              <a:spcAft>
                <a:spcPct val="0"/>
              </a:spcAft>
              <a:buClrTx/>
              <a:buNone/>
              <a:defRPr/>
            </a:pPr>
            <a:r>
              <a:rPr lang="en-US" sz="3200" spc="0" dirty="0" smtClean="0">
                <a:solidFill>
                  <a:srgbClr val="FFFFFF"/>
                </a:solidFill>
                <a:ea typeface="ＭＳ Ｐゴシック" charset="0"/>
                <a:cs typeface="ＭＳ Ｐゴシック" charset="0"/>
              </a:rPr>
              <a:t>“It is not possible for the film maker or  for the photographer to nourish  the illusion  that he or she is filming the real.  We are always filming an encounter: the encounter between the world of the film-maker and his crew, mediated by the camera, and the world which is in front of that camera. That is why most of my films begin with a crew that arrives at the place for filming: a shanty town, a garbage lot, a building.”        </a:t>
            </a:r>
          </a:p>
          <a:p>
            <a:pPr marL="0" indent="0" fontAlgn="base">
              <a:spcBef>
                <a:spcPct val="50000"/>
              </a:spcBef>
              <a:spcAft>
                <a:spcPct val="0"/>
              </a:spcAft>
              <a:buClrTx/>
              <a:buNone/>
              <a:defRPr/>
            </a:pPr>
            <a:r>
              <a:rPr lang="en-US" sz="2800" spc="0" dirty="0">
                <a:solidFill>
                  <a:srgbClr val="FFFFFF"/>
                </a:solidFill>
                <a:latin typeface="Arial" charset="0"/>
                <a:ea typeface="ＭＳ Ｐゴシック" charset="0"/>
                <a:cs typeface="ＭＳ Ｐゴシック" charset="0"/>
              </a:rPr>
              <a:t> </a:t>
            </a:r>
            <a:r>
              <a:rPr lang="en-US" sz="2800" spc="0" dirty="0" smtClean="0">
                <a:solidFill>
                  <a:srgbClr val="FFFFFF"/>
                </a:solidFill>
                <a:latin typeface="Arial" charset="0"/>
                <a:ea typeface="ＭＳ Ｐゴシック" charset="0"/>
                <a:cs typeface="ＭＳ Ｐゴシック" charset="0"/>
              </a:rPr>
              <a:t>      </a:t>
            </a:r>
            <a:r>
              <a:rPr lang="en-US" sz="2400" spc="0" dirty="0" smtClean="0">
                <a:solidFill>
                  <a:srgbClr val="FFFFFF"/>
                </a:solidFill>
                <a:latin typeface="Arial" charset="0"/>
                <a:ea typeface="ＭＳ Ｐゴシック" charset="0"/>
                <a:cs typeface="ＭＳ Ｐゴシック" charset="0"/>
              </a:rPr>
              <a:t>(E. </a:t>
            </a:r>
            <a:r>
              <a:rPr lang="en-US" sz="2400" dirty="0" smtClean="0"/>
              <a:t>Coutinho at </a:t>
            </a:r>
            <a:r>
              <a:rPr lang="en-US" sz="2400" dirty="0"/>
              <a:t>an interview, 2003)</a:t>
            </a:r>
            <a:endParaRPr lang="pt-BR" sz="2400" dirty="0"/>
          </a:p>
          <a:p>
            <a:pPr marL="0" lvl="0" indent="0" fontAlgn="base">
              <a:spcBef>
                <a:spcPct val="50000"/>
              </a:spcBef>
              <a:spcAft>
                <a:spcPct val="0"/>
              </a:spcAft>
              <a:buClrTx/>
              <a:buNone/>
              <a:defRPr/>
            </a:pPr>
            <a:endParaRPr lang="en-US" sz="2800" spc="0" dirty="0">
              <a:solidFill>
                <a:srgbClr val="FFFFFF"/>
              </a:solidFill>
              <a:latin typeface="Arial" charset="0"/>
              <a:ea typeface="ＭＳ Ｐゴシック" charset="0"/>
              <a:cs typeface="ＭＳ Ｐゴシック" charset="0"/>
            </a:endParaRPr>
          </a:p>
          <a:p>
            <a:endParaRPr lang="en-US" dirty="0"/>
          </a:p>
        </p:txBody>
      </p:sp>
      <p:sp>
        <p:nvSpPr>
          <p:cNvPr id="4" name="Title 1"/>
          <p:cNvSpPr>
            <a:spLocks noGrp="1"/>
          </p:cNvSpPr>
          <p:nvPr>
            <p:ph type="title"/>
          </p:nvPr>
        </p:nvSpPr>
        <p:spPr>
          <a:xfrm>
            <a:off x="117433" y="-18957"/>
            <a:ext cx="6365591" cy="1135382"/>
          </a:xfrm>
        </p:spPr>
        <p:txBody>
          <a:bodyPr/>
          <a:lstStyle/>
          <a:p>
            <a:pPr algn="ctr"/>
            <a:r>
              <a:rPr lang="en-US" sz="2800" b="1" dirty="0" smtClean="0">
                <a:solidFill>
                  <a:srgbClr val="FFFF00"/>
                </a:solidFill>
              </a:rPr>
              <a:t>Documentary’s </a:t>
            </a:r>
            <a:r>
              <a:rPr lang="en-US" sz="2800" b="1" dirty="0">
                <a:solidFill>
                  <a:srgbClr val="FFFF00"/>
                </a:solidFill>
              </a:rPr>
              <a:t>dualistic </a:t>
            </a:r>
            <a:r>
              <a:rPr lang="en-US" sz="2800" b="1" dirty="0" smtClean="0">
                <a:solidFill>
                  <a:srgbClr val="FFFF00"/>
                </a:solidFill>
              </a:rPr>
              <a:t>approach to reality II</a:t>
            </a:r>
            <a:endParaRPr lang="en-US" sz="2800" b="1" dirty="0">
              <a:solidFill>
                <a:srgbClr val="FFFF00"/>
              </a:solidFill>
            </a:endParaRPr>
          </a:p>
        </p:txBody>
      </p:sp>
    </p:spTree>
    <p:extLst>
      <p:ext uri="{BB962C8B-B14F-4D97-AF65-F5344CB8AC3E}">
        <p14:creationId xmlns:p14="http://schemas.microsoft.com/office/powerpoint/2010/main" val="34909055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934970" cy="673629"/>
          </a:xfrm>
        </p:spPr>
        <p:txBody>
          <a:bodyPr/>
          <a:lstStyle/>
          <a:p>
            <a:r>
              <a:rPr lang="fr-CA" sz="2800" b="1" dirty="0">
                <a:solidFill>
                  <a:srgbClr val="FFFF00"/>
                </a:solidFill>
              </a:rPr>
              <a:t>The </a:t>
            </a:r>
            <a:r>
              <a:rPr lang="fr-CA" sz="2800" b="1" dirty="0" err="1">
                <a:solidFill>
                  <a:srgbClr val="FFFF00"/>
                </a:solidFill>
              </a:rPr>
              <a:t>fallacy</a:t>
            </a:r>
            <a:r>
              <a:rPr lang="fr-CA" sz="2800" b="1" dirty="0">
                <a:solidFill>
                  <a:srgbClr val="FFFF00"/>
                </a:solidFill>
              </a:rPr>
              <a:t> of the </a:t>
            </a:r>
            <a:r>
              <a:rPr lang="fr-CA" sz="2800" b="1" dirty="0" err="1">
                <a:solidFill>
                  <a:srgbClr val="FFFF00"/>
                </a:solidFill>
              </a:rPr>
              <a:t>Peptonized</a:t>
            </a:r>
            <a:r>
              <a:rPr lang="fr-CA" sz="2800" b="1" dirty="0">
                <a:solidFill>
                  <a:srgbClr val="FFFF00"/>
                </a:solidFill>
              </a:rPr>
              <a:t> Real I</a:t>
            </a:r>
            <a:endParaRPr lang="en-US" sz="2800" b="1" dirty="0">
              <a:solidFill>
                <a:srgbClr val="FFFF00"/>
              </a:solidFill>
            </a:endParaRPr>
          </a:p>
        </p:txBody>
      </p:sp>
      <p:sp>
        <p:nvSpPr>
          <p:cNvPr id="3" name="Content Placeholder 2"/>
          <p:cNvSpPr>
            <a:spLocks noGrp="1"/>
          </p:cNvSpPr>
          <p:nvPr>
            <p:ph sz="quarter" idx="13"/>
          </p:nvPr>
        </p:nvSpPr>
        <p:spPr>
          <a:xfrm>
            <a:off x="414951" y="1250845"/>
            <a:ext cx="6087028" cy="4895955"/>
          </a:xfrm>
        </p:spPr>
        <p:txBody>
          <a:bodyPr>
            <a:normAutofit/>
          </a:bodyPr>
          <a:lstStyle/>
          <a:p>
            <a:pPr marL="0" lvl="0" indent="0" fontAlgn="base">
              <a:spcBef>
                <a:spcPct val="50000"/>
              </a:spcBef>
              <a:spcAft>
                <a:spcPct val="0"/>
              </a:spcAft>
              <a:buClrTx/>
              <a:buNone/>
              <a:defRPr/>
            </a:pPr>
            <a:r>
              <a:rPr lang="en-US" sz="2800" spc="0" dirty="0">
                <a:solidFill>
                  <a:srgbClr val="FFFFFF"/>
                </a:solidFill>
                <a:ea typeface="ＭＳ Ｐゴシック" charset="0"/>
                <a:cs typeface="ＭＳ Ｐゴシック" charset="0"/>
              </a:rPr>
              <a:t>We’re always filming encounters. […] It’s the verbal act which is extraordinary. A verbal act which was provoked, </a:t>
            </a:r>
            <a:r>
              <a:rPr lang="en-US" sz="2800" spc="0" dirty="0" err="1">
                <a:solidFill>
                  <a:srgbClr val="FFFFFF"/>
                </a:solidFill>
                <a:ea typeface="ＭＳ Ｐゴシック" charset="0"/>
                <a:cs typeface="ＭＳ Ｐゴシック" charset="0"/>
              </a:rPr>
              <a:t>catalysed</a:t>
            </a:r>
            <a:r>
              <a:rPr lang="en-US" sz="2800" spc="0" dirty="0">
                <a:solidFill>
                  <a:srgbClr val="FFFFFF"/>
                </a:solidFill>
                <a:ea typeface="ＭＳ Ｐゴシック" charset="0"/>
                <a:cs typeface="ＭＳ Ｐゴシック" charset="0"/>
              </a:rPr>
              <a:t>, by the moment of filming, without there being a conscious deliberation neither from me nor from the person. To film is […] to provoke, to </a:t>
            </a:r>
            <a:r>
              <a:rPr lang="en-US" sz="2800" spc="0" dirty="0" err="1">
                <a:solidFill>
                  <a:srgbClr val="FFFFFF"/>
                </a:solidFill>
                <a:ea typeface="ＭＳ Ｐゴシック" charset="0"/>
                <a:cs typeface="ＭＳ Ｐゴシック" charset="0"/>
              </a:rPr>
              <a:t>catalyse</a:t>
            </a:r>
            <a:r>
              <a:rPr lang="en-US" sz="2800" spc="0" dirty="0">
                <a:solidFill>
                  <a:srgbClr val="FFFFFF"/>
                </a:solidFill>
                <a:ea typeface="ＭＳ Ｐゴシック" charset="0"/>
                <a:cs typeface="ＭＳ Ｐゴシック" charset="0"/>
              </a:rPr>
              <a:t> that moment. It’s in the interaction that takes place in the filming process that a great character</a:t>
            </a:r>
            <a:r>
              <a:rPr lang="en-US" sz="2800" i="1" spc="0" dirty="0">
                <a:solidFill>
                  <a:srgbClr val="FFFFFF"/>
                </a:solidFill>
                <a:ea typeface="ＭＳ Ｐゴシック" charset="0"/>
                <a:cs typeface="ＭＳ Ｐゴシック" charset="0"/>
              </a:rPr>
              <a:t> </a:t>
            </a:r>
            <a:r>
              <a:rPr lang="en-US" sz="2800" spc="0" dirty="0">
                <a:solidFill>
                  <a:srgbClr val="FFFFFF"/>
                </a:solidFill>
                <a:ea typeface="ＭＳ Ｐゴシック" charset="0"/>
                <a:cs typeface="ＭＳ Ｐゴシック" charset="0"/>
              </a:rPr>
              <a:t>[</a:t>
            </a:r>
            <a:r>
              <a:rPr lang="en-US" sz="2800" i="1" spc="0" dirty="0">
                <a:solidFill>
                  <a:srgbClr val="FFFFFF"/>
                </a:solidFill>
                <a:ea typeface="ＭＳ Ｐゴシック" charset="0"/>
                <a:cs typeface="ＭＳ Ｐゴシック" charset="0"/>
              </a:rPr>
              <a:t>personagem</a:t>
            </a:r>
            <a:r>
              <a:rPr lang="en-US" sz="2800" spc="0" dirty="0">
                <a:solidFill>
                  <a:srgbClr val="FFFFFF"/>
                </a:solidFill>
                <a:ea typeface="ＭＳ Ｐゴシック" charset="0"/>
                <a:cs typeface="ＭＳ Ｐゴシック" charset="0"/>
              </a:rPr>
              <a:t>] is </a:t>
            </a:r>
            <a:r>
              <a:rPr lang="en-US" sz="2800" spc="0" dirty="0" smtClean="0">
                <a:solidFill>
                  <a:srgbClr val="FFFFFF"/>
                </a:solidFill>
                <a:ea typeface="ＭＳ Ｐゴシック" charset="0"/>
                <a:cs typeface="ＭＳ Ｐゴシック" charset="0"/>
              </a:rPr>
              <a:t>born. </a:t>
            </a:r>
          </a:p>
          <a:p>
            <a:pPr marL="0" lvl="0" indent="0" algn="r" fontAlgn="base">
              <a:spcBef>
                <a:spcPct val="50000"/>
              </a:spcBef>
              <a:spcAft>
                <a:spcPct val="0"/>
              </a:spcAft>
              <a:buClrTx/>
              <a:buNone/>
              <a:defRPr/>
            </a:pPr>
            <a:r>
              <a:rPr lang="en-US" sz="2800" spc="0" dirty="0" smtClean="0">
                <a:solidFill>
                  <a:srgbClr val="FFFFFF"/>
                </a:solidFill>
                <a:ea typeface="ＭＳ Ｐゴシック" charset="0"/>
                <a:cs typeface="ＭＳ Ｐゴシック" charset="0"/>
              </a:rPr>
              <a:t>(E.C., interview, 2003)</a:t>
            </a:r>
            <a:endParaRPr lang="pt-BR" sz="2800" spc="0" dirty="0" smtClean="0">
              <a:solidFill>
                <a:srgbClr val="FFFFFF"/>
              </a:solidFill>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28049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1650" y="1420896"/>
            <a:ext cx="6786321" cy="4502642"/>
          </a:xfrm>
        </p:spPr>
        <p:txBody>
          <a:bodyPr>
            <a:normAutofit fontScale="92500"/>
          </a:bodyPr>
          <a:lstStyle/>
          <a:p>
            <a:pPr marL="0" lvl="0" indent="0" fontAlgn="base">
              <a:spcBef>
                <a:spcPts val="0"/>
              </a:spcBef>
              <a:spcAft>
                <a:spcPct val="0"/>
              </a:spcAft>
              <a:buClrTx/>
              <a:buNone/>
              <a:defRPr/>
            </a:pPr>
            <a:r>
              <a:rPr lang="pt-BR" sz="2900" spc="0" dirty="0" smtClean="0">
                <a:solidFill>
                  <a:srgbClr val="FFFFFF"/>
                </a:solidFill>
                <a:ea typeface="ＭＳ Ｐゴシック" charset="0"/>
                <a:cs typeface="ＭＳ Ｐゴシック" charset="0"/>
              </a:rPr>
              <a:t>“And </a:t>
            </a:r>
            <a:r>
              <a:rPr lang="pt-BR" sz="2900" spc="0" dirty="0" err="1">
                <a:solidFill>
                  <a:srgbClr val="FFFFFF"/>
                </a:solidFill>
                <a:ea typeface="ＭＳ Ｐゴシック" charset="0"/>
                <a:cs typeface="ＭＳ Ｐゴシック" charset="0"/>
              </a:rPr>
              <a:t>there</a:t>
            </a:r>
            <a:r>
              <a:rPr lang="pt-BR" sz="2900" spc="0" dirty="0">
                <a:solidFill>
                  <a:srgbClr val="FFFFFF"/>
                </a:solidFill>
                <a:ea typeface="ＭＳ Ｐゴシック" charset="0"/>
                <a:cs typeface="ＭＳ Ｐゴシック" charset="0"/>
              </a:rPr>
              <a:t> is a </a:t>
            </a:r>
            <a:r>
              <a:rPr lang="pt-BR" sz="2900" spc="0" dirty="0" err="1">
                <a:solidFill>
                  <a:srgbClr val="FFFFFF"/>
                </a:solidFill>
                <a:ea typeface="ＭＳ Ｐゴシック" charset="0"/>
                <a:cs typeface="ＭＳ Ｐゴシック" charset="0"/>
              </a:rPr>
              <a:t>whole</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process</a:t>
            </a:r>
            <a:r>
              <a:rPr lang="pt-BR" sz="2900" spc="0" dirty="0">
                <a:solidFill>
                  <a:srgbClr val="FFFFFF"/>
                </a:solidFill>
                <a:ea typeface="ＭＳ Ｐゴシック" charset="0"/>
                <a:cs typeface="ＭＳ Ｐゴシック" charset="0"/>
              </a:rPr>
              <a:t> in </a:t>
            </a:r>
            <a:r>
              <a:rPr lang="pt-BR" sz="2900" spc="0" dirty="0" err="1">
                <a:solidFill>
                  <a:srgbClr val="FFFFFF"/>
                </a:solidFill>
                <a:ea typeface="ＭＳ Ｐゴシック" charset="0"/>
                <a:cs typeface="ＭＳ Ｐゴシック" charset="0"/>
              </a:rPr>
              <a:t>which</a:t>
            </a:r>
            <a:r>
              <a:rPr lang="pt-BR" sz="2900" spc="0" dirty="0">
                <a:solidFill>
                  <a:srgbClr val="FFFFFF"/>
                </a:solidFill>
                <a:ea typeface="ＭＳ Ｐゴシック" charset="0"/>
                <a:cs typeface="ＭＳ Ｐゴシック" charset="0"/>
              </a:rPr>
              <a:t> you </a:t>
            </a:r>
            <a:r>
              <a:rPr lang="pt-BR" sz="2900" spc="0" dirty="0" err="1">
                <a:solidFill>
                  <a:srgbClr val="FFFFFF"/>
                </a:solidFill>
                <a:ea typeface="ＭＳ Ｐゴシック" charset="0"/>
                <a:cs typeface="ＭＳ Ｐゴシック" charset="0"/>
              </a:rPr>
              <a:t>try</a:t>
            </a:r>
            <a:r>
              <a:rPr lang="pt-BR" sz="2900" spc="0" dirty="0">
                <a:solidFill>
                  <a:srgbClr val="FFFFFF"/>
                </a:solidFill>
                <a:ea typeface="ＭＳ Ｐゴシック" charset="0"/>
                <a:cs typeface="ＭＳ Ｐゴシック" charset="0"/>
              </a:rPr>
              <a:t> to </a:t>
            </a:r>
            <a:r>
              <a:rPr lang="pt-BR" sz="2900" spc="0" dirty="0" err="1">
                <a:solidFill>
                  <a:srgbClr val="FFFFFF"/>
                </a:solidFill>
                <a:ea typeface="ＭＳ Ｐゴシック" charset="0"/>
                <a:cs typeface="ＭＳ Ｐゴシック" charset="0"/>
              </a:rPr>
              <a:t>put</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yourself</a:t>
            </a:r>
            <a:r>
              <a:rPr lang="pt-BR" sz="2900" spc="0" dirty="0">
                <a:solidFill>
                  <a:srgbClr val="FFFFFF"/>
                </a:solidFill>
                <a:ea typeface="ＭＳ Ｐゴシック" charset="0"/>
                <a:cs typeface="ＭＳ Ｐゴシック" charset="0"/>
              </a:rPr>
              <a:t> in the place of the </a:t>
            </a:r>
            <a:r>
              <a:rPr lang="pt-BR" sz="2900" spc="0" dirty="0" err="1">
                <a:solidFill>
                  <a:srgbClr val="FFFFFF"/>
                </a:solidFill>
                <a:ea typeface="ＭＳ Ｐゴシック" charset="0"/>
                <a:cs typeface="ＭＳ Ｐゴシック" charset="0"/>
              </a:rPr>
              <a:t>other</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Even</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though</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that</a:t>
            </a:r>
            <a:r>
              <a:rPr lang="pt-BR" sz="2900" spc="0" dirty="0">
                <a:solidFill>
                  <a:srgbClr val="FFFFFF"/>
                </a:solidFill>
                <a:ea typeface="ＭＳ Ｐゴシック" charset="0"/>
                <a:cs typeface="ＭＳ Ｐゴシック" charset="0"/>
              </a:rPr>
              <a:t> is </a:t>
            </a:r>
            <a:r>
              <a:rPr lang="pt-BR" sz="2900" spc="0" dirty="0" err="1">
                <a:solidFill>
                  <a:srgbClr val="FFFFFF"/>
                </a:solidFill>
                <a:ea typeface="ＭＳ Ｐゴシック" charset="0"/>
                <a:cs typeface="ＭＳ Ｐゴシック" charset="0"/>
              </a:rPr>
              <a:t>impossible</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What</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matters</a:t>
            </a:r>
            <a:r>
              <a:rPr lang="pt-BR" sz="2900" spc="0" dirty="0">
                <a:solidFill>
                  <a:srgbClr val="FFFFFF"/>
                </a:solidFill>
                <a:ea typeface="ＭＳ Ｐゴシック" charset="0"/>
                <a:cs typeface="ＭＳ Ｐゴシック" charset="0"/>
              </a:rPr>
              <a:t> are the </a:t>
            </a:r>
            <a:r>
              <a:rPr lang="pt-BR" sz="2900" spc="0" dirty="0" err="1">
                <a:solidFill>
                  <a:srgbClr val="FFFFFF"/>
                </a:solidFill>
                <a:ea typeface="ＭＳ Ｐゴシック" charset="0"/>
                <a:cs typeface="ＭＳ Ｐゴシック" charset="0"/>
              </a:rPr>
              <a:t>reasons</a:t>
            </a:r>
            <a:r>
              <a:rPr lang="pt-BR" sz="2900" spc="0" dirty="0">
                <a:solidFill>
                  <a:srgbClr val="FFFFFF"/>
                </a:solidFill>
                <a:ea typeface="ＭＳ Ｐゴシック" charset="0"/>
                <a:cs typeface="ＭＳ Ｐゴシック" charset="0"/>
              </a:rPr>
              <a:t> of the </a:t>
            </a:r>
            <a:r>
              <a:rPr lang="pt-BR" sz="2900" spc="0" dirty="0" err="1">
                <a:solidFill>
                  <a:srgbClr val="FFFFFF"/>
                </a:solidFill>
                <a:ea typeface="ＭＳ Ｐゴシック" charset="0"/>
                <a:cs typeface="ＭＳ Ｐゴシック" charset="0"/>
              </a:rPr>
              <a:t>other</a:t>
            </a:r>
            <a:r>
              <a:rPr lang="pt-BR" sz="2900" spc="0" dirty="0">
                <a:solidFill>
                  <a:srgbClr val="FFFFFF"/>
                </a:solidFill>
                <a:ea typeface="ＭＳ Ｐゴシック" charset="0"/>
                <a:cs typeface="ＭＳ Ｐゴシック" charset="0"/>
              </a:rPr>
              <a:t>, not </a:t>
            </a:r>
            <a:r>
              <a:rPr lang="pt-BR" sz="2900" spc="0" dirty="0" err="1">
                <a:solidFill>
                  <a:srgbClr val="FFFFFF"/>
                </a:solidFill>
                <a:ea typeface="ＭＳ Ｐゴシック" charset="0"/>
                <a:cs typeface="ＭＳ Ｐゴシック" charset="0"/>
              </a:rPr>
              <a:t>yours</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What</a:t>
            </a:r>
            <a:r>
              <a:rPr lang="ja-JP" altLang="pt-BR" sz="2900" spc="0" dirty="0">
                <a:solidFill>
                  <a:srgbClr val="FFFFFF"/>
                </a:solidFill>
                <a:ea typeface="ＭＳ Ｐゴシック" charset="0"/>
                <a:cs typeface="ＭＳ Ｐゴシック" charset="0"/>
              </a:rPr>
              <a:t>’</a:t>
            </a:r>
            <a:r>
              <a:rPr lang="pt-BR" sz="2900" spc="0" dirty="0" err="1">
                <a:solidFill>
                  <a:srgbClr val="FFFFFF"/>
                </a:solidFill>
                <a:ea typeface="ＭＳ Ｐゴシック" charset="0"/>
                <a:cs typeface="ＭＳ Ｐゴシック" charset="0"/>
              </a:rPr>
              <a:t>s</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interesting</a:t>
            </a:r>
            <a:r>
              <a:rPr lang="pt-BR" sz="2900" spc="0" dirty="0">
                <a:solidFill>
                  <a:srgbClr val="FFFFFF"/>
                </a:solidFill>
                <a:ea typeface="ＭＳ Ｐゴシック" charset="0"/>
                <a:cs typeface="ＭＳ Ｐゴシック" charset="0"/>
              </a:rPr>
              <a:t> is the </a:t>
            </a:r>
            <a:r>
              <a:rPr lang="pt-BR" sz="2900" spc="0" dirty="0" err="1">
                <a:solidFill>
                  <a:srgbClr val="FFFFFF"/>
                </a:solidFill>
                <a:ea typeface="ＭＳ Ｐゴシック" charset="0"/>
                <a:cs typeface="ＭＳ Ｐゴシック" charset="0"/>
              </a:rPr>
              <a:t>fiction</a:t>
            </a:r>
            <a:r>
              <a:rPr lang="pt-BR" sz="2900" spc="0" dirty="0">
                <a:solidFill>
                  <a:srgbClr val="FFFFFF"/>
                </a:solidFill>
                <a:ea typeface="ＭＳ Ｐゴシック" charset="0"/>
                <a:cs typeface="ＭＳ Ｐゴシック" charset="0"/>
              </a:rPr>
              <a:t> of the others not </a:t>
            </a:r>
            <a:r>
              <a:rPr lang="pt-BR" sz="2900" spc="0" dirty="0" err="1">
                <a:solidFill>
                  <a:srgbClr val="FFFFFF"/>
                </a:solidFill>
                <a:ea typeface="ＭＳ Ｐゴシック" charset="0"/>
                <a:cs typeface="ＭＳ Ｐゴシック" charset="0"/>
              </a:rPr>
              <a:t>my</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own</a:t>
            </a:r>
            <a:r>
              <a:rPr lang="pt-BR" sz="2900" spc="0" dirty="0">
                <a:solidFill>
                  <a:srgbClr val="FFFFFF"/>
                </a:solidFill>
                <a:ea typeface="ＭＳ Ｐゴシック" charset="0"/>
                <a:cs typeface="ＭＳ Ｐゴシック" charset="0"/>
              </a:rPr>
              <a:t>, mine come </a:t>
            </a:r>
            <a:r>
              <a:rPr lang="pt-BR" sz="2900" spc="0" dirty="0" err="1">
                <a:solidFill>
                  <a:srgbClr val="FFFFFF"/>
                </a:solidFill>
                <a:ea typeface="ＭＳ Ｐゴシック" charset="0"/>
                <a:cs typeface="ＭＳ Ｐゴシック" charset="0"/>
              </a:rPr>
              <a:t>after</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those</a:t>
            </a:r>
            <a:r>
              <a:rPr lang="pt-BR" sz="2900" spc="0" dirty="0">
                <a:solidFill>
                  <a:srgbClr val="FFFFFF"/>
                </a:solidFill>
                <a:ea typeface="ＭＳ Ｐゴシック" charset="0"/>
                <a:cs typeface="ＭＳ Ｐゴシック" charset="0"/>
              </a:rPr>
              <a:t> of the others. The others talk </a:t>
            </a:r>
            <a:r>
              <a:rPr lang="pt-BR" sz="2900" spc="0" dirty="0" err="1">
                <a:solidFill>
                  <a:srgbClr val="FFFFFF"/>
                </a:solidFill>
                <a:ea typeface="ＭＳ Ｐゴシック" charset="0"/>
                <a:cs typeface="ＭＳ Ｐゴシック" charset="0"/>
              </a:rPr>
              <a:t>about</a:t>
            </a:r>
            <a:r>
              <a:rPr lang="pt-BR" sz="2900" spc="0" dirty="0">
                <a:solidFill>
                  <a:srgbClr val="FFFFFF"/>
                </a:solidFill>
                <a:ea typeface="ＭＳ Ｐゴシック" charset="0"/>
                <a:cs typeface="ＭＳ Ｐゴシック" charset="0"/>
              </a:rPr>
              <a:t> life, </a:t>
            </a:r>
            <a:r>
              <a:rPr lang="pt-BR" sz="2900" spc="0" dirty="0" err="1">
                <a:solidFill>
                  <a:srgbClr val="FFFFFF"/>
                </a:solidFill>
                <a:ea typeface="ＭＳ Ｐゴシック" charset="0"/>
                <a:cs typeface="ＭＳ Ｐゴシック" charset="0"/>
              </a:rPr>
              <a:t>only</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fiction</a:t>
            </a:r>
            <a:r>
              <a:rPr lang="pt-BR" sz="2900" spc="0" dirty="0">
                <a:solidFill>
                  <a:srgbClr val="FFFFFF"/>
                </a:solidFill>
                <a:ea typeface="ＭＳ Ｐゴシック" charset="0"/>
                <a:cs typeface="ＭＳ Ｐゴシック" charset="0"/>
              </a:rPr>
              <a:t> in way. </a:t>
            </a:r>
            <a:r>
              <a:rPr lang="pt-BR" sz="2900" spc="0" dirty="0" err="1">
                <a:solidFill>
                  <a:srgbClr val="FFFFFF"/>
                </a:solidFill>
                <a:ea typeface="ＭＳ Ｐゴシック" charset="0"/>
                <a:cs typeface="ＭＳ Ｐゴシック" charset="0"/>
              </a:rPr>
              <a:t>They</a:t>
            </a:r>
            <a:r>
              <a:rPr lang="pt-BR" sz="2900" spc="0" dirty="0">
                <a:solidFill>
                  <a:srgbClr val="FFFFFF"/>
                </a:solidFill>
                <a:ea typeface="ＭＳ Ｐゴシック" charset="0"/>
                <a:cs typeface="ＭＳ Ｐゴシック" charset="0"/>
              </a:rPr>
              <a:t> are </a:t>
            </a:r>
            <a:r>
              <a:rPr lang="pt-BR" sz="2900" spc="0" dirty="0" err="1">
                <a:solidFill>
                  <a:srgbClr val="FFFFFF"/>
                </a:solidFill>
                <a:ea typeface="ＭＳ Ｐゴシック" charset="0"/>
                <a:cs typeface="ＭＳ Ｐゴシック" charset="0"/>
              </a:rPr>
              <a:t>confessions</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that</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have</a:t>
            </a:r>
            <a:r>
              <a:rPr lang="pt-BR" sz="2900" spc="0" dirty="0">
                <a:solidFill>
                  <a:srgbClr val="FFFFFF"/>
                </a:solidFill>
                <a:ea typeface="ＭＳ Ｐゴシック" charset="0"/>
                <a:cs typeface="ＭＳ Ｐゴシック" charset="0"/>
              </a:rPr>
              <a:t> a </a:t>
            </a:r>
            <a:r>
              <a:rPr lang="pt-BR" sz="2900" spc="0" dirty="0" err="1">
                <a:solidFill>
                  <a:srgbClr val="FFFFFF"/>
                </a:solidFill>
                <a:ea typeface="ＭＳ Ｐゴシック" charset="0"/>
                <a:cs typeface="ＭＳ Ｐゴシック" charset="0"/>
              </a:rPr>
              <a:t>very</a:t>
            </a:r>
            <a:r>
              <a:rPr lang="pt-BR" sz="2900" spc="0" dirty="0">
                <a:solidFill>
                  <a:srgbClr val="FFFFFF"/>
                </a:solidFill>
                <a:ea typeface="ＭＳ Ｐゴシック" charset="0"/>
                <a:cs typeface="ＭＳ Ｐゴシック" charset="0"/>
              </a:rPr>
              <a:t> high </a:t>
            </a:r>
            <a:r>
              <a:rPr lang="pt-BR" sz="2900" spc="0" dirty="0" err="1">
                <a:solidFill>
                  <a:srgbClr val="FFFFFF"/>
                </a:solidFill>
                <a:ea typeface="ＭＳ Ｐゴシック" charset="0"/>
                <a:cs typeface="ＭＳ Ｐゴシック" charset="0"/>
              </a:rPr>
              <a:t>fictional</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component</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But</a:t>
            </a:r>
            <a:r>
              <a:rPr lang="pt-BR" sz="2900" spc="0" dirty="0">
                <a:solidFill>
                  <a:srgbClr val="FFFFFF"/>
                </a:solidFill>
                <a:ea typeface="ＭＳ Ｐゴシック" charset="0"/>
                <a:cs typeface="ＭＳ Ｐゴシック" charset="0"/>
              </a:rPr>
              <a:t> </a:t>
            </a:r>
            <a:r>
              <a:rPr lang="pt-BR" sz="2900" spc="0" dirty="0" err="1" smtClean="0">
                <a:solidFill>
                  <a:srgbClr val="FFFFFF"/>
                </a:solidFill>
                <a:ea typeface="ＭＳ Ｐゴシック" charset="0"/>
                <a:cs typeface="ＭＳ Ｐゴシック" charset="0"/>
              </a:rPr>
              <a:t>I</a:t>
            </a:r>
            <a:r>
              <a:rPr lang="es-ES_tradnl" sz="2900" spc="0" dirty="0" smtClean="0">
                <a:solidFill>
                  <a:srgbClr val="FFFFFF"/>
                </a:solidFill>
                <a:ea typeface="ＭＳ Ｐゴシック" charset="0"/>
                <a:cs typeface="ＭＳ Ｐゴシック" charset="0"/>
              </a:rPr>
              <a:t>’</a:t>
            </a:r>
            <a:r>
              <a:rPr lang="pt-BR" sz="2900" spc="0" dirty="0" smtClean="0">
                <a:solidFill>
                  <a:srgbClr val="FFFFFF"/>
                </a:solidFill>
                <a:ea typeface="ＭＳ Ｐゴシック" charset="0"/>
                <a:cs typeface="ＭＳ Ｐゴシック" charset="0"/>
              </a:rPr>
              <a:t>m </a:t>
            </a:r>
            <a:r>
              <a:rPr lang="pt-BR" sz="2900" spc="0" dirty="0" err="1">
                <a:solidFill>
                  <a:srgbClr val="FFFFFF"/>
                </a:solidFill>
                <a:ea typeface="ＭＳ Ｐゴシック" charset="0"/>
                <a:cs typeface="ＭＳ Ｐゴシック" charset="0"/>
              </a:rPr>
              <a:t>interested</a:t>
            </a:r>
            <a:r>
              <a:rPr lang="pt-BR" sz="2900" spc="0" dirty="0">
                <a:solidFill>
                  <a:srgbClr val="FFFFFF"/>
                </a:solidFill>
                <a:ea typeface="ＭＳ Ｐゴシック" charset="0"/>
                <a:cs typeface="ＭＳ Ｐゴシック" charset="0"/>
              </a:rPr>
              <a:t> in </a:t>
            </a:r>
            <a:r>
              <a:rPr lang="pt-BR" sz="2900" spc="0" dirty="0" err="1">
                <a:solidFill>
                  <a:srgbClr val="FFFFFF"/>
                </a:solidFill>
                <a:ea typeface="ＭＳ Ｐゴシック" charset="0"/>
                <a:cs typeface="ＭＳ Ｐゴシック" charset="0"/>
              </a:rPr>
              <a:t>their</a:t>
            </a:r>
            <a:r>
              <a:rPr lang="pt-BR" sz="2900" spc="0" dirty="0">
                <a:solidFill>
                  <a:srgbClr val="FFFFFF"/>
                </a:solidFill>
                <a:ea typeface="ＭＳ Ｐゴシック" charset="0"/>
                <a:cs typeface="ＭＳ Ｐゴシック" charset="0"/>
              </a:rPr>
              <a:t> </a:t>
            </a:r>
            <a:r>
              <a:rPr lang="pt-BR" sz="2900" spc="0" dirty="0" err="1">
                <a:solidFill>
                  <a:srgbClr val="FFFFFF"/>
                </a:solidFill>
                <a:ea typeface="ＭＳ Ｐゴシック" charset="0"/>
                <a:cs typeface="ＭＳ Ｐゴシック" charset="0"/>
              </a:rPr>
              <a:t>fiction</a:t>
            </a:r>
            <a:r>
              <a:rPr lang="pt-BR" sz="2900" spc="0" dirty="0">
                <a:solidFill>
                  <a:srgbClr val="FFFFFF"/>
                </a:solidFill>
                <a:ea typeface="ＭＳ Ｐゴシック" charset="0"/>
                <a:cs typeface="ＭＳ Ｐゴシック" charset="0"/>
              </a:rPr>
              <a:t> and, to </a:t>
            </a:r>
            <a:r>
              <a:rPr lang="pt-BR" sz="2900" spc="0" dirty="0" err="1">
                <a:solidFill>
                  <a:srgbClr val="FFFFFF"/>
                </a:solidFill>
                <a:ea typeface="ＭＳ Ｐゴシック" charset="0"/>
                <a:cs typeface="ＭＳ Ｐゴシック" charset="0"/>
              </a:rPr>
              <a:t>understand</a:t>
            </a:r>
            <a:r>
              <a:rPr lang="pt-BR" sz="2900" spc="0" dirty="0">
                <a:solidFill>
                  <a:srgbClr val="FFFFFF"/>
                </a:solidFill>
                <a:ea typeface="ＭＳ Ｐゴシック" charset="0"/>
                <a:cs typeface="ＭＳ Ｐゴシック" charset="0"/>
              </a:rPr>
              <a:t> from </a:t>
            </a:r>
            <a:r>
              <a:rPr lang="pt-BR" sz="2900" spc="0" dirty="0" err="1">
                <a:solidFill>
                  <a:srgbClr val="FFFFFF"/>
                </a:solidFill>
                <a:ea typeface="ＭＳ Ｐゴシック" charset="0"/>
                <a:cs typeface="ＭＳ Ｐゴシック" charset="0"/>
              </a:rPr>
              <a:t>which</a:t>
            </a:r>
            <a:r>
              <a:rPr lang="pt-BR" sz="2900" spc="0" dirty="0">
                <a:solidFill>
                  <a:srgbClr val="FFFFFF"/>
                </a:solidFill>
                <a:ea typeface="ＭＳ Ｐゴシック" charset="0"/>
                <a:cs typeface="ＭＳ Ｐゴシック" charset="0"/>
              </a:rPr>
              <a:t> place the person is </a:t>
            </a:r>
            <a:r>
              <a:rPr lang="pt-BR" sz="2900" spc="0" dirty="0" err="1">
                <a:solidFill>
                  <a:srgbClr val="FFFFFF"/>
                </a:solidFill>
                <a:ea typeface="ＭＳ Ｐゴシック" charset="0"/>
                <a:cs typeface="ＭＳ Ｐゴシック" charset="0"/>
              </a:rPr>
              <a:t>talking</a:t>
            </a:r>
            <a:r>
              <a:rPr lang="pt-BR" sz="2900" spc="0" dirty="0" smtClean="0">
                <a:solidFill>
                  <a:srgbClr val="FFFFFF"/>
                </a:solidFill>
                <a:ea typeface="ＭＳ Ｐゴシック" charset="0"/>
                <a:cs typeface="ＭＳ Ｐゴシック" charset="0"/>
              </a:rPr>
              <a:t>.” </a:t>
            </a:r>
          </a:p>
          <a:p>
            <a:pPr marL="0" lvl="0" indent="0" fontAlgn="base">
              <a:spcBef>
                <a:spcPct val="50000"/>
              </a:spcBef>
              <a:spcAft>
                <a:spcPct val="0"/>
              </a:spcAft>
              <a:buClrTx/>
              <a:buNone/>
              <a:defRPr/>
            </a:pPr>
            <a:r>
              <a:rPr lang="pt-BR" sz="2800" spc="0" dirty="0">
                <a:solidFill>
                  <a:srgbClr val="FFFFFF"/>
                </a:solidFill>
                <a:latin typeface="Arial" charset="0"/>
                <a:ea typeface="ＭＳ Ｐゴシック" charset="0"/>
                <a:cs typeface="ＭＳ Ｐゴシック" charset="0"/>
              </a:rPr>
              <a:t> </a:t>
            </a:r>
            <a:r>
              <a:rPr lang="pt-BR" sz="2800" spc="0" dirty="0" smtClean="0">
                <a:solidFill>
                  <a:srgbClr val="FFFFFF"/>
                </a:solidFill>
                <a:latin typeface="Arial" charset="0"/>
                <a:ea typeface="ＭＳ Ｐゴシック" charset="0"/>
                <a:cs typeface="ＭＳ Ｐゴシック" charset="0"/>
              </a:rPr>
              <a:t>                              </a:t>
            </a:r>
            <a:r>
              <a:rPr lang="en-US" sz="2400" spc="0" dirty="0" smtClean="0">
                <a:solidFill>
                  <a:srgbClr val="FFFFFF"/>
                </a:solidFill>
                <a:latin typeface="Arial" charset="0"/>
                <a:ea typeface="ＭＳ Ｐゴシック" charset="0"/>
                <a:cs typeface="ＭＳ Ｐゴシック" charset="0"/>
              </a:rPr>
              <a:t>(E. Coutinho, </a:t>
            </a:r>
            <a:r>
              <a:rPr lang="en-US" sz="2400" spc="0" dirty="0">
                <a:solidFill>
                  <a:srgbClr val="FFFFFF"/>
                </a:solidFill>
                <a:latin typeface="Arial" charset="0"/>
                <a:ea typeface="ＭＳ Ｐゴシック" charset="0"/>
                <a:cs typeface="ＭＳ Ｐゴシック" charset="0"/>
              </a:rPr>
              <a:t>interview </a:t>
            </a:r>
            <a:r>
              <a:rPr lang="en-US" sz="2400" spc="0" dirty="0" smtClean="0">
                <a:solidFill>
                  <a:srgbClr val="FFFFFF"/>
                </a:solidFill>
                <a:latin typeface="Arial" charset="0"/>
                <a:ea typeface="ＭＳ Ｐゴシック" charset="0"/>
                <a:cs typeface="ＭＳ Ｐゴシック" charset="0"/>
              </a:rPr>
              <a:t>2003)</a:t>
            </a:r>
            <a:endParaRPr lang="pt-BR" sz="2400" spc="0" dirty="0">
              <a:solidFill>
                <a:srgbClr val="FFFFFF"/>
              </a:solidFill>
              <a:latin typeface="Arial" charset="0"/>
              <a:ea typeface="ＭＳ Ｐゴシック" charset="0"/>
              <a:cs typeface="ＭＳ Ｐゴシック" charset="0"/>
            </a:endParaRPr>
          </a:p>
          <a:p>
            <a:endParaRPr lang="en-US" dirty="0"/>
          </a:p>
        </p:txBody>
      </p:sp>
      <p:sp>
        <p:nvSpPr>
          <p:cNvPr id="4" name="Title 1"/>
          <p:cNvSpPr>
            <a:spLocks noGrp="1"/>
          </p:cNvSpPr>
          <p:nvPr>
            <p:ph type="title"/>
          </p:nvPr>
        </p:nvSpPr>
        <p:spPr>
          <a:xfrm>
            <a:off x="287343" y="216906"/>
            <a:ext cx="7295139" cy="844733"/>
          </a:xfrm>
        </p:spPr>
        <p:txBody>
          <a:bodyPr/>
          <a:lstStyle/>
          <a:p>
            <a:r>
              <a:rPr lang="fr-CA" b="1" dirty="0">
                <a:solidFill>
                  <a:srgbClr val="FFFF00"/>
                </a:solidFill>
              </a:rPr>
              <a:t>The </a:t>
            </a:r>
            <a:r>
              <a:rPr lang="fr-CA" b="1" dirty="0" err="1">
                <a:solidFill>
                  <a:srgbClr val="FFFF00"/>
                </a:solidFill>
              </a:rPr>
              <a:t>fallacy</a:t>
            </a:r>
            <a:r>
              <a:rPr lang="fr-CA" b="1" dirty="0">
                <a:solidFill>
                  <a:srgbClr val="FFFF00"/>
                </a:solidFill>
              </a:rPr>
              <a:t> of the </a:t>
            </a:r>
            <a:r>
              <a:rPr lang="fr-CA" b="1" dirty="0" err="1">
                <a:solidFill>
                  <a:srgbClr val="FFFF00"/>
                </a:solidFill>
              </a:rPr>
              <a:t>Peptonized</a:t>
            </a:r>
            <a:r>
              <a:rPr lang="fr-CA" b="1" dirty="0">
                <a:solidFill>
                  <a:srgbClr val="FFFF00"/>
                </a:solidFill>
              </a:rPr>
              <a:t> Real </a:t>
            </a:r>
            <a:r>
              <a:rPr lang="fr-CA" b="1" dirty="0" smtClean="0">
                <a:solidFill>
                  <a:srgbClr val="FFFF00"/>
                </a:solidFill>
              </a:rPr>
              <a:t>II</a:t>
            </a:r>
            <a:endParaRPr lang="en-US" b="1" dirty="0">
              <a:solidFill>
                <a:srgbClr val="FFFF00"/>
              </a:solidFill>
            </a:endParaRPr>
          </a:p>
        </p:txBody>
      </p:sp>
    </p:spTree>
    <p:extLst>
      <p:ext uri="{BB962C8B-B14F-4D97-AF65-F5344CB8AC3E}">
        <p14:creationId xmlns:p14="http://schemas.microsoft.com/office/powerpoint/2010/main" val="2831069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511" y="274637"/>
            <a:ext cx="7603272" cy="976208"/>
          </a:xfrm>
        </p:spPr>
        <p:txBody>
          <a:bodyPr/>
          <a:lstStyle/>
          <a:p>
            <a:pPr algn="ctr"/>
            <a:r>
              <a:rPr lang="en-US" sz="2800" b="1" dirty="0" smtClean="0">
                <a:solidFill>
                  <a:srgbClr val="FFFF00"/>
                </a:solidFill>
              </a:rPr>
              <a:t>Deely’s take on relation in a triadic spirit: </a:t>
            </a:r>
            <a:br>
              <a:rPr lang="en-US" sz="2800" b="1" dirty="0" smtClean="0">
                <a:solidFill>
                  <a:srgbClr val="FFFF00"/>
                </a:solidFill>
              </a:rPr>
            </a:br>
            <a:r>
              <a:rPr lang="en-US" sz="2800" b="1" dirty="0" smtClean="0">
                <a:solidFill>
                  <a:srgbClr val="FFFF00"/>
                </a:solidFill>
              </a:rPr>
              <a:t> how to grasp what is invisible </a:t>
            </a:r>
            <a:endParaRPr lang="en-US" sz="2800" b="1" dirty="0">
              <a:solidFill>
                <a:srgbClr val="FFFF00"/>
              </a:solidFill>
            </a:endParaRPr>
          </a:p>
        </p:txBody>
      </p:sp>
      <p:sp>
        <p:nvSpPr>
          <p:cNvPr id="3" name="Content Placeholder 2"/>
          <p:cNvSpPr>
            <a:spLocks noGrp="1"/>
          </p:cNvSpPr>
          <p:nvPr>
            <p:ph sz="quarter" idx="13"/>
          </p:nvPr>
        </p:nvSpPr>
        <p:spPr>
          <a:xfrm>
            <a:off x="327091" y="1501013"/>
            <a:ext cx="6811104" cy="3867998"/>
          </a:xfrm>
        </p:spPr>
        <p:txBody>
          <a:bodyPr>
            <a:normAutofit/>
          </a:bodyPr>
          <a:lstStyle/>
          <a:p>
            <a:pPr marL="0" indent="0">
              <a:buNone/>
            </a:pPr>
            <a:r>
              <a:rPr lang="en-US" sz="2800" dirty="0"/>
              <a:t>“A relation in the sense constitutive of the sign in the being proper to it as sign cannot be seen or touched. It can be understood, but, without that understanding, it cannot be grasped directly at all. Animals make use of signs without knowing that there are signs, Maritain noted that is to say (1957: 53), "without perceiving the relation of signification". (1990, 37)</a:t>
            </a:r>
            <a:endParaRPr lang="es-ES_tradnl" sz="2800" dirty="0"/>
          </a:p>
        </p:txBody>
      </p:sp>
      <p:pic>
        <p:nvPicPr>
          <p:cNvPr id="4" name="Picture 3"/>
          <p:cNvPicPr>
            <a:picLocks noChangeAspect="1"/>
          </p:cNvPicPr>
          <p:nvPr/>
        </p:nvPicPr>
        <p:blipFill>
          <a:blip r:embed="rId2"/>
          <a:stretch>
            <a:fillRect/>
          </a:stretch>
        </p:blipFill>
        <p:spPr>
          <a:xfrm>
            <a:off x="7138194" y="4344926"/>
            <a:ext cx="1500736" cy="2261109"/>
          </a:xfrm>
          <a:prstGeom prst="rect">
            <a:avLst/>
          </a:prstGeom>
        </p:spPr>
      </p:pic>
    </p:spTree>
    <p:extLst>
      <p:ext uri="{BB962C8B-B14F-4D97-AF65-F5344CB8AC3E}">
        <p14:creationId xmlns:p14="http://schemas.microsoft.com/office/powerpoint/2010/main" val="11563650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906"/>
            <a:ext cx="7430833" cy="601333"/>
          </a:xfrm>
        </p:spPr>
        <p:txBody>
          <a:bodyPr/>
          <a:lstStyle/>
          <a:p>
            <a:r>
              <a:rPr lang="en-US" sz="2700" b="1" dirty="0" smtClean="0">
                <a:solidFill>
                  <a:srgbClr val="FFFF00"/>
                </a:solidFill>
              </a:rPr>
              <a:t>THE MIDAS TOUCH of the DOCUMENTARY FILM</a:t>
            </a:r>
            <a:endParaRPr lang="en-US" sz="2700" b="1" dirty="0">
              <a:solidFill>
                <a:srgbClr val="FFFF00"/>
              </a:solidFill>
            </a:endParaRPr>
          </a:p>
        </p:txBody>
      </p:sp>
      <p:sp>
        <p:nvSpPr>
          <p:cNvPr id="3" name="Content Placeholder 2"/>
          <p:cNvSpPr>
            <a:spLocks noGrp="1"/>
          </p:cNvSpPr>
          <p:nvPr>
            <p:ph sz="quarter" idx="13"/>
          </p:nvPr>
        </p:nvSpPr>
        <p:spPr>
          <a:xfrm>
            <a:off x="322257" y="1122223"/>
            <a:ext cx="6464066" cy="4849498"/>
          </a:xfrm>
        </p:spPr>
        <p:txBody>
          <a:bodyPr>
            <a:normAutofit fontScale="92500" lnSpcReduction="10000"/>
          </a:bodyPr>
          <a:lstStyle/>
          <a:p>
            <a:pPr marL="0" lvl="0" indent="0" fontAlgn="base">
              <a:spcBef>
                <a:spcPct val="50000"/>
              </a:spcBef>
              <a:spcAft>
                <a:spcPct val="0"/>
              </a:spcAft>
              <a:buClrTx/>
              <a:buNone/>
              <a:defRPr/>
            </a:pPr>
            <a:r>
              <a:rPr lang="en-US" sz="2600" spc="0" dirty="0" smtClean="0">
                <a:solidFill>
                  <a:srgbClr val="FFFFFF"/>
                </a:solidFill>
                <a:ea typeface="ＭＳ Ｐゴシック" charset="0"/>
                <a:cs typeface="ＭＳ Ｐゴシック" charset="0"/>
              </a:rPr>
              <a:t>“A </a:t>
            </a:r>
            <a:r>
              <a:rPr lang="en-US" sz="2600" spc="0" dirty="0">
                <a:solidFill>
                  <a:srgbClr val="FFFFFF"/>
                </a:solidFill>
                <a:ea typeface="ＭＳ Ｐゴシック" charset="0"/>
                <a:cs typeface="ＭＳ Ｐゴシック" charset="0"/>
              </a:rPr>
              <a:t>[TV] interview tries hard to seem objective and supposedly to show the ‘real’. The documentary, on the contrary, is shaped by the questioning of that objectivity, of that possibility of dealing with the real. The great documentary isn’t only based on this presupposition, but it also thematizes that very impossibility of dealing with whatever it is that may be called real. In front of this ‘real’, every documentary, deep down, is precarious, is incomplete, is imperfect, and it’s precisely from that imperfection that its perfection is born. The documentary is always a subjective view. The documentary is the very act of documenting</a:t>
            </a:r>
            <a:r>
              <a:rPr lang="en-US" sz="2600" spc="0" dirty="0" smtClean="0">
                <a:solidFill>
                  <a:srgbClr val="FFFFFF"/>
                </a:solidFill>
                <a:ea typeface="ＭＳ Ｐゴシック" charset="0"/>
                <a:cs typeface="ＭＳ Ｐゴシック" charset="0"/>
              </a:rPr>
              <a:t>.”</a:t>
            </a:r>
            <a:r>
              <a:rPr lang="en-US" sz="2800" spc="0" dirty="0" smtClean="0">
                <a:solidFill>
                  <a:srgbClr val="FFFFFF"/>
                </a:solidFill>
                <a:ea typeface="ＭＳ Ｐゴシック" charset="0"/>
                <a:cs typeface="ＭＳ Ｐゴシック" charset="0"/>
              </a:rPr>
              <a:t> </a:t>
            </a:r>
            <a:endParaRPr lang="en-US" sz="2800" spc="0" dirty="0">
              <a:solidFill>
                <a:srgbClr val="FFFFFF"/>
              </a:solidFill>
              <a:ea typeface="ＭＳ Ｐゴシック" charset="0"/>
              <a:cs typeface="ＭＳ Ｐゴシック" charset="0"/>
            </a:endParaRPr>
          </a:p>
          <a:p>
            <a:pPr marL="0" lvl="0" indent="0" fontAlgn="base">
              <a:spcBef>
                <a:spcPct val="50000"/>
              </a:spcBef>
              <a:spcAft>
                <a:spcPct val="0"/>
              </a:spcAft>
              <a:buClrTx/>
              <a:buNone/>
              <a:defRPr/>
            </a:pPr>
            <a:r>
              <a:rPr lang="en-US" sz="2600" spc="0" dirty="0" smtClean="0">
                <a:solidFill>
                  <a:srgbClr val="FFFFFF"/>
                </a:solidFill>
                <a:latin typeface="Arial" charset="0"/>
                <a:ea typeface="ＭＳ Ｐゴシック" charset="0"/>
                <a:cs typeface="ＭＳ Ｐゴシック" charset="0"/>
              </a:rPr>
              <a:t>                         (E. Coutinho, </a:t>
            </a:r>
            <a:r>
              <a:rPr lang="en-US" sz="2600" spc="0" dirty="0">
                <a:solidFill>
                  <a:srgbClr val="FFFFFF"/>
                </a:solidFill>
                <a:latin typeface="Arial" charset="0"/>
                <a:ea typeface="ＭＳ Ｐゴシック" charset="0"/>
                <a:cs typeface="ＭＳ Ｐゴシック" charset="0"/>
              </a:rPr>
              <a:t>interview 2003)</a:t>
            </a:r>
            <a:endParaRPr lang="pt-BR" sz="2600" spc="0" dirty="0">
              <a:solidFill>
                <a:srgbClr val="FFFFFF"/>
              </a:solidFill>
              <a:latin typeface="Arial"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4673087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14" y="256776"/>
            <a:ext cx="6957320" cy="918609"/>
          </a:xfrm>
        </p:spPr>
        <p:txBody>
          <a:bodyPr/>
          <a:lstStyle/>
          <a:p>
            <a:r>
              <a:rPr lang="en-US" sz="2800" b="1" dirty="0" smtClean="0">
                <a:solidFill>
                  <a:srgbClr val="FFFF00"/>
                </a:solidFill>
              </a:rPr>
              <a:t>a recurrent concept  in  documentary theory</a:t>
            </a:r>
            <a:endParaRPr lang="en-US" sz="2800" b="1" dirty="0">
              <a:solidFill>
                <a:srgbClr val="FFFF00"/>
              </a:solidFill>
            </a:endParaRPr>
          </a:p>
        </p:txBody>
      </p:sp>
      <p:sp>
        <p:nvSpPr>
          <p:cNvPr id="3" name="Content Placeholder 2"/>
          <p:cNvSpPr>
            <a:spLocks noGrp="1"/>
          </p:cNvSpPr>
          <p:nvPr>
            <p:ph sz="quarter" idx="13"/>
          </p:nvPr>
        </p:nvSpPr>
        <p:spPr>
          <a:xfrm>
            <a:off x="73814" y="1389521"/>
            <a:ext cx="7045987" cy="4460188"/>
          </a:xfrm>
        </p:spPr>
        <p:txBody>
          <a:bodyPr>
            <a:normAutofit/>
          </a:bodyPr>
          <a:lstStyle/>
          <a:p>
            <a:r>
              <a:rPr lang="en-CA" sz="2800" dirty="0" smtClean="0"/>
              <a:t>“</a:t>
            </a:r>
            <a:r>
              <a:rPr lang="en-CA" sz="2700" dirty="0" smtClean="0"/>
              <a:t>The concept of performance [is due to the ] narrative exigencies for the construction of  characters  [who] occupy the core of the concerns of Coutinho” </a:t>
            </a:r>
            <a:r>
              <a:rPr lang="en-CA" sz="2300" dirty="0" smtClean="0"/>
              <a:t>(Bezerra, 2014, p. 10) </a:t>
            </a:r>
          </a:p>
          <a:p>
            <a:r>
              <a:rPr lang="en-CA" sz="2700" dirty="0" smtClean="0"/>
              <a:t>“The performance of the character of Coutinho’s films is a kind of theater, a particular gesture in the way s/he places him/herself on stage, of entering the play  proposed by the  director and to display a presence  in the film, based on a life experience”</a:t>
            </a:r>
            <a:r>
              <a:rPr lang="en-CA" sz="2800" dirty="0" smtClean="0"/>
              <a:t>. </a:t>
            </a:r>
            <a:r>
              <a:rPr lang="en-CA" sz="2300" dirty="0" smtClean="0"/>
              <a:t>(ibid, p. 15)</a:t>
            </a:r>
          </a:p>
          <a:p>
            <a:endParaRPr lang="pt-BR" sz="2800" b="1" i="1" dirty="0">
              <a:solidFill>
                <a:srgbClr val="FFFF00"/>
              </a:solidFill>
            </a:endParaRPr>
          </a:p>
        </p:txBody>
      </p:sp>
      <p:pic>
        <p:nvPicPr>
          <p:cNvPr id="4" name="Picture 3"/>
          <p:cNvPicPr>
            <a:picLocks noChangeAspect="1"/>
          </p:cNvPicPr>
          <p:nvPr/>
        </p:nvPicPr>
        <p:blipFill>
          <a:blip r:embed="rId2"/>
          <a:stretch>
            <a:fillRect/>
          </a:stretch>
        </p:blipFill>
        <p:spPr>
          <a:xfrm>
            <a:off x="7168610" y="1946249"/>
            <a:ext cx="1857301" cy="2686357"/>
          </a:xfrm>
          <a:prstGeom prst="rect">
            <a:avLst/>
          </a:prstGeom>
        </p:spPr>
      </p:pic>
    </p:spTree>
    <p:extLst>
      <p:ext uri="{BB962C8B-B14F-4D97-AF65-F5344CB8AC3E}">
        <p14:creationId xmlns:p14="http://schemas.microsoft.com/office/powerpoint/2010/main" val="19511810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8" y="440507"/>
            <a:ext cx="7326498" cy="891975"/>
          </a:xfrm>
        </p:spPr>
        <p:txBody>
          <a:bodyPr/>
          <a:lstStyle/>
          <a:p>
            <a:r>
              <a:rPr lang="en-US" sz="2600" b="1" dirty="0" smtClean="0">
                <a:solidFill>
                  <a:srgbClr val="FFFF00"/>
                </a:solidFill>
              </a:rPr>
              <a:t>a Typical theoretical account of the creation of the documentary </a:t>
            </a:r>
            <a:r>
              <a:rPr lang="en-US" sz="2600" b="1" i="1" dirty="0" smtClean="0">
                <a:solidFill>
                  <a:srgbClr val="FFFFFF"/>
                </a:solidFill>
              </a:rPr>
              <a:t>character</a:t>
            </a:r>
            <a:endParaRPr lang="en-US" sz="2600" b="1" dirty="0">
              <a:solidFill>
                <a:srgbClr val="FFFFFF"/>
              </a:solidFill>
            </a:endParaRPr>
          </a:p>
        </p:txBody>
      </p:sp>
      <p:sp>
        <p:nvSpPr>
          <p:cNvPr id="3" name="TextBox 2"/>
          <p:cNvSpPr txBox="1"/>
          <p:nvPr/>
        </p:nvSpPr>
        <p:spPr>
          <a:xfrm>
            <a:off x="154147" y="1692684"/>
            <a:ext cx="7257731" cy="4801315"/>
          </a:xfrm>
          <a:prstGeom prst="rect">
            <a:avLst/>
          </a:prstGeom>
          <a:noFill/>
        </p:spPr>
        <p:txBody>
          <a:bodyPr wrap="square" rtlCol="0">
            <a:spAutoFit/>
          </a:bodyPr>
          <a:lstStyle/>
          <a:p>
            <a:r>
              <a:rPr lang="es-ES_tradnl" sz="2600" dirty="0" smtClean="0"/>
              <a:t>- Xavier </a:t>
            </a:r>
            <a:r>
              <a:rPr lang="es-ES_tradnl" sz="2600" dirty="0"/>
              <a:t>(2009) </a:t>
            </a:r>
            <a:r>
              <a:rPr lang="es-ES_tradnl" sz="2600" dirty="0" err="1" smtClean="0"/>
              <a:t>claims</a:t>
            </a:r>
            <a:r>
              <a:rPr lang="es-ES_tradnl" sz="2600" dirty="0" smtClean="0"/>
              <a:t> </a:t>
            </a:r>
            <a:r>
              <a:rPr lang="es-ES_tradnl" sz="2600" dirty="0" err="1" smtClean="0"/>
              <a:t>that</a:t>
            </a:r>
            <a:r>
              <a:rPr lang="es-ES_tradnl" sz="2600" dirty="0" smtClean="0"/>
              <a:t>  “the documentary </a:t>
            </a:r>
            <a:r>
              <a:rPr lang="es-ES_tradnl" sz="2600" dirty="0" err="1" smtClean="0"/>
              <a:t>creation</a:t>
            </a:r>
            <a:r>
              <a:rPr lang="es-ES_tradnl" sz="2600" dirty="0" smtClean="0"/>
              <a:t> of Coutinho </a:t>
            </a:r>
            <a:r>
              <a:rPr lang="es-ES_tradnl" sz="2600" dirty="0"/>
              <a:t>i</a:t>
            </a:r>
            <a:r>
              <a:rPr lang="es-ES_tradnl" sz="2600" dirty="0" smtClean="0"/>
              <a:t>s a </a:t>
            </a:r>
            <a:r>
              <a:rPr lang="es-ES_tradnl" sz="2600" dirty="0" err="1" smtClean="0"/>
              <a:t>dramatic</a:t>
            </a:r>
            <a:r>
              <a:rPr lang="es-ES_tradnl" sz="2600" dirty="0"/>
              <a:t> </a:t>
            </a:r>
            <a:r>
              <a:rPr lang="es-ES_tradnl" sz="2600" dirty="0" err="1"/>
              <a:t>form</a:t>
            </a:r>
            <a:r>
              <a:rPr lang="es-ES_tradnl" sz="2600" dirty="0"/>
              <a:t> </a:t>
            </a:r>
            <a:r>
              <a:rPr lang="es-ES_tradnl" sz="2600" dirty="0" err="1" smtClean="0"/>
              <a:t>which</a:t>
            </a:r>
            <a:r>
              <a:rPr lang="es-ES_tradnl" sz="2600" dirty="0" smtClean="0"/>
              <a:t> is </a:t>
            </a:r>
            <a:r>
              <a:rPr lang="es-ES_tradnl" sz="2600" dirty="0" err="1" smtClean="0"/>
              <a:t>born</a:t>
            </a:r>
            <a:r>
              <a:rPr lang="es-ES_tradnl" sz="2600" dirty="0" smtClean="0"/>
              <a:t> out of </a:t>
            </a:r>
            <a:r>
              <a:rPr lang="es-ES_tradnl" sz="2600" dirty="0" err="1" smtClean="0"/>
              <a:t>that</a:t>
            </a:r>
            <a:r>
              <a:rPr lang="es-ES_tradnl" sz="2600" dirty="0" smtClean="0"/>
              <a:t> </a:t>
            </a:r>
            <a:r>
              <a:rPr lang="es-ES_tradnl" sz="2600" dirty="0" err="1" smtClean="0"/>
              <a:t>sort</a:t>
            </a:r>
            <a:r>
              <a:rPr lang="es-ES_tradnl" sz="2600" dirty="0" smtClean="0"/>
              <a:t> of </a:t>
            </a:r>
            <a:r>
              <a:rPr lang="es-ES_tradnl" sz="2600" dirty="0"/>
              <a:t>personal </a:t>
            </a:r>
            <a:r>
              <a:rPr lang="es-ES_tradnl" sz="2600" dirty="0" err="1" smtClean="0"/>
              <a:t>confrontation</a:t>
            </a:r>
            <a:r>
              <a:rPr lang="es-ES_tradnl" sz="2600" dirty="0" smtClean="0"/>
              <a:t> between the individual and the </a:t>
            </a:r>
            <a:r>
              <a:rPr lang="es-ES_tradnl" sz="2600" dirty="0"/>
              <a:t>director </a:t>
            </a:r>
            <a:r>
              <a:rPr lang="es-ES_tradnl" sz="2600" dirty="0" smtClean="0"/>
              <a:t>[</a:t>
            </a:r>
            <a:r>
              <a:rPr lang="es-ES_tradnl" sz="2600" dirty="0" err="1" smtClean="0"/>
              <a:t>due</a:t>
            </a:r>
            <a:r>
              <a:rPr lang="es-ES_tradnl" sz="2600" dirty="0" smtClean="0"/>
              <a:t> to] the </a:t>
            </a:r>
            <a:r>
              <a:rPr lang="es-ES_tradnl" sz="2600" dirty="0" err="1" smtClean="0"/>
              <a:t>presence</a:t>
            </a:r>
            <a:r>
              <a:rPr lang="es-ES_tradnl" sz="2600" dirty="0" smtClean="0"/>
              <a:t> of the </a:t>
            </a:r>
            <a:r>
              <a:rPr lang="es-ES_tradnl" sz="2600" dirty="0" err="1" smtClean="0"/>
              <a:t>cinematic</a:t>
            </a:r>
            <a:r>
              <a:rPr lang="es-ES_tradnl" sz="2600" dirty="0" smtClean="0"/>
              <a:t> </a:t>
            </a:r>
            <a:r>
              <a:rPr lang="es-ES_tradnl" sz="2600" dirty="0" err="1" smtClean="0"/>
              <a:t>gaze</a:t>
            </a:r>
            <a:r>
              <a:rPr lang="es-ES_tradnl" sz="2600" dirty="0" smtClean="0"/>
              <a:t> </a:t>
            </a:r>
            <a:r>
              <a:rPr lang="es-ES_tradnl" sz="2600" dirty="0" err="1" smtClean="0"/>
              <a:t>by</a:t>
            </a:r>
            <a:r>
              <a:rPr lang="es-ES_tradnl" sz="2600" dirty="0" smtClean="0"/>
              <a:t> </a:t>
            </a:r>
            <a:r>
              <a:rPr lang="es-ES_tradnl" sz="2600" dirty="0" err="1" smtClean="0"/>
              <a:t>means</a:t>
            </a:r>
            <a:r>
              <a:rPr lang="es-ES_tradnl" sz="2600" dirty="0" smtClean="0"/>
              <a:t> of </a:t>
            </a:r>
            <a:r>
              <a:rPr lang="es-ES_tradnl" sz="2600" dirty="0" err="1" smtClean="0"/>
              <a:t>which</a:t>
            </a:r>
            <a:r>
              <a:rPr lang="es-ES_tradnl" sz="2600" dirty="0" smtClean="0"/>
              <a:t> every image </a:t>
            </a:r>
            <a:r>
              <a:rPr lang="es-ES_tradnl" sz="2600" dirty="0" err="1" smtClean="0"/>
              <a:t>becomes</a:t>
            </a:r>
            <a:r>
              <a:rPr lang="es-ES_tradnl" sz="2600" dirty="0" smtClean="0"/>
              <a:t> </a:t>
            </a:r>
            <a:r>
              <a:rPr lang="es-ES_tradnl" sz="2600" dirty="0" err="1" smtClean="0"/>
              <a:t>theatrical</a:t>
            </a:r>
            <a:r>
              <a:rPr lang="es-ES_tradnl" sz="2600" dirty="0" smtClean="0"/>
              <a:t>” </a:t>
            </a:r>
            <a:r>
              <a:rPr lang="es-ES_tradnl" sz="2300" dirty="0"/>
              <a:t>(p. 213)</a:t>
            </a:r>
            <a:r>
              <a:rPr lang="es-ES_tradnl" sz="2300" dirty="0" smtClean="0"/>
              <a:t>.</a:t>
            </a:r>
          </a:p>
          <a:p>
            <a:endParaRPr lang="es-ES_tradnl" sz="2300" dirty="0" smtClean="0"/>
          </a:p>
          <a:p>
            <a:r>
              <a:rPr lang="es-ES_tradnl" sz="2600" dirty="0" smtClean="0"/>
              <a:t>- Xavier </a:t>
            </a:r>
            <a:r>
              <a:rPr lang="es-ES_tradnl" sz="2600" dirty="0"/>
              <a:t>(2010) </a:t>
            </a:r>
            <a:r>
              <a:rPr lang="pt-BR" sz="2600" dirty="0" err="1" smtClean="0"/>
              <a:t>describes</a:t>
            </a:r>
            <a:r>
              <a:rPr lang="pt-BR" sz="2600" dirty="0" smtClean="0"/>
              <a:t> “</a:t>
            </a:r>
            <a:r>
              <a:rPr lang="pt-BR" sz="2600" dirty="0"/>
              <a:t>a</a:t>
            </a:r>
            <a:r>
              <a:rPr lang="pt-BR" sz="2600" dirty="0" smtClean="0"/>
              <a:t> </a:t>
            </a:r>
            <a:r>
              <a:rPr lang="pt-BR" sz="2600" dirty="0" err="1" smtClean="0"/>
              <a:t>process</a:t>
            </a:r>
            <a:r>
              <a:rPr lang="pt-BR" sz="2600" dirty="0" smtClean="0"/>
              <a:t> </a:t>
            </a:r>
            <a:r>
              <a:rPr lang="pt-BR" sz="2600" dirty="0"/>
              <a:t>of </a:t>
            </a:r>
            <a:r>
              <a:rPr lang="pt-BR" sz="2600" dirty="0" err="1" smtClean="0"/>
              <a:t>theatricalization</a:t>
            </a:r>
            <a:r>
              <a:rPr lang="pt-BR" sz="2600" dirty="0" smtClean="0"/>
              <a:t> </a:t>
            </a:r>
            <a:r>
              <a:rPr lang="pt-BR" sz="2600" dirty="0" err="1" smtClean="0"/>
              <a:t>generated</a:t>
            </a:r>
            <a:r>
              <a:rPr lang="pt-BR" sz="2600" dirty="0" smtClean="0"/>
              <a:t> </a:t>
            </a:r>
            <a:r>
              <a:rPr lang="pt-BR" sz="2600" dirty="0" err="1" smtClean="0"/>
              <a:t>by</a:t>
            </a:r>
            <a:r>
              <a:rPr lang="pt-BR" sz="2600" dirty="0" smtClean="0"/>
              <a:t> the </a:t>
            </a:r>
            <a:r>
              <a:rPr lang="pt-BR" sz="2600" dirty="0" err="1" smtClean="0"/>
              <a:t>camera</a:t>
            </a:r>
            <a:r>
              <a:rPr lang="pt-BR" sz="2600" dirty="0" smtClean="0"/>
              <a:t>-effect (</a:t>
            </a:r>
            <a:r>
              <a:rPr lang="pt-BR" sz="2600" dirty="0" err="1" smtClean="0"/>
              <a:t>by</a:t>
            </a:r>
            <a:r>
              <a:rPr lang="pt-BR" sz="2600" dirty="0" smtClean="0"/>
              <a:t> the) the </a:t>
            </a:r>
            <a:r>
              <a:rPr lang="pt-BR" sz="2600" dirty="0" err="1" smtClean="0"/>
              <a:t>outright</a:t>
            </a:r>
            <a:r>
              <a:rPr lang="pt-BR" sz="2600" dirty="0" smtClean="0"/>
              <a:t> play of </a:t>
            </a:r>
            <a:r>
              <a:rPr lang="pt-BR" sz="2600" dirty="0" err="1" smtClean="0"/>
              <a:t>masks</a:t>
            </a:r>
            <a:r>
              <a:rPr lang="pt-BR" sz="2600" dirty="0" smtClean="0"/>
              <a:t>.</a:t>
            </a:r>
            <a:r>
              <a:rPr lang="es-ES_tradnl" sz="2600" dirty="0" smtClean="0"/>
              <a:t>”</a:t>
            </a:r>
            <a:r>
              <a:rPr lang="es-ES_tradnl" sz="2600" b="1" dirty="0" smtClean="0"/>
              <a:t> </a:t>
            </a:r>
            <a:r>
              <a:rPr lang="es-ES_tradnl" sz="2300" dirty="0"/>
              <a:t>(p.16</a:t>
            </a:r>
            <a:r>
              <a:rPr lang="es-ES_tradnl" sz="2300" dirty="0" smtClean="0"/>
              <a:t>)</a:t>
            </a:r>
          </a:p>
          <a:p>
            <a:r>
              <a:rPr lang="es-ES_tradnl" sz="2300" dirty="0" smtClean="0"/>
              <a:t> </a:t>
            </a:r>
          </a:p>
          <a:p>
            <a:r>
              <a:rPr lang="pt-BR" sz="2600" dirty="0" smtClean="0"/>
              <a:t>- “</a:t>
            </a:r>
            <a:r>
              <a:rPr lang="pt-BR" sz="2600" dirty="0" err="1" smtClean="0"/>
              <a:t>There</a:t>
            </a:r>
            <a:r>
              <a:rPr lang="pt-BR" sz="2600" dirty="0" smtClean="0"/>
              <a:t> are </a:t>
            </a:r>
            <a:r>
              <a:rPr lang="pt-BR" sz="2600" dirty="0" err="1" smtClean="0"/>
              <a:t>many</a:t>
            </a:r>
            <a:r>
              <a:rPr lang="pt-BR" sz="2600" dirty="0" smtClean="0"/>
              <a:t> </a:t>
            </a:r>
            <a:r>
              <a:rPr lang="pt-BR" sz="2600" dirty="0" err="1" smtClean="0"/>
              <a:t>ways</a:t>
            </a:r>
            <a:r>
              <a:rPr lang="pt-BR" sz="2600" dirty="0" smtClean="0"/>
              <a:t> in </a:t>
            </a:r>
            <a:r>
              <a:rPr lang="pt-BR" sz="2600" dirty="0" err="1" smtClean="0"/>
              <a:t>which</a:t>
            </a:r>
            <a:r>
              <a:rPr lang="pt-BR" sz="2600" dirty="0" smtClean="0"/>
              <a:t> the </a:t>
            </a:r>
            <a:r>
              <a:rPr lang="pt-BR" sz="2600" dirty="0" err="1" smtClean="0"/>
              <a:t>subject</a:t>
            </a:r>
            <a:r>
              <a:rPr lang="pt-BR" sz="2600" dirty="0" smtClean="0"/>
              <a:t> </a:t>
            </a:r>
            <a:r>
              <a:rPr lang="pt-BR" sz="2600" dirty="0" err="1" smtClean="0"/>
              <a:t>or</a:t>
            </a:r>
            <a:r>
              <a:rPr lang="pt-BR" sz="2600" dirty="0" smtClean="0"/>
              <a:t> ‘character’ comes into the </a:t>
            </a:r>
            <a:r>
              <a:rPr lang="pt-BR" sz="2600" dirty="0" err="1" smtClean="0"/>
              <a:t>scene</a:t>
            </a:r>
            <a:r>
              <a:rPr lang="pt-BR" sz="2600" dirty="0" smtClean="0"/>
              <a:t>, </a:t>
            </a:r>
            <a:r>
              <a:rPr lang="pt-BR" sz="2600" dirty="0" err="1" smtClean="0"/>
              <a:t>composes</a:t>
            </a:r>
            <a:r>
              <a:rPr lang="pt-BR" sz="2600" dirty="0" smtClean="0"/>
              <a:t> </a:t>
            </a:r>
            <a:r>
              <a:rPr lang="pt-BR" sz="2600" dirty="0" err="1" smtClean="0"/>
              <a:t>her</a:t>
            </a:r>
            <a:r>
              <a:rPr lang="pt-BR" sz="2600" dirty="0" smtClean="0"/>
              <a:t> image.</a:t>
            </a:r>
            <a:r>
              <a:rPr lang="es-ES_tradnl" sz="2600" dirty="0" smtClean="0"/>
              <a:t>” </a:t>
            </a:r>
            <a:r>
              <a:rPr lang="es-ES_tradnl" sz="2200" dirty="0" smtClean="0"/>
              <a:t>( </a:t>
            </a:r>
            <a:r>
              <a:rPr lang="es-ES_tradnl" sz="2200" dirty="0"/>
              <a:t>p. 16). </a:t>
            </a:r>
            <a:endParaRPr lang="pt-PT" sz="2200" dirty="0"/>
          </a:p>
        </p:txBody>
      </p:sp>
    </p:spTree>
    <p:extLst>
      <p:ext uri="{BB962C8B-B14F-4D97-AF65-F5344CB8AC3E}">
        <p14:creationId xmlns:p14="http://schemas.microsoft.com/office/powerpoint/2010/main" val="36040844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92" y="74227"/>
            <a:ext cx="6916014" cy="692928"/>
          </a:xfrm>
        </p:spPr>
        <p:txBody>
          <a:bodyPr/>
          <a:lstStyle/>
          <a:p>
            <a:r>
              <a:rPr lang="en-US" b="1" dirty="0" smtClean="0">
                <a:solidFill>
                  <a:srgbClr val="FFFF00"/>
                </a:solidFill>
              </a:rPr>
              <a:t>DUALISM</a:t>
            </a:r>
            <a:r>
              <a:rPr lang="en-US" dirty="0" smtClean="0">
                <a:solidFill>
                  <a:srgbClr val="FFFF00"/>
                </a:solidFill>
              </a:rPr>
              <a:t> </a:t>
            </a:r>
            <a:r>
              <a:rPr lang="en-US" b="1" dirty="0" smtClean="0">
                <a:solidFill>
                  <a:srgbClr val="FFFF00"/>
                </a:solidFill>
              </a:rPr>
              <a:t>- synechism</a:t>
            </a:r>
            <a:endParaRPr lang="en-US" b="1" dirty="0">
              <a:solidFill>
                <a:srgbClr val="FFFF00"/>
              </a:solidFill>
            </a:endParaRPr>
          </a:p>
        </p:txBody>
      </p:sp>
      <p:sp>
        <p:nvSpPr>
          <p:cNvPr id="3" name="Content Placeholder 2"/>
          <p:cNvSpPr>
            <a:spLocks noGrp="1"/>
          </p:cNvSpPr>
          <p:nvPr>
            <p:ph sz="quarter" idx="13"/>
          </p:nvPr>
        </p:nvSpPr>
        <p:spPr>
          <a:xfrm>
            <a:off x="267886" y="1008803"/>
            <a:ext cx="6726954" cy="4114800"/>
          </a:xfrm>
        </p:spPr>
        <p:txBody>
          <a:bodyPr>
            <a:normAutofit fontScale="92500" lnSpcReduction="10000"/>
          </a:bodyPr>
          <a:lstStyle/>
          <a:p>
            <a:pPr marL="0" indent="0">
              <a:buNone/>
            </a:pPr>
            <a:r>
              <a:rPr lang="es-ES_tradnl" sz="2800" dirty="0" smtClean="0"/>
              <a:t>- </a:t>
            </a:r>
            <a:r>
              <a:rPr lang="es-ES_tradnl" sz="2900" dirty="0" smtClean="0"/>
              <a:t>A </a:t>
            </a:r>
            <a:r>
              <a:rPr lang="es-ES_tradnl" sz="2900" b="1" dirty="0" smtClean="0">
                <a:solidFill>
                  <a:srgbClr val="FFFF00"/>
                </a:solidFill>
              </a:rPr>
              <a:t>dualist</a:t>
            </a:r>
            <a:r>
              <a:rPr lang="es-ES_tradnl" sz="2900" dirty="0" smtClean="0">
                <a:solidFill>
                  <a:srgbClr val="FFFF00"/>
                </a:solidFill>
              </a:rPr>
              <a:t> </a:t>
            </a:r>
            <a:r>
              <a:rPr lang="es-ES_tradnl" sz="2900" dirty="0" err="1" smtClean="0"/>
              <a:t>approach</a:t>
            </a:r>
            <a:r>
              <a:rPr lang="es-ES_tradnl" sz="2900" dirty="0" smtClean="0"/>
              <a:t> </a:t>
            </a:r>
            <a:r>
              <a:rPr lang="es-ES_tradnl" sz="2900" dirty="0" err="1" smtClean="0"/>
              <a:t>underlies</a:t>
            </a:r>
            <a:r>
              <a:rPr lang="es-ES_tradnl" sz="2900" dirty="0" smtClean="0"/>
              <a:t> </a:t>
            </a:r>
            <a:r>
              <a:rPr lang="es-ES_tradnl" sz="2900" dirty="0" err="1" smtClean="0"/>
              <a:t>these</a:t>
            </a:r>
            <a:r>
              <a:rPr lang="es-ES_tradnl" sz="2900" dirty="0" smtClean="0"/>
              <a:t> </a:t>
            </a:r>
            <a:r>
              <a:rPr lang="es-ES_tradnl" sz="2900" dirty="0" err="1" smtClean="0"/>
              <a:t>theoretical</a:t>
            </a:r>
            <a:r>
              <a:rPr lang="es-ES_tradnl" sz="2900" dirty="0" smtClean="0"/>
              <a:t> </a:t>
            </a:r>
            <a:r>
              <a:rPr lang="es-ES_tradnl" sz="2900" dirty="0" err="1" smtClean="0"/>
              <a:t>studies</a:t>
            </a:r>
            <a:r>
              <a:rPr lang="es-ES_tradnl" sz="2900" dirty="0" smtClean="0"/>
              <a:t> and </a:t>
            </a:r>
            <a:r>
              <a:rPr lang="es-ES_tradnl" sz="2900" dirty="0" err="1" smtClean="0"/>
              <a:t>also</a:t>
            </a:r>
            <a:r>
              <a:rPr lang="es-ES_tradnl" sz="2900" dirty="0" smtClean="0"/>
              <a:t> the </a:t>
            </a:r>
            <a:r>
              <a:rPr lang="es-ES_tradnl" sz="2900" dirty="0" err="1" smtClean="0"/>
              <a:t>reflections</a:t>
            </a:r>
            <a:r>
              <a:rPr lang="es-ES_tradnl" sz="2900" dirty="0" smtClean="0"/>
              <a:t> of the documentary </a:t>
            </a:r>
            <a:r>
              <a:rPr lang="es-ES_tradnl" sz="2900" dirty="0" err="1" smtClean="0"/>
              <a:t>makers</a:t>
            </a:r>
            <a:r>
              <a:rPr lang="es-ES_tradnl" sz="2900" dirty="0" smtClean="0"/>
              <a:t>. </a:t>
            </a:r>
            <a:r>
              <a:rPr lang="es-ES_tradnl" sz="2900" dirty="0" err="1" smtClean="0"/>
              <a:t>They</a:t>
            </a:r>
            <a:r>
              <a:rPr lang="es-ES_tradnl" sz="2900" dirty="0" smtClean="0"/>
              <a:t> all </a:t>
            </a:r>
            <a:r>
              <a:rPr lang="es-ES_tradnl" sz="2900" dirty="0" err="1" smtClean="0"/>
              <a:t>posit</a:t>
            </a:r>
            <a:r>
              <a:rPr lang="es-ES_tradnl" sz="2900" dirty="0" smtClean="0"/>
              <a:t> the inevitable </a:t>
            </a:r>
            <a:r>
              <a:rPr lang="es-ES_tradnl" sz="2900" dirty="0" err="1" smtClean="0"/>
              <a:t>presence</a:t>
            </a:r>
            <a:r>
              <a:rPr lang="es-ES_tradnl" sz="2900" dirty="0" smtClean="0"/>
              <a:t> of the ‘character’</a:t>
            </a:r>
            <a:r>
              <a:rPr lang="es-ES_tradnl" sz="2900" dirty="0"/>
              <a:t>,</a:t>
            </a:r>
            <a:r>
              <a:rPr lang="es-ES_tradnl" sz="2900" dirty="0" smtClean="0"/>
              <a:t> </a:t>
            </a:r>
            <a:r>
              <a:rPr lang="es-ES_tradnl" sz="2900" dirty="0" err="1" smtClean="0"/>
              <a:t>because</a:t>
            </a:r>
            <a:r>
              <a:rPr lang="es-ES_tradnl" sz="2900" dirty="0" smtClean="0"/>
              <a:t> of </a:t>
            </a:r>
            <a:r>
              <a:rPr lang="es-ES_tradnl" sz="2900" dirty="0" err="1" smtClean="0"/>
              <a:t>what</a:t>
            </a:r>
            <a:r>
              <a:rPr lang="es-ES_tradnl" sz="2900" dirty="0" smtClean="0"/>
              <a:t> </a:t>
            </a:r>
            <a:r>
              <a:rPr lang="es-ES_tradnl" sz="2900" dirty="0" err="1" smtClean="0"/>
              <a:t>they</a:t>
            </a:r>
            <a:r>
              <a:rPr lang="es-ES_tradnl" sz="2900" dirty="0" smtClean="0"/>
              <a:t> </a:t>
            </a:r>
            <a:r>
              <a:rPr lang="es-ES_tradnl" sz="2900" dirty="0" err="1" smtClean="0"/>
              <a:t>believe</a:t>
            </a:r>
            <a:r>
              <a:rPr lang="es-ES_tradnl" sz="2900" dirty="0" smtClean="0"/>
              <a:t> to be </a:t>
            </a:r>
            <a:r>
              <a:rPr lang="es-ES_tradnl" sz="2900" dirty="0" err="1" smtClean="0"/>
              <a:t>an</a:t>
            </a:r>
            <a:r>
              <a:rPr lang="es-ES_tradnl" sz="2900" dirty="0" smtClean="0"/>
              <a:t> </a:t>
            </a:r>
            <a:r>
              <a:rPr lang="es-ES_tradnl" sz="2900" dirty="0" err="1" smtClean="0"/>
              <a:t>absolute</a:t>
            </a:r>
            <a:r>
              <a:rPr lang="es-ES_tradnl" sz="2900" dirty="0" smtClean="0"/>
              <a:t> </a:t>
            </a:r>
            <a:r>
              <a:rPr lang="es-ES_tradnl" sz="2900" dirty="0" err="1" smtClean="0"/>
              <a:t>division</a:t>
            </a:r>
            <a:r>
              <a:rPr lang="es-ES_tradnl" sz="2900" dirty="0" smtClean="0"/>
              <a:t> between the </a:t>
            </a:r>
            <a:r>
              <a:rPr lang="es-ES_tradnl" sz="2900" dirty="0" err="1" smtClean="0"/>
              <a:t>filmed</a:t>
            </a:r>
            <a:r>
              <a:rPr lang="es-ES_tradnl" sz="2900" dirty="0" smtClean="0"/>
              <a:t> </a:t>
            </a:r>
            <a:r>
              <a:rPr lang="es-ES_tradnl" sz="2900" dirty="0" err="1" smtClean="0"/>
              <a:t>world</a:t>
            </a:r>
            <a:r>
              <a:rPr lang="es-ES_tradnl" sz="2900" dirty="0" smtClean="0"/>
              <a:t> and </a:t>
            </a:r>
            <a:r>
              <a:rPr lang="es-ES_tradnl" sz="2900" dirty="0" err="1" smtClean="0"/>
              <a:t>what</a:t>
            </a:r>
            <a:r>
              <a:rPr lang="es-ES_tradnl" sz="2900" dirty="0" smtClean="0"/>
              <a:t> </a:t>
            </a:r>
            <a:r>
              <a:rPr lang="es-ES_tradnl" sz="2900" dirty="0" err="1" smtClean="0"/>
              <a:t>exists</a:t>
            </a:r>
            <a:r>
              <a:rPr lang="es-ES_tradnl" sz="2900" dirty="0" smtClean="0"/>
              <a:t> </a:t>
            </a:r>
            <a:r>
              <a:rPr lang="es-ES_tradnl" sz="2900" dirty="0" err="1" smtClean="0"/>
              <a:t>outside</a:t>
            </a:r>
            <a:r>
              <a:rPr lang="es-ES_tradnl" sz="2900" dirty="0" smtClean="0"/>
              <a:t> of it.</a:t>
            </a:r>
          </a:p>
          <a:p>
            <a:pPr marL="0" indent="0">
              <a:buNone/>
            </a:pPr>
            <a:r>
              <a:rPr lang="es-ES_tradnl" sz="2900" dirty="0" smtClean="0"/>
              <a:t>- I </a:t>
            </a:r>
            <a:r>
              <a:rPr lang="es-ES_tradnl" sz="2900" dirty="0" err="1" smtClean="0"/>
              <a:t>propose</a:t>
            </a:r>
            <a:r>
              <a:rPr lang="es-ES_tradnl" sz="2900" dirty="0" smtClean="0"/>
              <a:t> a</a:t>
            </a:r>
            <a:r>
              <a:rPr lang="es-ES_tradnl" sz="2900" i="1" dirty="0" smtClean="0"/>
              <a:t> </a:t>
            </a:r>
            <a:r>
              <a:rPr lang="es-ES_tradnl" sz="2900" b="1" i="1" dirty="0" smtClean="0">
                <a:solidFill>
                  <a:srgbClr val="FFFF00"/>
                </a:solidFill>
              </a:rPr>
              <a:t>synechistic</a:t>
            </a:r>
            <a:r>
              <a:rPr lang="es-ES_tradnl" sz="2900" i="1" dirty="0" smtClean="0"/>
              <a:t> </a:t>
            </a:r>
            <a:r>
              <a:rPr lang="es-ES_tradnl" sz="2900" dirty="0" smtClean="0"/>
              <a:t>critique</a:t>
            </a:r>
            <a:r>
              <a:rPr lang="es-ES_tradnl" sz="2900" i="1" dirty="0" smtClean="0"/>
              <a:t> </a:t>
            </a:r>
            <a:r>
              <a:rPr lang="es-ES_tradnl" sz="2900" dirty="0" smtClean="0"/>
              <a:t>of </a:t>
            </a:r>
            <a:r>
              <a:rPr lang="es-ES_tradnl" sz="2900" dirty="0" err="1" smtClean="0"/>
              <a:t>dualism</a:t>
            </a:r>
            <a:r>
              <a:rPr lang="es-ES_tradnl" sz="2900" dirty="0" smtClean="0"/>
              <a:t>, of the doctrine “</a:t>
            </a:r>
            <a:r>
              <a:rPr lang="es-ES_tradnl" sz="2900" dirty="0" err="1" smtClean="0"/>
              <a:t>which</a:t>
            </a:r>
            <a:r>
              <a:rPr lang="es-ES_tradnl" sz="2900" dirty="0" smtClean="0"/>
              <a:t> </a:t>
            </a:r>
            <a:r>
              <a:rPr lang="es-ES_tradnl" sz="2900" dirty="0" err="1" smtClean="0"/>
              <a:t>performs</a:t>
            </a:r>
            <a:r>
              <a:rPr lang="es-ES_tradnl" sz="2900" dirty="0" smtClean="0"/>
              <a:t> </a:t>
            </a:r>
            <a:r>
              <a:rPr lang="es-ES_tradnl" sz="2900" dirty="0" err="1"/>
              <a:t>its</a:t>
            </a:r>
            <a:r>
              <a:rPr lang="es-ES_tradnl" sz="2900" dirty="0"/>
              <a:t> </a:t>
            </a:r>
            <a:r>
              <a:rPr lang="es-ES_tradnl" sz="2900" dirty="0" err="1"/>
              <a:t>analyses</a:t>
            </a:r>
            <a:r>
              <a:rPr lang="es-ES_tradnl" sz="2900" dirty="0"/>
              <a:t> </a:t>
            </a:r>
            <a:r>
              <a:rPr lang="es-ES_tradnl" sz="2900" dirty="0" err="1"/>
              <a:t>with</a:t>
            </a:r>
            <a:r>
              <a:rPr lang="es-ES_tradnl" sz="2900" dirty="0"/>
              <a:t> </a:t>
            </a:r>
            <a:r>
              <a:rPr lang="es-ES_tradnl" sz="2900" dirty="0" err="1"/>
              <a:t>an</a:t>
            </a:r>
            <a:r>
              <a:rPr lang="es-ES_tradnl" sz="2900" dirty="0"/>
              <a:t> </a:t>
            </a:r>
            <a:r>
              <a:rPr lang="es-ES_tradnl" sz="2900" dirty="0" err="1" smtClean="0"/>
              <a:t>axe</a:t>
            </a:r>
            <a:r>
              <a:rPr lang="es-ES_tradnl" sz="2900" dirty="0" smtClean="0"/>
              <a:t>, </a:t>
            </a:r>
            <a:r>
              <a:rPr lang="es-ES_tradnl" sz="2900" dirty="0" err="1" smtClean="0"/>
              <a:t>leaving</a:t>
            </a:r>
            <a:r>
              <a:rPr lang="es-ES_tradnl" sz="2900" dirty="0" smtClean="0"/>
              <a:t> </a:t>
            </a:r>
            <a:r>
              <a:rPr lang="es-ES_tradnl" sz="2900" dirty="0"/>
              <a:t>as the ultimate </a:t>
            </a:r>
            <a:r>
              <a:rPr lang="es-ES_tradnl" sz="2900" dirty="0" err="1"/>
              <a:t>elements</a:t>
            </a:r>
            <a:r>
              <a:rPr lang="es-ES_tradnl" sz="2900" dirty="0"/>
              <a:t>, </a:t>
            </a:r>
            <a:r>
              <a:rPr lang="es-ES_tradnl" sz="2900" dirty="0" err="1"/>
              <a:t>unrelated</a:t>
            </a:r>
            <a:r>
              <a:rPr lang="es-ES_tradnl" sz="2900" dirty="0"/>
              <a:t> </a:t>
            </a:r>
            <a:r>
              <a:rPr lang="es-ES_tradnl" sz="2900" dirty="0" err="1"/>
              <a:t>chunks</a:t>
            </a:r>
            <a:r>
              <a:rPr lang="es-ES_tradnl" sz="2900" dirty="0"/>
              <a:t> of </a:t>
            </a:r>
            <a:r>
              <a:rPr lang="es-ES_tradnl" sz="2900" dirty="0" err="1"/>
              <a:t>being</a:t>
            </a:r>
            <a:r>
              <a:rPr lang="es-ES_tradnl" sz="2900" dirty="0"/>
              <a:t>” </a:t>
            </a:r>
            <a:r>
              <a:rPr lang="es-ES_tradnl" sz="2000" dirty="0"/>
              <a:t>(CP 7.570</a:t>
            </a:r>
            <a:r>
              <a:rPr lang="es-ES_tradnl" sz="2400" dirty="0" smtClean="0"/>
              <a:t>)</a:t>
            </a:r>
            <a:r>
              <a:rPr lang="es-ES_tradnl" sz="2800" dirty="0" smtClean="0"/>
              <a:t> </a:t>
            </a:r>
          </a:p>
          <a:p>
            <a:endParaRPr lang="en-US" sz="2800" dirty="0"/>
          </a:p>
        </p:txBody>
      </p:sp>
      <p:pic>
        <p:nvPicPr>
          <p:cNvPr id="5" name="Picture 4"/>
          <p:cNvPicPr>
            <a:picLocks noChangeAspect="1"/>
          </p:cNvPicPr>
          <p:nvPr/>
        </p:nvPicPr>
        <p:blipFill>
          <a:blip r:embed="rId2"/>
          <a:stretch>
            <a:fillRect/>
          </a:stretch>
        </p:blipFill>
        <p:spPr>
          <a:xfrm rot="476318">
            <a:off x="642970" y="5135277"/>
            <a:ext cx="2088173" cy="1451629"/>
          </a:xfrm>
          <a:prstGeom prst="rect">
            <a:avLst/>
          </a:prstGeom>
        </p:spPr>
      </p:pic>
      <p:pic>
        <p:nvPicPr>
          <p:cNvPr id="6" name="Picture 5"/>
          <p:cNvPicPr>
            <a:picLocks noChangeAspect="1"/>
          </p:cNvPicPr>
          <p:nvPr/>
        </p:nvPicPr>
        <p:blipFill>
          <a:blip r:embed="rId3"/>
          <a:stretch>
            <a:fillRect/>
          </a:stretch>
        </p:blipFill>
        <p:spPr>
          <a:xfrm rot="479438">
            <a:off x="6228384" y="5111634"/>
            <a:ext cx="2111555" cy="1581628"/>
          </a:xfrm>
          <a:prstGeom prst="rect">
            <a:avLst/>
          </a:prstGeom>
        </p:spPr>
      </p:pic>
      <p:pic>
        <p:nvPicPr>
          <p:cNvPr id="7" name="Picture 6"/>
          <p:cNvPicPr>
            <a:picLocks noChangeAspect="1"/>
          </p:cNvPicPr>
          <p:nvPr/>
        </p:nvPicPr>
        <p:blipFill>
          <a:blip r:embed="rId4"/>
          <a:stretch>
            <a:fillRect/>
          </a:stretch>
        </p:blipFill>
        <p:spPr>
          <a:xfrm>
            <a:off x="3299618" y="5106034"/>
            <a:ext cx="2300192" cy="1580202"/>
          </a:xfrm>
          <a:prstGeom prst="rect">
            <a:avLst/>
          </a:prstGeom>
        </p:spPr>
      </p:pic>
    </p:spTree>
    <p:extLst>
      <p:ext uri="{BB962C8B-B14F-4D97-AF65-F5344CB8AC3E}">
        <p14:creationId xmlns:p14="http://schemas.microsoft.com/office/powerpoint/2010/main" val="36586807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74" y="75590"/>
            <a:ext cx="7032753" cy="1058275"/>
          </a:xfrm>
        </p:spPr>
        <p:txBody>
          <a:bodyPr/>
          <a:lstStyle/>
          <a:p>
            <a:r>
              <a:rPr lang="en-US" sz="2800" b="1" dirty="0" err="1" smtClean="0">
                <a:solidFill>
                  <a:srgbClr val="FFFF00"/>
                </a:solidFill>
              </a:rPr>
              <a:t>goffman’s</a:t>
            </a:r>
            <a:r>
              <a:rPr lang="en-US" sz="2800" b="1" dirty="0" smtClean="0">
                <a:solidFill>
                  <a:srgbClr val="FFFF00"/>
                </a:solidFill>
              </a:rPr>
              <a:t> </a:t>
            </a:r>
            <a:r>
              <a:rPr lang="en-US" sz="2800" b="1" dirty="0" smtClean="0"/>
              <a:t>“order of interaction” </a:t>
            </a:r>
            <a:br>
              <a:rPr lang="en-US" sz="2800" b="1" dirty="0" smtClean="0"/>
            </a:br>
            <a:r>
              <a:rPr lang="en-US" sz="2800" b="1" dirty="0" smtClean="0">
                <a:solidFill>
                  <a:srgbClr val="FFFF00"/>
                </a:solidFill>
              </a:rPr>
              <a:t>on the screen as it is in life</a:t>
            </a:r>
            <a:endParaRPr lang="en-US" sz="2800" b="1" dirty="0">
              <a:solidFill>
                <a:srgbClr val="FFFF00"/>
              </a:solidFill>
            </a:endParaRPr>
          </a:p>
        </p:txBody>
      </p:sp>
      <p:sp>
        <p:nvSpPr>
          <p:cNvPr id="3" name="Content Placeholder 2"/>
          <p:cNvSpPr>
            <a:spLocks noGrp="1"/>
          </p:cNvSpPr>
          <p:nvPr>
            <p:ph sz="quarter" idx="13"/>
          </p:nvPr>
        </p:nvSpPr>
        <p:spPr>
          <a:xfrm>
            <a:off x="170605" y="1254811"/>
            <a:ext cx="7032753" cy="5077109"/>
          </a:xfrm>
        </p:spPr>
        <p:txBody>
          <a:bodyPr>
            <a:normAutofit/>
          </a:bodyPr>
          <a:lstStyle/>
          <a:p>
            <a:r>
              <a:rPr lang="es-ES_tradnl" sz="2800" dirty="0" smtClean="0"/>
              <a:t>Human </a:t>
            </a:r>
            <a:r>
              <a:rPr lang="es-ES_tradnl" sz="2800" dirty="0" err="1" smtClean="0"/>
              <a:t>identity</a:t>
            </a:r>
            <a:r>
              <a:rPr lang="es-ES_tradnl" sz="2800" dirty="0" smtClean="0"/>
              <a:t> is </a:t>
            </a:r>
            <a:r>
              <a:rPr lang="es-ES_tradnl" sz="2800" b="1" dirty="0" err="1" smtClean="0">
                <a:solidFill>
                  <a:srgbClr val="FFFF00"/>
                </a:solidFill>
              </a:rPr>
              <a:t>relational</a:t>
            </a:r>
            <a:r>
              <a:rPr lang="es-ES_tradnl" sz="2800" dirty="0"/>
              <a:t>: </a:t>
            </a:r>
            <a:r>
              <a:rPr lang="es-ES_tradnl" sz="2800" dirty="0" smtClean="0"/>
              <a:t>it comes </a:t>
            </a:r>
            <a:r>
              <a:rPr lang="es-ES_tradnl" sz="2800" dirty="0" err="1" smtClean="0"/>
              <a:t>about</a:t>
            </a:r>
            <a:r>
              <a:rPr lang="es-ES_tradnl" sz="2800" dirty="0" smtClean="0"/>
              <a:t> as the </a:t>
            </a:r>
            <a:r>
              <a:rPr lang="es-ES_tradnl" sz="2800" dirty="0" err="1" smtClean="0"/>
              <a:t>upshot</a:t>
            </a:r>
            <a:r>
              <a:rPr lang="es-ES_tradnl" sz="2800" dirty="0" smtClean="0"/>
              <a:t> of the </a:t>
            </a:r>
            <a:r>
              <a:rPr lang="es-ES_tradnl" sz="2800" dirty="0" err="1" smtClean="0"/>
              <a:t>encounter</a:t>
            </a:r>
            <a:r>
              <a:rPr lang="es-ES_tradnl" sz="2800" dirty="0" smtClean="0"/>
              <a:t> </a:t>
            </a:r>
            <a:r>
              <a:rPr lang="es-ES_tradnl" sz="2800" dirty="0" err="1" smtClean="0"/>
              <a:t>with</a:t>
            </a:r>
            <a:r>
              <a:rPr lang="es-ES_tradnl" sz="2800" dirty="0" smtClean="0"/>
              <a:t> the </a:t>
            </a:r>
            <a:r>
              <a:rPr lang="es-ES_tradnl" sz="2800" dirty="0" err="1" smtClean="0"/>
              <a:t>Other</a:t>
            </a:r>
            <a:r>
              <a:rPr lang="es-ES_tradnl" sz="2800" dirty="0" smtClean="0"/>
              <a:t> and </a:t>
            </a:r>
            <a:r>
              <a:rPr lang="es-ES_tradnl" sz="2800" dirty="0" err="1" smtClean="0"/>
              <a:t>with</a:t>
            </a:r>
            <a:r>
              <a:rPr lang="es-ES_tradnl" sz="2800" dirty="0" smtClean="0"/>
              <a:t> </a:t>
            </a:r>
            <a:r>
              <a:rPr lang="es-ES_tradnl" sz="2800" dirty="0" err="1" smtClean="0"/>
              <a:t>oneself</a:t>
            </a:r>
            <a:r>
              <a:rPr lang="es-ES_tradnl" sz="2800" dirty="0" smtClean="0"/>
              <a:t> </a:t>
            </a:r>
            <a:r>
              <a:rPr lang="es-ES_tradnl" sz="2800" dirty="0" err="1" smtClean="0"/>
              <a:t>through</a:t>
            </a:r>
            <a:r>
              <a:rPr lang="es-ES_tradnl" sz="2800" dirty="0" smtClean="0"/>
              <a:t> the </a:t>
            </a:r>
            <a:r>
              <a:rPr lang="es-ES_tradnl" sz="2800" dirty="0" err="1" smtClean="0"/>
              <a:t>internal</a:t>
            </a:r>
            <a:r>
              <a:rPr lang="es-ES_tradnl" sz="2800" dirty="0" smtClean="0"/>
              <a:t> dialogue. On every </a:t>
            </a:r>
            <a:r>
              <a:rPr lang="es-ES_tradnl" sz="2800" dirty="0" err="1" smtClean="0"/>
              <a:t>occasion</a:t>
            </a:r>
            <a:r>
              <a:rPr lang="es-ES_tradnl" sz="2800" dirty="0" smtClean="0"/>
              <a:t>, to a </a:t>
            </a:r>
            <a:r>
              <a:rPr lang="es-ES_tradnl" sz="2800" dirty="0" err="1" smtClean="0"/>
              <a:t>certain</a:t>
            </a:r>
            <a:r>
              <a:rPr lang="es-ES_tradnl" sz="2800" dirty="0" smtClean="0"/>
              <a:t> </a:t>
            </a:r>
            <a:r>
              <a:rPr lang="es-ES_tradnl" sz="2800" dirty="0" err="1" smtClean="0"/>
              <a:t>extent</a:t>
            </a:r>
            <a:r>
              <a:rPr lang="es-ES_tradnl" sz="2800" dirty="0" smtClean="0"/>
              <a:t>, who I am </a:t>
            </a:r>
            <a:r>
              <a:rPr lang="es-ES_tradnl" sz="2800" dirty="0" err="1" smtClean="0"/>
              <a:t>depends</a:t>
            </a:r>
            <a:r>
              <a:rPr lang="es-ES_tradnl" sz="2800" dirty="0" smtClean="0"/>
              <a:t> on who </a:t>
            </a:r>
            <a:r>
              <a:rPr lang="es-ES_tradnl" sz="2800" dirty="0" err="1" smtClean="0"/>
              <a:t>my</a:t>
            </a:r>
            <a:r>
              <a:rPr lang="es-ES_tradnl" sz="2800" dirty="0" smtClean="0"/>
              <a:t> </a:t>
            </a:r>
            <a:r>
              <a:rPr lang="es-ES_tradnl" sz="2800" dirty="0" err="1" smtClean="0"/>
              <a:t>addresee</a:t>
            </a:r>
            <a:r>
              <a:rPr lang="es-ES_tradnl" sz="2800" dirty="0" smtClean="0"/>
              <a:t> is and on the </a:t>
            </a:r>
            <a:r>
              <a:rPr lang="es-ES_tradnl" sz="2800" dirty="0" err="1" smtClean="0"/>
              <a:t>purpose</a:t>
            </a:r>
            <a:r>
              <a:rPr lang="es-ES_tradnl" sz="2800" dirty="0" smtClean="0"/>
              <a:t> of the interaction. </a:t>
            </a:r>
          </a:p>
          <a:p>
            <a:r>
              <a:rPr lang="es-ES_tradnl" sz="2800" dirty="0" smtClean="0"/>
              <a:t>“</a:t>
            </a:r>
            <a:r>
              <a:rPr lang="es-ES_tradnl" sz="2800" dirty="0"/>
              <a:t>A </a:t>
            </a:r>
            <a:r>
              <a:rPr lang="es-ES_tradnl" sz="2800" dirty="0" err="1"/>
              <a:t>correctly</a:t>
            </a:r>
            <a:r>
              <a:rPr lang="es-ES_tradnl" sz="2800" dirty="0"/>
              <a:t> </a:t>
            </a:r>
            <a:r>
              <a:rPr lang="es-ES_tradnl" sz="2800" dirty="0" err="1"/>
              <a:t>staged</a:t>
            </a:r>
            <a:r>
              <a:rPr lang="es-ES_tradnl" sz="2800" dirty="0"/>
              <a:t> and performed </a:t>
            </a:r>
            <a:r>
              <a:rPr lang="es-ES_tradnl" sz="2800" dirty="0" err="1"/>
              <a:t>scene</a:t>
            </a:r>
            <a:r>
              <a:rPr lang="es-ES_tradnl" sz="2800" dirty="0"/>
              <a:t> leads the </a:t>
            </a:r>
            <a:r>
              <a:rPr lang="es-ES_tradnl" sz="2800" dirty="0" err="1"/>
              <a:t>audience</a:t>
            </a:r>
            <a:r>
              <a:rPr lang="es-ES_tradnl" sz="2800" dirty="0"/>
              <a:t> to impute a self to a performed character, </a:t>
            </a:r>
            <a:r>
              <a:rPr lang="es-ES_tradnl" sz="2800" dirty="0" err="1"/>
              <a:t>but</a:t>
            </a:r>
            <a:r>
              <a:rPr lang="es-ES_tradnl" sz="2800" dirty="0"/>
              <a:t> </a:t>
            </a:r>
            <a:r>
              <a:rPr lang="es-ES_tradnl" sz="2800" dirty="0" err="1"/>
              <a:t>this</a:t>
            </a:r>
            <a:r>
              <a:rPr lang="es-ES_tradnl" sz="2800" dirty="0"/>
              <a:t> </a:t>
            </a:r>
            <a:r>
              <a:rPr lang="es-ES_tradnl" sz="2800" dirty="0" err="1"/>
              <a:t>imputation</a:t>
            </a:r>
            <a:r>
              <a:rPr lang="es-ES_tradnl" sz="2800" dirty="0" smtClean="0"/>
              <a:t>— </a:t>
            </a:r>
            <a:r>
              <a:rPr lang="es-ES_tradnl" sz="2800" dirty="0" err="1" smtClean="0"/>
              <a:t>this</a:t>
            </a:r>
            <a:r>
              <a:rPr lang="es-ES_tradnl" sz="2800" dirty="0" smtClean="0"/>
              <a:t> self —</a:t>
            </a:r>
            <a:r>
              <a:rPr lang="es-ES_tradnl" sz="2800" dirty="0"/>
              <a:t>is a </a:t>
            </a:r>
            <a:r>
              <a:rPr lang="es-ES_tradnl" sz="2800" dirty="0" err="1"/>
              <a:t>product</a:t>
            </a:r>
            <a:r>
              <a:rPr lang="es-ES_tradnl" sz="2800" dirty="0"/>
              <a:t> of a </a:t>
            </a:r>
            <a:r>
              <a:rPr lang="es-ES_tradnl" sz="2800" dirty="0" err="1"/>
              <a:t>scene</a:t>
            </a:r>
            <a:r>
              <a:rPr lang="es-ES_tradnl" sz="2800" dirty="0"/>
              <a:t> </a:t>
            </a:r>
            <a:r>
              <a:rPr lang="es-ES_tradnl" sz="2800" dirty="0" err="1"/>
              <a:t>that</a:t>
            </a:r>
            <a:r>
              <a:rPr lang="es-ES_tradnl" sz="2800" dirty="0"/>
              <a:t> comes off, and is not a cause of </a:t>
            </a:r>
            <a:r>
              <a:rPr lang="es-ES_tradnl" sz="2800" dirty="0" smtClean="0"/>
              <a:t>it.</a:t>
            </a:r>
            <a:r>
              <a:rPr lang="es-ES_tradnl" sz="2800" dirty="0"/>
              <a:t>” </a:t>
            </a:r>
            <a:r>
              <a:rPr lang="es-ES_tradnl" sz="2400" dirty="0" smtClean="0"/>
              <a:t>(Goffman, 1959, p</a:t>
            </a:r>
            <a:r>
              <a:rPr lang="es-ES_tradnl" sz="2400" dirty="0"/>
              <a:t>. 252) </a:t>
            </a:r>
            <a:endParaRPr lang="es-ES_tradnl" sz="2400" dirty="0" smtClean="0"/>
          </a:p>
          <a:p>
            <a:endParaRPr lang="en-US" sz="2800" dirty="0"/>
          </a:p>
        </p:txBody>
      </p:sp>
    </p:spTree>
    <p:extLst>
      <p:ext uri="{BB962C8B-B14F-4D97-AF65-F5344CB8AC3E}">
        <p14:creationId xmlns:p14="http://schemas.microsoft.com/office/powerpoint/2010/main" val="40370682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45" y="288657"/>
            <a:ext cx="7438950" cy="731263"/>
          </a:xfrm>
        </p:spPr>
        <p:txBody>
          <a:bodyPr/>
          <a:lstStyle/>
          <a:p>
            <a:r>
              <a:rPr lang="en-US" sz="2800" b="1" dirty="0" smtClean="0">
                <a:solidFill>
                  <a:srgbClr val="FFFF00"/>
                </a:solidFill>
              </a:rPr>
              <a:t>Two expressions of the </a:t>
            </a:r>
            <a:r>
              <a:rPr lang="en-US" sz="2800" b="1" dirty="0" err="1" smtClean="0">
                <a:solidFill>
                  <a:srgbClr val="FFFF00"/>
                </a:solidFill>
              </a:rPr>
              <a:t>pygmalion</a:t>
            </a:r>
            <a:r>
              <a:rPr lang="en-US" sz="2800" b="1" dirty="0" smtClean="0">
                <a:solidFill>
                  <a:srgbClr val="FFFF00"/>
                </a:solidFill>
              </a:rPr>
              <a:t> myth</a:t>
            </a:r>
            <a:endParaRPr lang="en-US" sz="2800" b="1" dirty="0">
              <a:solidFill>
                <a:srgbClr val="FFFF00"/>
              </a:solidFill>
            </a:endParaRPr>
          </a:p>
        </p:txBody>
      </p:sp>
      <p:sp>
        <p:nvSpPr>
          <p:cNvPr id="3" name="TextBox 2"/>
          <p:cNvSpPr txBox="1"/>
          <p:nvPr/>
        </p:nvSpPr>
        <p:spPr>
          <a:xfrm>
            <a:off x="181445" y="1353746"/>
            <a:ext cx="6472183" cy="5201424"/>
          </a:xfrm>
          <a:prstGeom prst="rect">
            <a:avLst/>
          </a:prstGeom>
          <a:noFill/>
        </p:spPr>
        <p:txBody>
          <a:bodyPr wrap="square" rtlCol="0">
            <a:spAutoFit/>
          </a:bodyPr>
          <a:lstStyle/>
          <a:p>
            <a:pPr marL="457200" indent="-457200">
              <a:buFont typeface="Arial"/>
              <a:buChar char="•"/>
            </a:pPr>
            <a:r>
              <a:rPr lang="pt-BR" sz="2800" dirty="0" smtClean="0"/>
              <a:t>“To </a:t>
            </a:r>
            <a:r>
              <a:rPr lang="pt-BR" sz="2800" dirty="0" err="1" smtClean="0"/>
              <a:t>film</a:t>
            </a:r>
            <a:r>
              <a:rPr lang="pt-BR" sz="2800" dirty="0" smtClean="0"/>
              <a:t>, for me, is to </a:t>
            </a:r>
            <a:r>
              <a:rPr lang="pt-BR" sz="2800" dirty="0" err="1" smtClean="0"/>
              <a:t>provoke</a:t>
            </a:r>
            <a:r>
              <a:rPr lang="pt-BR" sz="2800" dirty="0" smtClean="0"/>
              <a:t>, to </a:t>
            </a:r>
            <a:r>
              <a:rPr lang="pt-BR" sz="2800" dirty="0" err="1" smtClean="0"/>
              <a:t>catalyse</a:t>
            </a:r>
            <a:r>
              <a:rPr lang="pt-BR" sz="2800" dirty="0" smtClean="0"/>
              <a:t>, </a:t>
            </a:r>
            <a:r>
              <a:rPr lang="pt-BR" sz="2800" dirty="0" err="1" smtClean="0"/>
              <a:t>that</a:t>
            </a:r>
            <a:r>
              <a:rPr lang="pt-BR" sz="2800" dirty="0" smtClean="0"/>
              <a:t> </a:t>
            </a:r>
            <a:r>
              <a:rPr lang="pt-BR" sz="2800" dirty="0" err="1" smtClean="0"/>
              <a:t>moment</a:t>
            </a:r>
            <a:r>
              <a:rPr lang="pt-BR" sz="2800" dirty="0" smtClean="0"/>
              <a:t>.  It is in the interaction </a:t>
            </a:r>
            <a:r>
              <a:rPr lang="pt-BR" sz="2800" dirty="0" err="1" smtClean="0"/>
              <a:t>which</a:t>
            </a:r>
            <a:r>
              <a:rPr lang="pt-BR" sz="2800" dirty="0" smtClean="0"/>
              <a:t> takes place in the </a:t>
            </a:r>
            <a:r>
              <a:rPr lang="pt-BR" sz="2800" dirty="0" err="1" smtClean="0"/>
              <a:t>filming</a:t>
            </a:r>
            <a:r>
              <a:rPr lang="pt-BR" sz="2800" dirty="0" smtClean="0"/>
              <a:t> </a:t>
            </a:r>
            <a:r>
              <a:rPr lang="pt-BR" sz="2800" dirty="0" err="1" smtClean="0"/>
              <a:t>process</a:t>
            </a:r>
            <a:r>
              <a:rPr lang="pt-BR" sz="2800" dirty="0" smtClean="0"/>
              <a:t> </a:t>
            </a:r>
            <a:r>
              <a:rPr lang="pt-BR" sz="2800" dirty="0" err="1" smtClean="0"/>
              <a:t>that</a:t>
            </a:r>
            <a:r>
              <a:rPr lang="pt-BR" sz="2800" dirty="0" smtClean="0"/>
              <a:t> a </a:t>
            </a:r>
            <a:r>
              <a:rPr lang="pt-BR" sz="2800" dirty="0" err="1" smtClean="0"/>
              <a:t>great</a:t>
            </a:r>
            <a:r>
              <a:rPr lang="pt-BR" sz="2800" dirty="0" smtClean="0"/>
              <a:t> character is </a:t>
            </a:r>
            <a:r>
              <a:rPr lang="pt-BR" sz="2800" dirty="0" err="1" smtClean="0"/>
              <a:t>born</a:t>
            </a:r>
            <a:r>
              <a:rPr lang="pt-BR" sz="2800" dirty="0" smtClean="0"/>
              <a:t>.</a:t>
            </a:r>
            <a:r>
              <a:rPr lang="pt-BR" sz="2800" dirty="0"/>
              <a:t>” </a:t>
            </a:r>
            <a:r>
              <a:rPr lang="pt-BR" sz="2400" dirty="0"/>
              <a:t>(Coutinho, </a:t>
            </a:r>
            <a:r>
              <a:rPr lang="pt-BR" sz="2400" dirty="0" err="1" smtClean="0"/>
              <a:t>interviewed</a:t>
            </a:r>
            <a:r>
              <a:rPr lang="pt-BR" sz="2400" dirty="0" smtClean="0"/>
              <a:t> </a:t>
            </a:r>
            <a:r>
              <a:rPr lang="pt-BR" sz="2400" dirty="0" err="1" smtClean="0"/>
              <a:t>by</a:t>
            </a:r>
            <a:r>
              <a:rPr lang="pt-BR" sz="2400" dirty="0" smtClean="0"/>
              <a:t> Figuerõa </a:t>
            </a:r>
            <a:r>
              <a:rPr lang="pt-BR" sz="2400" dirty="0"/>
              <a:t>et al. 2003, p. 217</a:t>
            </a:r>
            <a:r>
              <a:rPr lang="pt-BR" sz="2400" dirty="0" smtClean="0"/>
              <a:t>)</a:t>
            </a:r>
          </a:p>
          <a:p>
            <a:endParaRPr lang="pt-BR" sz="2800" dirty="0" smtClean="0"/>
          </a:p>
          <a:p>
            <a:pPr marL="457200" indent="-457200">
              <a:buFont typeface="Arial"/>
              <a:buChar char="•"/>
            </a:pPr>
            <a:r>
              <a:rPr lang="pt-BR" sz="2800" dirty="0" smtClean="0"/>
              <a:t>Coutinho’s documentary</a:t>
            </a:r>
            <a:r>
              <a:rPr lang="pt-BR" sz="2800" i="1" dirty="0" smtClean="0"/>
              <a:t> O </a:t>
            </a:r>
            <a:r>
              <a:rPr lang="pt-BR" sz="2800" i="1" dirty="0"/>
              <a:t>fim e o princípio</a:t>
            </a:r>
            <a:r>
              <a:rPr lang="pt-BR" sz="2800" dirty="0"/>
              <a:t> </a:t>
            </a:r>
            <a:r>
              <a:rPr lang="pt-BR" sz="2800" dirty="0" smtClean="0"/>
              <a:t>“does not </a:t>
            </a:r>
            <a:r>
              <a:rPr lang="pt-BR" sz="2800" dirty="0" err="1" smtClean="0"/>
              <a:t>allow</a:t>
            </a:r>
            <a:r>
              <a:rPr lang="pt-BR" sz="2800" dirty="0" smtClean="0"/>
              <a:t> </a:t>
            </a:r>
            <a:r>
              <a:rPr lang="pt-BR" sz="2800" dirty="0" err="1" smtClean="0"/>
              <a:t>us</a:t>
            </a:r>
            <a:r>
              <a:rPr lang="pt-BR" sz="2800" dirty="0" smtClean="0"/>
              <a:t> to </a:t>
            </a:r>
            <a:r>
              <a:rPr lang="pt-BR" sz="2800" dirty="0" err="1" smtClean="0"/>
              <a:t>infer</a:t>
            </a:r>
            <a:r>
              <a:rPr lang="pt-BR" sz="2800" dirty="0" smtClean="0"/>
              <a:t> </a:t>
            </a:r>
            <a:r>
              <a:rPr lang="pt-BR" sz="2800" dirty="0" err="1" smtClean="0"/>
              <a:t>almost</a:t>
            </a:r>
            <a:r>
              <a:rPr lang="pt-BR" sz="2800" dirty="0" smtClean="0"/>
              <a:t> </a:t>
            </a:r>
            <a:r>
              <a:rPr lang="pt-BR" sz="2800" dirty="0" err="1" smtClean="0"/>
              <a:t>anything</a:t>
            </a:r>
            <a:r>
              <a:rPr lang="pt-BR" sz="2800" dirty="0" smtClean="0"/>
              <a:t> </a:t>
            </a:r>
            <a:r>
              <a:rPr lang="pt-BR" sz="2800" dirty="0" err="1" smtClean="0"/>
              <a:t>about</a:t>
            </a:r>
            <a:r>
              <a:rPr lang="pt-BR" sz="2800" dirty="0" smtClean="0"/>
              <a:t> the real life of the </a:t>
            </a:r>
            <a:r>
              <a:rPr lang="pt-BR" sz="2800" dirty="0" err="1" smtClean="0"/>
              <a:t>small</a:t>
            </a:r>
            <a:r>
              <a:rPr lang="pt-BR" sz="2800" dirty="0" smtClean="0"/>
              <a:t> </a:t>
            </a:r>
            <a:r>
              <a:rPr lang="pt-BR" sz="2800" dirty="0" err="1" smtClean="0"/>
              <a:t>villages</a:t>
            </a:r>
            <a:r>
              <a:rPr lang="pt-BR" sz="2800" dirty="0" smtClean="0"/>
              <a:t> of the </a:t>
            </a:r>
            <a:r>
              <a:rPr lang="pt-BR" sz="2800" dirty="0" err="1" smtClean="0"/>
              <a:t>northern</a:t>
            </a:r>
            <a:r>
              <a:rPr lang="pt-BR" sz="2800" dirty="0"/>
              <a:t> </a:t>
            </a:r>
            <a:r>
              <a:rPr lang="pt-BR" sz="2800" dirty="0" smtClean="0"/>
              <a:t>sertão.” </a:t>
            </a:r>
            <a:r>
              <a:rPr lang="es-ES_tradnl" sz="2400" dirty="0" smtClean="0"/>
              <a:t>(Mesquita e Lins, 2014, p</a:t>
            </a:r>
            <a:r>
              <a:rPr lang="es-ES_tradnl" sz="2400" dirty="0"/>
              <a:t>.55). </a:t>
            </a:r>
            <a:endParaRPr lang="pt-BR" sz="2400" dirty="0" smtClean="0"/>
          </a:p>
          <a:p>
            <a:pPr marL="457200" indent="-457200">
              <a:buFont typeface="Arial"/>
              <a:buChar char="•"/>
            </a:pPr>
            <a:endParaRPr lang="pt-BR" sz="2800" dirty="0" smtClean="0"/>
          </a:p>
          <a:p>
            <a:endParaRPr lang="pt-PT" sz="2800" dirty="0"/>
          </a:p>
        </p:txBody>
      </p:sp>
    </p:spTree>
    <p:extLst>
      <p:ext uri="{BB962C8B-B14F-4D97-AF65-F5344CB8AC3E}">
        <p14:creationId xmlns:p14="http://schemas.microsoft.com/office/powerpoint/2010/main" val="33015794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60" y="140502"/>
            <a:ext cx="6366284" cy="662691"/>
          </a:xfrm>
        </p:spPr>
        <p:txBody>
          <a:bodyPr/>
          <a:lstStyle/>
          <a:p>
            <a:r>
              <a:rPr lang="en-US" b="1" dirty="0" smtClean="0">
                <a:solidFill>
                  <a:srgbClr val="FFFF00"/>
                </a:solidFill>
              </a:rPr>
              <a:t>Epistemological dualism</a:t>
            </a:r>
            <a:endParaRPr lang="en-US" b="1" dirty="0">
              <a:solidFill>
                <a:srgbClr val="FFFF00"/>
              </a:solidFill>
            </a:endParaRPr>
          </a:p>
        </p:txBody>
      </p:sp>
      <p:sp>
        <p:nvSpPr>
          <p:cNvPr id="3" name="TextBox 2"/>
          <p:cNvSpPr txBox="1"/>
          <p:nvPr/>
        </p:nvSpPr>
        <p:spPr>
          <a:xfrm>
            <a:off x="170606" y="937329"/>
            <a:ext cx="6919016" cy="5539978"/>
          </a:xfrm>
          <a:prstGeom prst="rect">
            <a:avLst/>
          </a:prstGeom>
          <a:noFill/>
        </p:spPr>
        <p:txBody>
          <a:bodyPr wrap="square" rtlCol="0">
            <a:spAutoFit/>
          </a:bodyPr>
          <a:lstStyle/>
          <a:p>
            <a:r>
              <a:rPr lang="es-ES_tradnl" sz="2500" dirty="0" smtClean="0"/>
              <a:t>- The </a:t>
            </a:r>
            <a:r>
              <a:rPr lang="es-ES_tradnl" sz="2500" dirty="0" err="1" smtClean="0"/>
              <a:t>hegemonic</a:t>
            </a:r>
            <a:r>
              <a:rPr lang="es-ES_tradnl" sz="2500" dirty="0" smtClean="0"/>
              <a:t> documentary </a:t>
            </a:r>
            <a:r>
              <a:rPr lang="es-ES_tradnl" sz="2500" dirty="0" err="1" smtClean="0"/>
              <a:t>theory</a:t>
            </a:r>
            <a:r>
              <a:rPr lang="es-ES_tradnl" sz="2500" dirty="0" smtClean="0"/>
              <a:t> </a:t>
            </a:r>
            <a:r>
              <a:rPr lang="es-ES_tradnl" sz="2500" dirty="0" err="1" smtClean="0"/>
              <a:t>claims</a:t>
            </a:r>
            <a:r>
              <a:rPr lang="es-ES_tradnl" sz="2500" dirty="0" smtClean="0"/>
              <a:t> </a:t>
            </a:r>
            <a:r>
              <a:rPr lang="es-ES_tradnl" sz="2500" dirty="0" err="1" smtClean="0"/>
              <a:t>that</a:t>
            </a:r>
            <a:r>
              <a:rPr lang="es-ES_tradnl" sz="2500" dirty="0" smtClean="0"/>
              <a:t> </a:t>
            </a:r>
            <a:r>
              <a:rPr lang="es-ES_tradnl" sz="2500" dirty="0" err="1" smtClean="0"/>
              <a:t>besides</a:t>
            </a:r>
            <a:r>
              <a:rPr lang="es-ES_tradnl" sz="2500" dirty="0" smtClean="0"/>
              <a:t> the  </a:t>
            </a:r>
            <a:r>
              <a:rPr lang="es-ES_tradnl" sz="2500" dirty="0" err="1" smtClean="0"/>
              <a:t>creation</a:t>
            </a:r>
            <a:r>
              <a:rPr lang="es-ES_tradnl" sz="2500" dirty="0" smtClean="0"/>
              <a:t> of </a:t>
            </a:r>
            <a:r>
              <a:rPr lang="es-ES_tradnl" sz="2500" dirty="0" err="1" smtClean="0"/>
              <a:t>an</a:t>
            </a:r>
            <a:r>
              <a:rPr lang="es-ES_tradnl" sz="2500" dirty="0" smtClean="0"/>
              <a:t> </a:t>
            </a:r>
            <a:r>
              <a:rPr lang="es-ES_tradnl" sz="2500" dirty="0" err="1" smtClean="0"/>
              <a:t>aesthetic</a:t>
            </a:r>
            <a:r>
              <a:rPr lang="es-ES_tradnl" sz="2500" dirty="0" smtClean="0"/>
              <a:t> </a:t>
            </a:r>
            <a:r>
              <a:rPr lang="es-ES_tradnl" sz="2500" dirty="0" err="1" smtClean="0"/>
              <a:t>experience</a:t>
            </a:r>
            <a:r>
              <a:rPr lang="es-ES_tradnl" sz="2500" dirty="0" smtClean="0"/>
              <a:t>, the documentary film  </a:t>
            </a:r>
            <a:r>
              <a:rPr lang="es-ES_tradnl" sz="2500" dirty="0" smtClean="0">
                <a:solidFill>
                  <a:srgbClr val="FFFF00"/>
                </a:solidFill>
              </a:rPr>
              <a:t>produces the real . </a:t>
            </a:r>
            <a:r>
              <a:rPr lang="es-ES_tradnl" sz="2500" dirty="0" smtClean="0"/>
              <a:t>I </a:t>
            </a:r>
            <a:r>
              <a:rPr lang="es-ES_tradnl" sz="2500" dirty="0" err="1" smtClean="0"/>
              <a:t>argue</a:t>
            </a:r>
            <a:r>
              <a:rPr lang="es-ES_tradnl" sz="2500" dirty="0" smtClean="0"/>
              <a:t> </a:t>
            </a:r>
            <a:r>
              <a:rPr lang="es-ES_tradnl" sz="2500" dirty="0" err="1" smtClean="0"/>
              <a:t>that</a:t>
            </a:r>
            <a:r>
              <a:rPr lang="es-ES_tradnl" sz="2500" dirty="0" smtClean="0"/>
              <a:t> </a:t>
            </a:r>
            <a:r>
              <a:rPr lang="es-ES_tradnl" sz="2500" dirty="0" err="1" smtClean="0"/>
              <a:t>itis</a:t>
            </a:r>
            <a:r>
              <a:rPr lang="es-ES_tradnl" sz="2500" dirty="0" smtClean="0"/>
              <a:t> </a:t>
            </a:r>
            <a:r>
              <a:rPr lang="es-ES_tradnl" sz="2500" dirty="0" err="1" smtClean="0"/>
              <a:t>an</a:t>
            </a:r>
            <a:r>
              <a:rPr lang="es-ES_tradnl" sz="2500" dirty="0" smtClean="0"/>
              <a:t> </a:t>
            </a:r>
            <a:r>
              <a:rPr lang="es-ES_tradnl" sz="2500" dirty="0" err="1" smtClean="0"/>
              <a:t>example</a:t>
            </a:r>
            <a:r>
              <a:rPr lang="es-ES_tradnl" sz="2500" dirty="0" smtClean="0"/>
              <a:t> of epistemological </a:t>
            </a:r>
            <a:r>
              <a:rPr lang="es-ES_tradnl" sz="2500" dirty="0" err="1" smtClean="0"/>
              <a:t>dualism</a:t>
            </a:r>
            <a:r>
              <a:rPr lang="es-ES_tradnl" sz="2500" dirty="0" smtClean="0"/>
              <a:t>.  </a:t>
            </a:r>
            <a:r>
              <a:rPr lang="es-ES_tradnl" sz="2500" dirty="0" err="1" smtClean="0"/>
              <a:t>According</a:t>
            </a:r>
            <a:r>
              <a:rPr lang="es-ES_tradnl" sz="2500" dirty="0" smtClean="0"/>
              <a:t> to </a:t>
            </a:r>
            <a:r>
              <a:rPr lang="es-ES_tradnl" sz="2500" dirty="0" err="1" smtClean="0"/>
              <a:t>this</a:t>
            </a:r>
            <a:r>
              <a:rPr lang="es-ES_tradnl" sz="2500" dirty="0" smtClean="0"/>
              <a:t> </a:t>
            </a:r>
            <a:r>
              <a:rPr lang="es-ES_tradnl" sz="2500" dirty="0" err="1" smtClean="0"/>
              <a:t>approach</a:t>
            </a:r>
            <a:r>
              <a:rPr lang="es-ES_tradnl" sz="2500" dirty="0" smtClean="0"/>
              <a:t>, the </a:t>
            </a:r>
            <a:r>
              <a:rPr lang="es-ES_tradnl" sz="2500" dirty="0" err="1" smtClean="0"/>
              <a:t>continuity</a:t>
            </a:r>
            <a:r>
              <a:rPr lang="es-ES_tradnl" sz="2500" dirty="0" smtClean="0"/>
              <a:t> between the real and </a:t>
            </a:r>
            <a:r>
              <a:rPr lang="es-ES_tradnl" sz="2500" dirty="0" err="1" smtClean="0"/>
              <a:t>its</a:t>
            </a:r>
            <a:r>
              <a:rPr lang="es-ES_tradnl" sz="2500" dirty="0" smtClean="0"/>
              <a:t> </a:t>
            </a:r>
            <a:r>
              <a:rPr lang="es-ES_tradnl" sz="2500" dirty="0" err="1" smtClean="0"/>
              <a:t>filmed</a:t>
            </a:r>
            <a:r>
              <a:rPr lang="es-ES_tradnl" sz="2500" dirty="0" smtClean="0"/>
              <a:t> </a:t>
            </a:r>
            <a:r>
              <a:rPr lang="es-ES_tradnl" sz="2500" dirty="0" err="1" smtClean="0"/>
              <a:t>representation</a:t>
            </a:r>
            <a:r>
              <a:rPr lang="es-ES_tradnl" sz="2500" dirty="0" smtClean="0"/>
              <a:t> is not </a:t>
            </a:r>
            <a:r>
              <a:rPr lang="es-ES_tradnl" sz="2500" dirty="0" err="1" smtClean="0"/>
              <a:t>conceivable</a:t>
            </a:r>
            <a:r>
              <a:rPr lang="es-ES_tradnl" sz="2500" dirty="0" smtClean="0"/>
              <a:t>, </a:t>
            </a:r>
            <a:r>
              <a:rPr lang="es-ES_tradnl" sz="2500" dirty="0" err="1" smtClean="0"/>
              <a:t>they</a:t>
            </a:r>
            <a:r>
              <a:rPr lang="es-ES_tradnl" sz="2500" dirty="0" smtClean="0"/>
              <a:t> “</a:t>
            </a:r>
            <a:r>
              <a:rPr lang="es-ES_tradnl" sz="2500" dirty="0" err="1" smtClean="0"/>
              <a:t>cannot</a:t>
            </a:r>
            <a:r>
              <a:rPr lang="es-ES_tradnl" sz="2500" dirty="0" smtClean="0"/>
              <a:t> </a:t>
            </a:r>
            <a:r>
              <a:rPr lang="es-ES_tradnl" sz="2500" dirty="0" err="1" smtClean="0"/>
              <a:t>accept</a:t>
            </a:r>
            <a:r>
              <a:rPr lang="es-ES_tradnl" sz="2500" dirty="0" smtClean="0"/>
              <a:t> </a:t>
            </a:r>
            <a:r>
              <a:rPr lang="es-ES_tradnl" sz="2500" b="1" i="1" dirty="0" smtClean="0">
                <a:solidFill>
                  <a:srgbClr val="FFFF00"/>
                </a:solidFill>
              </a:rPr>
              <a:t>synechism</a:t>
            </a:r>
            <a:r>
              <a:rPr lang="es-ES_tradnl" sz="2500" dirty="0" smtClean="0"/>
              <a:t>, “the </a:t>
            </a:r>
            <a:r>
              <a:rPr lang="es-ES_tradnl" sz="2500" dirty="0"/>
              <a:t>doctrine </a:t>
            </a:r>
            <a:r>
              <a:rPr lang="es-ES_tradnl" sz="2500" dirty="0" err="1"/>
              <a:t>that</a:t>
            </a:r>
            <a:r>
              <a:rPr lang="es-ES_tradnl" sz="2500" dirty="0"/>
              <a:t> all </a:t>
            </a:r>
            <a:r>
              <a:rPr lang="es-ES_tradnl" sz="2500" dirty="0" err="1"/>
              <a:t>that</a:t>
            </a:r>
            <a:r>
              <a:rPr lang="es-ES_tradnl" sz="2500" dirty="0"/>
              <a:t> </a:t>
            </a:r>
            <a:r>
              <a:rPr lang="es-ES_tradnl" sz="2500" dirty="0" err="1"/>
              <a:t>exists</a:t>
            </a:r>
            <a:r>
              <a:rPr lang="es-ES_tradnl" sz="2500" dirty="0"/>
              <a:t> </a:t>
            </a:r>
            <a:r>
              <a:rPr lang="es-ES_tradnl" sz="2500" dirty="0" smtClean="0"/>
              <a:t>is </a:t>
            </a:r>
            <a:r>
              <a:rPr lang="es-ES_tradnl" sz="2500" dirty="0" err="1" smtClean="0"/>
              <a:t>continuous</a:t>
            </a:r>
            <a:r>
              <a:rPr lang="es-ES_tradnl" sz="2500" dirty="0" smtClean="0"/>
              <a:t>”   </a:t>
            </a:r>
            <a:r>
              <a:rPr lang="es-ES_tradnl" sz="2300" dirty="0" smtClean="0"/>
              <a:t>(</a:t>
            </a:r>
            <a:r>
              <a:rPr lang="es-ES_tradnl" sz="2200" dirty="0"/>
              <a:t>CP 1.172</a:t>
            </a:r>
            <a:r>
              <a:rPr lang="es-ES_tradnl" sz="2200" dirty="0" smtClean="0"/>
              <a:t>)</a:t>
            </a:r>
          </a:p>
          <a:p>
            <a:r>
              <a:rPr lang="es-ES_tradnl" sz="2500" dirty="0" smtClean="0"/>
              <a:t>- </a:t>
            </a:r>
            <a:r>
              <a:rPr lang="es-ES_tradnl" sz="2500" dirty="0" err="1" smtClean="0"/>
              <a:t>This</a:t>
            </a:r>
            <a:r>
              <a:rPr lang="es-ES_tradnl" sz="2500" dirty="0" smtClean="0"/>
              <a:t> </a:t>
            </a:r>
            <a:r>
              <a:rPr lang="es-ES_tradnl" sz="2500" dirty="0" err="1" smtClean="0"/>
              <a:t>theoretical</a:t>
            </a:r>
            <a:r>
              <a:rPr lang="es-ES_tradnl" sz="2500" dirty="0" smtClean="0"/>
              <a:t> </a:t>
            </a:r>
            <a:r>
              <a:rPr lang="es-ES_tradnl" sz="2500" dirty="0" err="1" smtClean="0"/>
              <a:t>discourse</a:t>
            </a:r>
            <a:r>
              <a:rPr lang="es-ES_tradnl" sz="2500" dirty="0" smtClean="0"/>
              <a:t> </a:t>
            </a:r>
            <a:r>
              <a:rPr lang="es-ES_tradnl" sz="2500" dirty="0" err="1" smtClean="0"/>
              <a:t>ilustrates</a:t>
            </a:r>
            <a:r>
              <a:rPr lang="es-ES_tradnl" sz="2500" dirty="0" smtClean="0"/>
              <a:t> “the </a:t>
            </a:r>
            <a:r>
              <a:rPr lang="es-ES_tradnl" sz="2500" dirty="0" err="1" smtClean="0"/>
              <a:t>unmasking</a:t>
            </a:r>
            <a:r>
              <a:rPr lang="es-ES_tradnl" sz="2500" dirty="0" smtClean="0"/>
              <a:t> </a:t>
            </a:r>
            <a:r>
              <a:rPr lang="es-ES_tradnl" sz="2500" dirty="0" err="1" smtClean="0"/>
              <a:t>turn</a:t>
            </a:r>
            <a:r>
              <a:rPr lang="es-ES_tradnl" sz="2500" dirty="0" smtClean="0"/>
              <a:t> of mind” </a:t>
            </a:r>
            <a:r>
              <a:rPr lang="es-ES_tradnl" sz="2500" dirty="0"/>
              <a:t>of </a:t>
            </a:r>
            <a:r>
              <a:rPr lang="es-ES_tradnl" sz="2500" dirty="0" err="1"/>
              <a:t>Mannheim’s</a:t>
            </a:r>
            <a:r>
              <a:rPr lang="es-ES_tradnl" sz="2500" dirty="0"/>
              <a:t> (1925</a:t>
            </a:r>
            <a:r>
              <a:rPr lang="es-ES_tradnl" sz="2500" dirty="0" smtClean="0"/>
              <a:t>) </a:t>
            </a:r>
            <a:r>
              <a:rPr lang="es-ES_tradnl" sz="2500" dirty="0" err="1" smtClean="0"/>
              <a:t>sociology</a:t>
            </a:r>
            <a:r>
              <a:rPr lang="es-ES_tradnl" sz="2500" dirty="0" smtClean="0"/>
              <a:t> of </a:t>
            </a:r>
            <a:r>
              <a:rPr lang="es-ES_tradnl" sz="2500" dirty="0" err="1" smtClean="0"/>
              <a:t>knowledge</a:t>
            </a:r>
            <a:r>
              <a:rPr lang="es-ES_tradnl" sz="2500" dirty="0" smtClean="0"/>
              <a:t> (</a:t>
            </a:r>
            <a:r>
              <a:rPr lang="es-ES_tradnl" sz="2500" dirty="0"/>
              <a:t>Hacking, 1999, p. 53). </a:t>
            </a:r>
            <a:r>
              <a:rPr lang="es-ES_tradnl" sz="2500" dirty="0" smtClean="0"/>
              <a:t>In </a:t>
            </a:r>
            <a:r>
              <a:rPr lang="es-ES_tradnl" sz="2500" dirty="0" err="1"/>
              <a:t>this</a:t>
            </a:r>
            <a:r>
              <a:rPr lang="es-ES_tradnl" sz="2500" dirty="0"/>
              <a:t> case, </a:t>
            </a:r>
            <a:r>
              <a:rPr lang="es-ES_tradnl" sz="2500" dirty="0" err="1" smtClean="0"/>
              <a:t>its</a:t>
            </a:r>
            <a:r>
              <a:rPr lang="es-ES_tradnl" sz="2500" dirty="0" smtClean="0"/>
              <a:t> </a:t>
            </a:r>
            <a:r>
              <a:rPr lang="es-ES_tradnl" sz="2500" dirty="0" err="1" smtClean="0"/>
              <a:t>aim</a:t>
            </a:r>
            <a:r>
              <a:rPr lang="es-ES_tradnl" sz="2500" dirty="0" smtClean="0"/>
              <a:t> is not to refute </a:t>
            </a:r>
            <a:r>
              <a:rPr lang="es-ES_tradnl" sz="2500" dirty="0" err="1" smtClean="0"/>
              <a:t>theoretically</a:t>
            </a:r>
            <a:r>
              <a:rPr lang="es-ES_tradnl" sz="2500" dirty="0" smtClean="0"/>
              <a:t> the </a:t>
            </a:r>
            <a:r>
              <a:rPr lang="es-ES_tradnl" sz="2500" dirty="0" err="1" smtClean="0"/>
              <a:t>belief</a:t>
            </a:r>
            <a:r>
              <a:rPr lang="es-ES_tradnl" sz="2500" dirty="0" smtClean="0"/>
              <a:t> in the </a:t>
            </a:r>
            <a:r>
              <a:rPr lang="es-ES_tradnl" sz="2500" dirty="0" err="1" smtClean="0"/>
              <a:t>realism</a:t>
            </a:r>
            <a:r>
              <a:rPr lang="es-ES_tradnl" sz="2500" dirty="0" smtClean="0"/>
              <a:t> of the documentary </a:t>
            </a:r>
            <a:r>
              <a:rPr lang="es-ES_tradnl" sz="2500" dirty="0" err="1" smtClean="0"/>
              <a:t>representation</a:t>
            </a:r>
            <a:r>
              <a:rPr lang="es-ES_tradnl" sz="2500" dirty="0" smtClean="0"/>
              <a:t> of the real, “</a:t>
            </a:r>
            <a:r>
              <a:rPr lang="es-ES_tradnl" sz="2500" dirty="0" err="1" smtClean="0"/>
              <a:t>but</a:t>
            </a:r>
            <a:r>
              <a:rPr lang="es-ES_tradnl" sz="2500" dirty="0" smtClean="0"/>
              <a:t> </a:t>
            </a:r>
            <a:r>
              <a:rPr lang="es-ES_tradnl" sz="2500" dirty="0"/>
              <a:t>the </a:t>
            </a:r>
            <a:r>
              <a:rPr lang="es-ES_tradnl" sz="2500" dirty="0" err="1"/>
              <a:t>destruction</a:t>
            </a:r>
            <a:r>
              <a:rPr lang="es-ES_tradnl" sz="2500" dirty="0"/>
              <a:t> of the </a:t>
            </a:r>
            <a:r>
              <a:rPr lang="es-ES_tradnl" sz="2500" dirty="0" err="1" smtClean="0"/>
              <a:t>practical</a:t>
            </a:r>
            <a:r>
              <a:rPr lang="es-ES_tradnl" sz="2500" dirty="0" smtClean="0"/>
              <a:t> </a:t>
            </a:r>
            <a:r>
              <a:rPr lang="es-ES_tradnl" sz="2500" dirty="0" err="1"/>
              <a:t>effectiveness</a:t>
            </a:r>
            <a:r>
              <a:rPr lang="es-ES_tradnl" sz="2500" dirty="0"/>
              <a:t> of </a:t>
            </a:r>
            <a:r>
              <a:rPr lang="es-ES_tradnl" sz="2500" dirty="0" err="1"/>
              <a:t>these</a:t>
            </a:r>
            <a:r>
              <a:rPr lang="es-ES_tradnl" sz="2500" dirty="0"/>
              <a:t> </a:t>
            </a:r>
            <a:r>
              <a:rPr lang="es-ES_tradnl" sz="2500" dirty="0" smtClean="0"/>
              <a:t>ideas”</a:t>
            </a:r>
            <a:r>
              <a:rPr lang="es-ES_tradnl" sz="2800" dirty="0" smtClean="0"/>
              <a:t>. </a:t>
            </a:r>
            <a:r>
              <a:rPr lang="es-ES_tradnl" sz="2300" dirty="0" smtClean="0"/>
              <a:t>(p. 54)</a:t>
            </a:r>
            <a:endParaRPr lang="es-ES_tradnl" sz="2300" dirty="0"/>
          </a:p>
          <a:p>
            <a:pPr marL="457200" indent="-457200">
              <a:buFont typeface="Arial"/>
              <a:buChar char="•"/>
            </a:pPr>
            <a:endParaRPr lang="pt-PT" sz="2600" dirty="0"/>
          </a:p>
        </p:txBody>
      </p:sp>
    </p:spTree>
    <p:extLst>
      <p:ext uri="{BB962C8B-B14F-4D97-AF65-F5344CB8AC3E}">
        <p14:creationId xmlns:p14="http://schemas.microsoft.com/office/powerpoint/2010/main" val="9637718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98" y="0"/>
            <a:ext cx="7169542" cy="1306575"/>
          </a:xfrm>
        </p:spPr>
        <p:txBody>
          <a:bodyPr/>
          <a:lstStyle/>
          <a:p>
            <a:r>
              <a:rPr lang="en-US" sz="2500" dirty="0" smtClean="0">
                <a:solidFill>
                  <a:srgbClr val="FFFF00"/>
                </a:solidFill>
              </a:rPr>
              <a:t>Sarita, the </a:t>
            </a:r>
            <a:r>
              <a:rPr lang="en-US" sz="2500" b="1" dirty="0" smtClean="0">
                <a:solidFill>
                  <a:srgbClr val="FFFF00"/>
                </a:solidFill>
              </a:rPr>
              <a:t>woman</a:t>
            </a:r>
            <a:r>
              <a:rPr lang="en-US" sz="2500" dirty="0" smtClean="0">
                <a:solidFill>
                  <a:srgbClr val="FFFF00"/>
                </a:solidFill>
              </a:rPr>
              <a:t> who didn`t want not to be cheerful: the ending of </a:t>
            </a:r>
            <a:r>
              <a:rPr lang="en-US" sz="2500" b="1" i="1" dirty="0" err="1" smtClean="0">
                <a:solidFill>
                  <a:srgbClr val="FFFF00"/>
                </a:solidFill>
              </a:rPr>
              <a:t>jogo</a:t>
            </a:r>
            <a:r>
              <a:rPr lang="en-US" sz="2500" b="1" i="1" dirty="0" smtClean="0">
                <a:solidFill>
                  <a:srgbClr val="FFFF00"/>
                </a:solidFill>
              </a:rPr>
              <a:t> de </a:t>
            </a:r>
            <a:r>
              <a:rPr lang="en-US" sz="2500" b="1" i="1" dirty="0" err="1" smtClean="0">
                <a:solidFill>
                  <a:srgbClr val="FFFF00"/>
                </a:solidFill>
              </a:rPr>
              <a:t>cena</a:t>
            </a:r>
            <a:r>
              <a:rPr lang="en-US" sz="2500" i="1" dirty="0" smtClean="0">
                <a:solidFill>
                  <a:srgbClr val="FFFF00"/>
                </a:solidFill>
              </a:rPr>
              <a:t> </a:t>
            </a:r>
            <a:r>
              <a:rPr lang="en-US" sz="2500" dirty="0" smtClean="0">
                <a:solidFill>
                  <a:srgbClr val="FFFF00"/>
                </a:solidFill>
              </a:rPr>
              <a:t>(Coutinho, 2007)</a:t>
            </a:r>
            <a:endParaRPr lang="en-US" sz="2500" dirty="0">
              <a:solidFill>
                <a:srgbClr val="FFFF00"/>
              </a:solidFill>
            </a:endParaRPr>
          </a:p>
        </p:txBody>
      </p:sp>
      <p:sp>
        <p:nvSpPr>
          <p:cNvPr id="3" name="Content Placeholder 2"/>
          <p:cNvSpPr>
            <a:spLocks noGrp="1"/>
          </p:cNvSpPr>
          <p:nvPr>
            <p:ph sz="quarter" idx="13"/>
          </p:nvPr>
        </p:nvSpPr>
        <p:spPr>
          <a:xfrm>
            <a:off x="128597" y="1436879"/>
            <a:ext cx="6759469" cy="4114800"/>
          </a:xfrm>
        </p:spPr>
        <p:txBody>
          <a:bodyPr>
            <a:normAutofit fontScale="92500" lnSpcReduction="10000"/>
          </a:bodyPr>
          <a:lstStyle/>
          <a:p>
            <a:r>
              <a:rPr lang="en-US" sz="2800" dirty="0" smtClean="0"/>
              <a:t>I  now present film evidence of the synechistic account of the kind of semiotic process that those who accept to participate in a documentary such as </a:t>
            </a:r>
            <a:r>
              <a:rPr lang="en-US" sz="2800" i="1" dirty="0" smtClean="0"/>
              <a:t>Jogo de Cena </a:t>
            </a:r>
            <a:r>
              <a:rPr lang="en-US" sz="2800" dirty="0" smtClean="0"/>
              <a:t>(E. Coutinho, 2007) undergo.</a:t>
            </a:r>
          </a:p>
          <a:p>
            <a:r>
              <a:rPr lang="en-US" sz="2800" dirty="0" smtClean="0"/>
              <a:t>One  woman asks to return to the stage, so as to present a better version of her self. What transpires on that second occasion when she comes on the stage may be used as evidence     of the continuity between this person in             and out of the filmed realm.</a:t>
            </a:r>
            <a:endParaRPr lang="en-US" sz="2800" dirty="0"/>
          </a:p>
        </p:txBody>
      </p:sp>
      <p:sp>
        <p:nvSpPr>
          <p:cNvPr id="4" name="TextBox 3"/>
          <p:cNvSpPr txBox="1"/>
          <p:nvPr/>
        </p:nvSpPr>
        <p:spPr>
          <a:xfrm>
            <a:off x="282519" y="5984814"/>
            <a:ext cx="6509341" cy="461665"/>
          </a:xfrm>
          <a:prstGeom prst="rect">
            <a:avLst/>
          </a:prstGeom>
          <a:noFill/>
        </p:spPr>
        <p:txBody>
          <a:bodyPr wrap="square" rtlCol="0">
            <a:spAutoFit/>
          </a:bodyPr>
          <a:lstStyle/>
          <a:p>
            <a:r>
              <a:rPr lang="en-US" sz="2400" dirty="0">
                <a:hlinkClick r:id="rId3"/>
              </a:rPr>
              <a:t>https://</a:t>
            </a:r>
            <a:r>
              <a:rPr lang="en-US" sz="2400" dirty="0" err="1">
                <a:hlinkClick r:id="rId3"/>
              </a:rPr>
              <a:t>www.youtube.com</a:t>
            </a:r>
            <a:r>
              <a:rPr lang="en-US" sz="2400" dirty="0">
                <a:hlinkClick r:id="rId3"/>
              </a:rPr>
              <a:t>/</a:t>
            </a:r>
            <a:r>
              <a:rPr lang="en-US" sz="2400" dirty="0" err="1">
                <a:hlinkClick r:id="rId3"/>
              </a:rPr>
              <a:t>watch?v</a:t>
            </a:r>
            <a:r>
              <a:rPr lang="en-US" sz="2400" dirty="0">
                <a:hlinkClick r:id="rId3"/>
              </a:rPr>
              <a:t>=-oPz_fZX9XY</a:t>
            </a:r>
            <a:endParaRPr lang="en-US" sz="2400" dirty="0"/>
          </a:p>
        </p:txBody>
      </p:sp>
      <p:pic>
        <p:nvPicPr>
          <p:cNvPr id="5" name="Picture 4"/>
          <p:cNvPicPr>
            <a:picLocks noChangeAspect="1"/>
          </p:cNvPicPr>
          <p:nvPr/>
        </p:nvPicPr>
        <p:blipFill>
          <a:blip r:embed="rId4"/>
          <a:stretch>
            <a:fillRect/>
          </a:stretch>
        </p:blipFill>
        <p:spPr>
          <a:xfrm>
            <a:off x="6071330" y="4673952"/>
            <a:ext cx="2805314" cy="1577990"/>
          </a:xfrm>
          <a:prstGeom prst="rect">
            <a:avLst/>
          </a:prstGeom>
        </p:spPr>
      </p:pic>
    </p:spTree>
    <p:extLst>
      <p:ext uri="{BB962C8B-B14F-4D97-AF65-F5344CB8AC3E}">
        <p14:creationId xmlns:p14="http://schemas.microsoft.com/office/powerpoint/2010/main" val="31225898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973" y="179847"/>
            <a:ext cx="6271095" cy="1147201"/>
          </a:xfrm>
        </p:spPr>
        <p:txBody>
          <a:bodyPr/>
          <a:lstStyle/>
          <a:p>
            <a:r>
              <a:rPr lang="en-US" sz="2800" dirty="0" smtClean="0">
                <a:solidFill>
                  <a:srgbClr val="FFFF00"/>
                </a:solidFill>
              </a:rPr>
              <a:t>Why choose this sequence of the documentary?</a:t>
            </a:r>
            <a:endParaRPr lang="en-US" sz="2800" dirty="0">
              <a:solidFill>
                <a:srgbClr val="FFFF00"/>
              </a:solidFill>
            </a:endParaRPr>
          </a:p>
        </p:txBody>
      </p:sp>
      <p:sp>
        <p:nvSpPr>
          <p:cNvPr id="3" name="Content Placeholder 2"/>
          <p:cNvSpPr>
            <a:spLocks noGrp="1"/>
          </p:cNvSpPr>
          <p:nvPr>
            <p:ph sz="quarter" idx="13"/>
          </p:nvPr>
        </p:nvSpPr>
        <p:spPr>
          <a:xfrm>
            <a:off x="308984" y="1478913"/>
            <a:ext cx="6192996" cy="4618506"/>
          </a:xfrm>
        </p:spPr>
        <p:txBody>
          <a:bodyPr>
            <a:normAutofit lnSpcReduction="10000"/>
          </a:bodyPr>
          <a:lstStyle/>
          <a:p>
            <a:pPr marL="0" lvl="0" indent="0" defTabSz="457200">
              <a:spcBef>
                <a:spcPts val="0"/>
              </a:spcBef>
              <a:spcAft>
                <a:spcPts val="0"/>
              </a:spcAft>
              <a:buClrTx/>
              <a:buNone/>
            </a:pPr>
            <a:r>
              <a:rPr lang="es-ES_tradnl" sz="2900" spc="0" dirty="0" smtClean="0">
                <a:solidFill>
                  <a:srgbClr val="FFFFFF"/>
                </a:solidFill>
              </a:rPr>
              <a:t>- We can analyze the </a:t>
            </a:r>
            <a:r>
              <a:rPr lang="es-ES_tradnl" sz="2900" spc="0" dirty="0" err="1" smtClean="0">
                <a:solidFill>
                  <a:srgbClr val="FFFFFF"/>
                </a:solidFill>
              </a:rPr>
              <a:t>end</a:t>
            </a:r>
            <a:r>
              <a:rPr lang="es-ES_tradnl" sz="2900" spc="0" dirty="0" smtClean="0">
                <a:solidFill>
                  <a:srgbClr val="FFFFFF"/>
                </a:solidFill>
              </a:rPr>
              <a:t> of the film, </a:t>
            </a:r>
            <a:r>
              <a:rPr lang="es-ES_tradnl" sz="2900" spc="0" dirty="0" err="1" smtClean="0">
                <a:solidFill>
                  <a:srgbClr val="FFFFFF"/>
                </a:solidFill>
              </a:rPr>
              <a:t>which</a:t>
            </a:r>
            <a:r>
              <a:rPr lang="es-ES_tradnl" sz="2900" spc="0" dirty="0" smtClean="0">
                <a:solidFill>
                  <a:srgbClr val="FFFFFF"/>
                </a:solidFill>
              </a:rPr>
              <a:t> </a:t>
            </a:r>
            <a:r>
              <a:rPr lang="es-ES_tradnl" sz="2900" spc="0" dirty="0" err="1" smtClean="0">
                <a:solidFill>
                  <a:srgbClr val="FFFFFF"/>
                </a:solidFill>
              </a:rPr>
              <a:t>portrays</a:t>
            </a:r>
            <a:r>
              <a:rPr lang="es-ES_tradnl" sz="2900" spc="0" dirty="0" smtClean="0">
                <a:solidFill>
                  <a:srgbClr val="FFFFFF"/>
                </a:solidFill>
              </a:rPr>
              <a:t> the </a:t>
            </a:r>
            <a:r>
              <a:rPr lang="es-ES_tradnl" sz="2900" spc="0" dirty="0" err="1" smtClean="0">
                <a:solidFill>
                  <a:srgbClr val="FFFFFF"/>
                </a:solidFill>
              </a:rPr>
              <a:t>return</a:t>
            </a:r>
            <a:r>
              <a:rPr lang="es-ES_tradnl" sz="2900" spc="0" dirty="0" smtClean="0">
                <a:solidFill>
                  <a:srgbClr val="FFFFFF"/>
                </a:solidFill>
              </a:rPr>
              <a:t> of Sarita, </a:t>
            </a:r>
            <a:r>
              <a:rPr lang="es-ES_tradnl" sz="2900" spc="0" dirty="0" err="1" smtClean="0">
                <a:solidFill>
                  <a:srgbClr val="FFFFFF"/>
                </a:solidFill>
              </a:rPr>
              <a:t>by</a:t>
            </a:r>
            <a:r>
              <a:rPr lang="es-ES_tradnl" sz="2900" spc="0" dirty="0" smtClean="0">
                <a:solidFill>
                  <a:srgbClr val="FFFFFF"/>
                </a:solidFill>
              </a:rPr>
              <a:t> </a:t>
            </a:r>
            <a:r>
              <a:rPr lang="es-ES_tradnl" sz="2900" spc="0" dirty="0" err="1" smtClean="0">
                <a:solidFill>
                  <a:srgbClr val="FFFFFF"/>
                </a:solidFill>
              </a:rPr>
              <a:t>means</a:t>
            </a:r>
            <a:r>
              <a:rPr lang="es-ES_tradnl" sz="2900" spc="0" dirty="0" smtClean="0">
                <a:solidFill>
                  <a:srgbClr val="FFFFFF"/>
                </a:solidFill>
              </a:rPr>
              <a:t> of the </a:t>
            </a:r>
            <a:r>
              <a:rPr lang="es-ES_tradnl" sz="2900" spc="0" dirty="0" err="1" smtClean="0">
                <a:solidFill>
                  <a:srgbClr val="FFFFFF"/>
                </a:solidFill>
              </a:rPr>
              <a:t>epistemic</a:t>
            </a:r>
            <a:r>
              <a:rPr lang="es-ES_tradnl" sz="2900" spc="0" dirty="0" smtClean="0">
                <a:solidFill>
                  <a:srgbClr val="FFFFFF"/>
                </a:solidFill>
              </a:rPr>
              <a:t> </a:t>
            </a:r>
            <a:r>
              <a:rPr lang="es-ES_tradnl" sz="2900" spc="0" dirty="0" err="1" smtClean="0">
                <a:solidFill>
                  <a:srgbClr val="FFFFFF"/>
                </a:solidFill>
              </a:rPr>
              <a:t>contrast</a:t>
            </a:r>
            <a:r>
              <a:rPr lang="es-ES_tradnl" sz="2900" spc="0" dirty="0" smtClean="0">
                <a:solidFill>
                  <a:srgbClr val="FFFFFF"/>
                </a:solidFill>
              </a:rPr>
              <a:t> between the </a:t>
            </a:r>
            <a:r>
              <a:rPr lang="es-ES_tradnl" sz="2900" i="1" spc="0" dirty="0" smtClean="0">
                <a:solidFill>
                  <a:srgbClr val="FFFF00"/>
                </a:solidFill>
              </a:rPr>
              <a:t>Dynamical Object</a:t>
            </a:r>
            <a:r>
              <a:rPr lang="es-ES_tradnl" sz="2900" spc="0" dirty="0" smtClean="0">
                <a:solidFill>
                  <a:srgbClr val="FF0000"/>
                </a:solidFill>
              </a:rPr>
              <a:t> </a:t>
            </a:r>
            <a:r>
              <a:rPr lang="es-ES_tradnl" sz="2900" spc="0" dirty="0">
                <a:solidFill>
                  <a:srgbClr val="FFFFFF"/>
                </a:solidFill>
              </a:rPr>
              <a:t>(</a:t>
            </a:r>
            <a:r>
              <a:rPr lang="es-ES_tradnl" sz="2900" b="1" i="1" spc="0" dirty="0">
                <a:solidFill>
                  <a:srgbClr val="FFFF00"/>
                </a:solidFill>
              </a:rPr>
              <a:t>Od</a:t>
            </a:r>
            <a:r>
              <a:rPr lang="es-ES_tradnl" sz="2900" spc="0" dirty="0">
                <a:solidFill>
                  <a:srgbClr val="FFFFFF"/>
                </a:solidFill>
              </a:rPr>
              <a:t>) </a:t>
            </a:r>
            <a:r>
              <a:rPr lang="es-ES_tradnl" sz="2900" spc="0" dirty="0" smtClean="0">
                <a:solidFill>
                  <a:srgbClr val="FFFFFF"/>
                </a:solidFill>
              </a:rPr>
              <a:t>and the </a:t>
            </a:r>
            <a:r>
              <a:rPr lang="es-ES_tradnl" sz="2900" i="1" spc="0" dirty="0" smtClean="0">
                <a:solidFill>
                  <a:srgbClr val="FFFF00"/>
                </a:solidFill>
              </a:rPr>
              <a:t>Immediate </a:t>
            </a:r>
            <a:r>
              <a:rPr lang="es-ES_tradnl" sz="2900" spc="0" dirty="0">
                <a:solidFill>
                  <a:srgbClr val="FFFFFF"/>
                </a:solidFill>
              </a:rPr>
              <a:t> </a:t>
            </a:r>
            <a:r>
              <a:rPr lang="es-ES_tradnl" sz="2900" i="1" spc="0" dirty="0" smtClean="0">
                <a:solidFill>
                  <a:srgbClr val="FFFF00"/>
                </a:solidFill>
              </a:rPr>
              <a:t>Object</a:t>
            </a:r>
            <a:r>
              <a:rPr lang="es-ES_tradnl" sz="2900" spc="0" dirty="0" smtClean="0">
                <a:solidFill>
                  <a:srgbClr val="FFFF00"/>
                </a:solidFill>
              </a:rPr>
              <a:t> </a:t>
            </a:r>
            <a:r>
              <a:rPr lang="es-ES_tradnl" sz="2900" spc="0" dirty="0">
                <a:solidFill>
                  <a:srgbClr val="FFFFFF"/>
                </a:solidFill>
              </a:rPr>
              <a:t>(</a:t>
            </a:r>
            <a:r>
              <a:rPr lang="es-ES_tradnl" sz="2900" b="1" i="1" spc="0" dirty="0">
                <a:solidFill>
                  <a:srgbClr val="FFFF00"/>
                </a:solidFill>
              </a:rPr>
              <a:t>Oi</a:t>
            </a:r>
            <a:r>
              <a:rPr lang="es-ES_tradnl" sz="2900" spc="0" dirty="0">
                <a:solidFill>
                  <a:srgbClr val="FFFFFF"/>
                </a:solidFill>
              </a:rPr>
              <a:t>). </a:t>
            </a:r>
          </a:p>
          <a:p>
            <a:pPr marL="0" indent="0" defTabSz="457200">
              <a:spcBef>
                <a:spcPts val="0"/>
              </a:spcBef>
              <a:spcAft>
                <a:spcPts val="0"/>
              </a:spcAft>
              <a:buClrTx/>
              <a:buNone/>
            </a:pPr>
            <a:r>
              <a:rPr lang="es-ES_tradnl" sz="2900" spc="0" dirty="0" smtClean="0">
                <a:solidFill>
                  <a:srgbClr val="FFFFFF"/>
                </a:solidFill>
              </a:rPr>
              <a:t>- The </a:t>
            </a:r>
            <a:r>
              <a:rPr lang="es-ES_tradnl" sz="2900" b="1" i="1" spc="0" dirty="0" smtClean="0">
                <a:solidFill>
                  <a:srgbClr val="FFFF00"/>
                </a:solidFill>
              </a:rPr>
              <a:t>Od</a:t>
            </a:r>
            <a:r>
              <a:rPr lang="es-ES_tradnl" sz="2900" spc="0" dirty="0" smtClean="0">
                <a:solidFill>
                  <a:srgbClr val="FFFF00"/>
                </a:solidFill>
              </a:rPr>
              <a:t> </a:t>
            </a:r>
            <a:r>
              <a:rPr lang="es-ES_tradnl" sz="2900" spc="0" dirty="0" smtClean="0">
                <a:solidFill>
                  <a:srgbClr val="FFFFFF"/>
                </a:solidFill>
              </a:rPr>
              <a:t>is “a </a:t>
            </a:r>
            <a:r>
              <a:rPr lang="es-ES_tradnl" sz="2900" spc="0" dirty="0" err="1" smtClean="0">
                <a:solidFill>
                  <a:srgbClr val="FFFFFF"/>
                </a:solidFill>
              </a:rPr>
              <a:t>Form</a:t>
            </a:r>
            <a:r>
              <a:rPr lang="es-ES_tradnl" sz="2900" spc="0" dirty="0">
                <a:solidFill>
                  <a:srgbClr val="FFFFFF"/>
                </a:solidFill>
              </a:rPr>
              <a:t> </a:t>
            </a:r>
            <a:r>
              <a:rPr lang="es-ES_tradnl" sz="2900" dirty="0" err="1" smtClean="0"/>
              <a:t>that</a:t>
            </a:r>
            <a:r>
              <a:rPr lang="es-ES_tradnl" sz="2900" dirty="0" smtClean="0"/>
              <a:t> </a:t>
            </a:r>
            <a:r>
              <a:rPr lang="es-ES_tradnl" sz="2900" dirty="0" err="1"/>
              <a:t>should</a:t>
            </a:r>
            <a:r>
              <a:rPr lang="es-ES_tradnl" sz="2900" dirty="0"/>
              <a:t> </a:t>
            </a:r>
            <a:r>
              <a:rPr lang="es-ES_tradnl" sz="2900" dirty="0" err="1"/>
              <a:t>have</a:t>
            </a:r>
            <a:r>
              <a:rPr lang="es-ES_tradnl" sz="2900" dirty="0"/>
              <a:t> </a:t>
            </a:r>
            <a:r>
              <a:rPr lang="es-ES_tradnl" sz="2900" dirty="0" err="1"/>
              <a:t>been</a:t>
            </a:r>
            <a:r>
              <a:rPr lang="es-ES_tradnl" sz="2900" dirty="0"/>
              <a:t> </a:t>
            </a:r>
            <a:r>
              <a:rPr lang="es-ES_tradnl" sz="2900" dirty="0" err="1"/>
              <a:t>really</a:t>
            </a:r>
            <a:r>
              <a:rPr lang="es-ES_tradnl" sz="2900" dirty="0"/>
              <a:t> </a:t>
            </a:r>
            <a:r>
              <a:rPr lang="es-ES_tradnl" sz="2900" dirty="0" err="1"/>
              <a:t>embodied</a:t>
            </a:r>
            <a:r>
              <a:rPr lang="es-ES_tradnl" sz="2900" dirty="0"/>
              <a:t> in a </a:t>
            </a:r>
            <a:r>
              <a:rPr lang="es-ES_tradnl" sz="2900" dirty="0" err="1"/>
              <a:t>Subject</a:t>
            </a:r>
            <a:r>
              <a:rPr lang="es-ES_tradnl" sz="2900" dirty="0"/>
              <a:t> </a:t>
            </a:r>
            <a:r>
              <a:rPr lang="es-ES_tradnl" sz="2900" dirty="0" err="1"/>
              <a:t>independently</a:t>
            </a:r>
            <a:r>
              <a:rPr lang="es-ES_tradnl" sz="2900" dirty="0"/>
              <a:t> of the </a:t>
            </a:r>
            <a:r>
              <a:rPr lang="es-ES_tradnl" sz="2900" dirty="0" err="1" smtClean="0"/>
              <a:t>communication</a:t>
            </a:r>
            <a:r>
              <a:rPr lang="es-ES_tradnl" sz="2900" dirty="0" smtClean="0"/>
              <a:t>”</a:t>
            </a:r>
            <a:r>
              <a:rPr lang="es-ES_tradnl" sz="2900" spc="0" dirty="0" smtClean="0">
                <a:solidFill>
                  <a:srgbClr val="FFFFFF"/>
                </a:solidFill>
              </a:rPr>
              <a:t>, </a:t>
            </a:r>
            <a:r>
              <a:rPr lang="es-ES_tradnl" sz="2900" spc="0" dirty="0" err="1" smtClean="0">
                <a:solidFill>
                  <a:srgbClr val="FFFFFF"/>
                </a:solidFill>
              </a:rPr>
              <a:t>which</a:t>
            </a:r>
            <a:r>
              <a:rPr lang="es-ES_tradnl" sz="2900" spc="0" dirty="0" smtClean="0">
                <a:solidFill>
                  <a:srgbClr val="FFFFFF"/>
                </a:solidFill>
              </a:rPr>
              <a:t> </a:t>
            </a:r>
            <a:r>
              <a:rPr lang="es-ES_tradnl" sz="2900" spc="0" dirty="0" err="1" smtClean="0">
                <a:solidFill>
                  <a:srgbClr val="FFFFFF"/>
                </a:solidFill>
              </a:rPr>
              <a:t>therefore</a:t>
            </a:r>
            <a:r>
              <a:rPr lang="es-ES_tradnl" sz="2900" spc="0" dirty="0" smtClean="0">
                <a:solidFill>
                  <a:srgbClr val="FFFFFF"/>
                </a:solidFill>
              </a:rPr>
              <a:t> </a:t>
            </a:r>
            <a:r>
              <a:rPr lang="es-ES_tradnl" sz="2900" spc="0" dirty="0">
                <a:solidFill>
                  <a:srgbClr val="FFFFFF"/>
                </a:solidFill>
              </a:rPr>
              <a:t>“is quite </a:t>
            </a:r>
            <a:r>
              <a:rPr lang="es-ES_tradnl" sz="2900" spc="0" dirty="0" err="1">
                <a:solidFill>
                  <a:srgbClr val="FFFFFF"/>
                </a:solidFill>
              </a:rPr>
              <a:t>independent</a:t>
            </a:r>
            <a:r>
              <a:rPr lang="es-ES_tradnl" sz="2900" spc="0" dirty="0">
                <a:solidFill>
                  <a:srgbClr val="FFFFFF"/>
                </a:solidFill>
              </a:rPr>
              <a:t> of the </a:t>
            </a:r>
            <a:r>
              <a:rPr lang="es-ES_tradnl" sz="2900" spc="0" dirty="0" smtClean="0">
                <a:solidFill>
                  <a:srgbClr val="FFFFFF"/>
                </a:solidFill>
              </a:rPr>
              <a:t>sign” </a:t>
            </a:r>
            <a:r>
              <a:rPr lang="es-ES_tradnl" sz="2900" spc="0" dirty="0">
                <a:solidFill>
                  <a:srgbClr val="FFFFFF"/>
                </a:solidFill>
              </a:rPr>
              <a:t>(EP2: 477, 1906). </a:t>
            </a:r>
          </a:p>
          <a:p>
            <a:pPr marL="0" lvl="0" indent="0" defTabSz="457200">
              <a:spcBef>
                <a:spcPts val="0"/>
              </a:spcBef>
              <a:spcAft>
                <a:spcPts val="0"/>
              </a:spcAft>
              <a:buClrTx/>
              <a:buNone/>
            </a:pPr>
            <a:r>
              <a:rPr lang="es-ES_tradnl" sz="2900" spc="0" dirty="0" smtClean="0">
                <a:solidFill>
                  <a:srgbClr val="FFFFFF"/>
                </a:solidFill>
              </a:rPr>
              <a:t>- The </a:t>
            </a:r>
            <a:r>
              <a:rPr lang="es-ES_tradnl" sz="2900" b="1" i="1" spc="0" dirty="0" smtClean="0">
                <a:solidFill>
                  <a:srgbClr val="FFFF00"/>
                </a:solidFill>
              </a:rPr>
              <a:t>Oi</a:t>
            </a:r>
            <a:r>
              <a:rPr lang="es-ES_tradnl" sz="2900" spc="0" dirty="0" smtClean="0">
                <a:solidFill>
                  <a:srgbClr val="FFFFFF"/>
                </a:solidFill>
              </a:rPr>
              <a:t> </a:t>
            </a:r>
            <a:r>
              <a:rPr lang="es-ES_tradnl" sz="2900" i="1" spc="0" dirty="0" err="1" smtClean="0"/>
              <a:t>identifies</a:t>
            </a:r>
            <a:r>
              <a:rPr lang="es-ES_tradnl" sz="2900" spc="0" dirty="0" smtClean="0"/>
              <a:t> </a:t>
            </a:r>
            <a:r>
              <a:rPr lang="es-ES_tradnl" sz="2900" spc="0" dirty="0" err="1" smtClean="0">
                <a:solidFill>
                  <a:srgbClr val="FFFFFF"/>
                </a:solidFill>
              </a:rPr>
              <a:t>what</a:t>
            </a:r>
            <a:r>
              <a:rPr lang="es-ES_tradnl" sz="2900" spc="0" dirty="0" smtClean="0">
                <a:solidFill>
                  <a:srgbClr val="FFFFFF"/>
                </a:solidFill>
              </a:rPr>
              <a:t> the sign </a:t>
            </a:r>
            <a:r>
              <a:rPr lang="es-ES_tradnl" sz="2900" spc="0" dirty="0" err="1" smtClean="0">
                <a:solidFill>
                  <a:srgbClr val="FFFFFF"/>
                </a:solidFill>
              </a:rPr>
              <a:t>represents</a:t>
            </a:r>
            <a:r>
              <a:rPr lang="es-ES_tradnl" sz="2900" spc="0" dirty="0" smtClean="0">
                <a:solidFill>
                  <a:srgbClr val="FFFFFF"/>
                </a:solidFill>
              </a:rPr>
              <a:t>, and it can do so </a:t>
            </a:r>
            <a:r>
              <a:rPr lang="es-ES_tradnl" sz="2900" spc="0" dirty="0" err="1" smtClean="0">
                <a:solidFill>
                  <a:srgbClr val="FFFFFF"/>
                </a:solidFill>
              </a:rPr>
              <a:t>correctly</a:t>
            </a:r>
            <a:r>
              <a:rPr lang="es-ES_tradnl" sz="2900" spc="0" dirty="0" smtClean="0">
                <a:solidFill>
                  <a:srgbClr val="FFFFFF"/>
                </a:solidFill>
              </a:rPr>
              <a:t> </a:t>
            </a:r>
            <a:r>
              <a:rPr lang="es-ES_tradnl" sz="2900" spc="0" dirty="0" err="1" smtClean="0">
                <a:solidFill>
                  <a:srgbClr val="FFFFFF"/>
                </a:solidFill>
              </a:rPr>
              <a:t>or</a:t>
            </a:r>
            <a:r>
              <a:rPr lang="es-ES_tradnl" sz="2900" spc="0" dirty="0" smtClean="0">
                <a:solidFill>
                  <a:srgbClr val="FFFFFF"/>
                </a:solidFill>
              </a:rPr>
              <a:t> </a:t>
            </a:r>
            <a:r>
              <a:rPr lang="es-ES_tradnl" sz="2900" spc="0" dirty="0" err="1" smtClean="0">
                <a:solidFill>
                  <a:srgbClr val="FFFFFF"/>
                </a:solidFill>
              </a:rPr>
              <a:t>mistakenly</a:t>
            </a:r>
            <a:r>
              <a:rPr lang="es-ES_tradnl" sz="2900" spc="0" dirty="0" smtClean="0">
                <a:solidFill>
                  <a:srgbClr val="FFFFFF"/>
                </a:solidFill>
              </a:rPr>
              <a:t>. </a:t>
            </a:r>
            <a:endParaRPr lang="en-US" sz="2900" spc="0" dirty="0">
              <a:solidFill>
                <a:srgbClr val="FFFFFF"/>
              </a:solidFill>
            </a:endParaRPr>
          </a:p>
          <a:p>
            <a:endParaRPr lang="en-US" dirty="0"/>
          </a:p>
        </p:txBody>
      </p:sp>
    </p:spTree>
    <p:extLst>
      <p:ext uri="{BB962C8B-B14F-4D97-AF65-F5344CB8AC3E}">
        <p14:creationId xmlns:p14="http://schemas.microsoft.com/office/powerpoint/2010/main" val="34727715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463"/>
            <a:ext cx="5513255" cy="1250846"/>
          </a:xfrm>
        </p:spPr>
        <p:txBody>
          <a:bodyPr/>
          <a:lstStyle/>
          <a:p>
            <a:r>
              <a:rPr lang="en-US" b="1" dirty="0">
                <a:solidFill>
                  <a:srgbClr val="FFFF00"/>
                </a:solidFill>
                <a:latin typeface="+mn-lt"/>
                <a:cs typeface="Arial"/>
              </a:rPr>
              <a:t>The epiphany of the Real</a:t>
            </a:r>
            <a:br>
              <a:rPr lang="en-US" b="1" dirty="0">
                <a:solidFill>
                  <a:srgbClr val="FFFF00"/>
                </a:solidFill>
                <a:latin typeface="+mn-lt"/>
                <a:cs typeface="Arial"/>
              </a:rPr>
            </a:br>
            <a:endParaRPr lang="en-US" b="1" dirty="0">
              <a:latin typeface="+mn-lt"/>
            </a:endParaRPr>
          </a:p>
        </p:txBody>
      </p:sp>
      <p:sp>
        <p:nvSpPr>
          <p:cNvPr id="3" name="Content Placeholder 2"/>
          <p:cNvSpPr>
            <a:spLocks noGrp="1"/>
          </p:cNvSpPr>
          <p:nvPr>
            <p:ph sz="quarter" idx="13"/>
          </p:nvPr>
        </p:nvSpPr>
        <p:spPr>
          <a:xfrm>
            <a:off x="189562" y="1194345"/>
            <a:ext cx="6824234" cy="4520656"/>
          </a:xfrm>
        </p:spPr>
        <p:txBody>
          <a:bodyPr>
            <a:normAutofit/>
          </a:bodyPr>
          <a:lstStyle/>
          <a:p>
            <a:pPr marL="457200" indent="-457200">
              <a:buFont typeface="Arial"/>
              <a:buChar char="•"/>
            </a:pPr>
            <a:r>
              <a:rPr lang="es-ES_tradnl" sz="2800" dirty="0" smtClean="0">
                <a:solidFill>
                  <a:srgbClr val="FFFFFF"/>
                </a:solidFill>
                <a:cs typeface="Arial"/>
              </a:rPr>
              <a:t>In </a:t>
            </a:r>
            <a:r>
              <a:rPr lang="es-ES_tradnl" sz="2800" dirty="0" err="1" smtClean="0">
                <a:solidFill>
                  <a:srgbClr val="FFFFFF"/>
                </a:solidFill>
                <a:cs typeface="Arial"/>
              </a:rPr>
              <a:t>our</a:t>
            </a:r>
            <a:r>
              <a:rPr lang="es-ES_tradnl" sz="2800" dirty="0" smtClean="0">
                <a:solidFill>
                  <a:srgbClr val="FFFFFF"/>
                </a:solidFill>
                <a:cs typeface="Arial"/>
              </a:rPr>
              <a:t> </a:t>
            </a:r>
            <a:r>
              <a:rPr lang="es-ES_tradnl" sz="2800" dirty="0" err="1" smtClean="0">
                <a:solidFill>
                  <a:srgbClr val="FFFFFF"/>
                </a:solidFill>
                <a:cs typeface="Arial"/>
              </a:rPr>
              <a:t>lives</a:t>
            </a:r>
            <a:r>
              <a:rPr lang="es-ES_tradnl" sz="2800" dirty="0" smtClean="0">
                <a:solidFill>
                  <a:srgbClr val="FFFFFF"/>
                </a:solidFill>
                <a:cs typeface="Arial"/>
              </a:rPr>
              <a:t>, we all </a:t>
            </a:r>
            <a:r>
              <a:rPr lang="es-ES_tradnl" sz="2800" dirty="0" err="1" smtClean="0">
                <a:solidFill>
                  <a:srgbClr val="FFFFFF"/>
                </a:solidFill>
                <a:cs typeface="Arial"/>
              </a:rPr>
              <a:t>behave</a:t>
            </a:r>
            <a:r>
              <a:rPr lang="es-ES_tradnl" sz="2800" dirty="0" smtClean="0">
                <a:solidFill>
                  <a:srgbClr val="FFFFFF"/>
                </a:solidFill>
                <a:cs typeface="Arial"/>
              </a:rPr>
              <a:t> </a:t>
            </a:r>
            <a:r>
              <a:rPr lang="es-ES_tradnl" sz="2800" dirty="0" err="1" smtClean="0">
                <a:solidFill>
                  <a:srgbClr val="FFFFFF"/>
                </a:solidFill>
                <a:cs typeface="Arial"/>
              </a:rPr>
              <a:t>like</a:t>
            </a:r>
            <a:r>
              <a:rPr lang="es-ES_tradnl" sz="2800" dirty="0" smtClean="0">
                <a:solidFill>
                  <a:srgbClr val="FFFFFF"/>
                </a:solidFill>
                <a:cs typeface="Arial"/>
              </a:rPr>
              <a:t> Sarita, the </a:t>
            </a:r>
            <a:r>
              <a:rPr lang="es-ES_tradnl" sz="2800" dirty="0" err="1" smtClean="0">
                <a:solidFill>
                  <a:srgbClr val="FFFFFF"/>
                </a:solidFill>
                <a:cs typeface="Arial"/>
              </a:rPr>
              <a:t>tearful</a:t>
            </a:r>
            <a:r>
              <a:rPr lang="es-ES_tradnl" sz="2800" dirty="0" smtClean="0">
                <a:solidFill>
                  <a:srgbClr val="FFFFFF"/>
                </a:solidFill>
                <a:cs typeface="Arial"/>
              </a:rPr>
              <a:t> </a:t>
            </a:r>
            <a:r>
              <a:rPr lang="es-ES_tradnl" sz="2800" dirty="0" err="1" smtClean="0">
                <a:solidFill>
                  <a:srgbClr val="FFFFFF"/>
                </a:solidFill>
                <a:cs typeface="Arial"/>
              </a:rPr>
              <a:t>woman</a:t>
            </a:r>
            <a:r>
              <a:rPr lang="es-ES_tradnl" sz="2800" dirty="0" smtClean="0">
                <a:solidFill>
                  <a:srgbClr val="FFFFFF"/>
                </a:solidFill>
                <a:cs typeface="Arial"/>
              </a:rPr>
              <a:t> on the </a:t>
            </a:r>
            <a:r>
              <a:rPr lang="es-ES_tradnl" sz="2800" dirty="0" err="1" smtClean="0">
                <a:solidFill>
                  <a:srgbClr val="FFFFFF"/>
                </a:solidFill>
                <a:cs typeface="Arial"/>
              </a:rPr>
              <a:t>stage</a:t>
            </a:r>
            <a:r>
              <a:rPr lang="es-ES_tradnl" sz="2800" dirty="0" smtClean="0">
                <a:solidFill>
                  <a:srgbClr val="FFFFFF"/>
                </a:solidFill>
                <a:cs typeface="Arial"/>
              </a:rPr>
              <a:t>. The director who </a:t>
            </a:r>
            <a:r>
              <a:rPr lang="es-ES_tradnl" sz="2800" dirty="0" err="1" smtClean="0">
                <a:solidFill>
                  <a:srgbClr val="FFFFFF"/>
                </a:solidFill>
                <a:cs typeface="Arial"/>
              </a:rPr>
              <a:t>talks</a:t>
            </a:r>
            <a:r>
              <a:rPr lang="es-ES_tradnl" sz="2800" dirty="0" smtClean="0">
                <a:solidFill>
                  <a:srgbClr val="FFFFFF"/>
                </a:solidFill>
                <a:cs typeface="Arial"/>
              </a:rPr>
              <a:t> to </a:t>
            </a:r>
            <a:r>
              <a:rPr lang="es-ES_tradnl" sz="2800" dirty="0" err="1" smtClean="0">
                <a:solidFill>
                  <a:srgbClr val="FFFFFF"/>
                </a:solidFill>
                <a:cs typeface="Arial"/>
              </a:rPr>
              <a:t>her</a:t>
            </a:r>
            <a:r>
              <a:rPr lang="es-ES_tradnl" sz="2800" dirty="0" smtClean="0">
                <a:solidFill>
                  <a:srgbClr val="FFFFFF"/>
                </a:solidFill>
                <a:cs typeface="Arial"/>
              </a:rPr>
              <a:t>, the film </a:t>
            </a:r>
            <a:r>
              <a:rPr lang="es-ES_tradnl" sz="2800" dirty="0" err="1" smtClean="0">
                <a:solidFill>
                  <a:srgbClr val="FFFFFF"/>
                </a:solidFill>
                <a:cs typeface="Arial"/>
              </a:rPr>
              <a:t>viewers</a:t>
            </a:r>
            <a:r>
              <a:rPr lang="es-ES_tradnl" sz="2800" dirty="0" smtClean="0">
                <a:solidFill>
                  <a:srgbClr val="FFFFFF"/>
                </a:solidFill>
                <a:cs typeface="Arial"/>
              </a:rPr>
              <a:t>, we are </a:t>
            </a:r>
            <a:r>
              <a:rPr lang="es-ES_tradnl" sz="2800" dirty="0" err="1" smtClean="0">
                <a:solidFill>
                  <a:srgbClr val="FFFFFF"/>
                </a:solidFill>
                <a:cs typeface="Arial"/>
              </a:rPr>
              <a:t>always</a:t>
            </a:r>
            <a:r>
              <a:rPr lang="es-ES_tradnl" sz="2800" dirty="0" smtClean="0">
                <a:solidFill>
                  <a:srgbClr val="FFFFFF"/>
                </a:solidFill>
                <a:cs typeface="Arial"/>
              </a:rPr>
              <a:t> </a:t>
            </a:r>
            <a:r>
              <a:rPr lang="es-ES_tradnl" sz="2800" dirty="0" err="1" smtClean="0">
                <a:solidFill>
                  <a:srgbClr val="FFFFFF"/>
                </a:solidFill>
                <a:cs typeface="Arial"/>
              </a:rPr>
              <a:t>traveling</a:t>
            </a:r>
            <a:r>
              <a:rPr lang="es-ES_tradnl" sz="2800" dirty="0" smtClean="0">
                <a:solidFill>
                  <a:srgbClr val="FFFFFF"/>
                </a:solidFill>
                <a:cs typeface="Arial"/>
              </a:rPr>
              <a:t> on a </a:t>
            </a:r>
            <a:r>
              <a:rPr lang="es-ES_tradnl" sz="2800" dirty="0" err="1" smtClean="0">
                <a:solidFill>
                  <a:srgbClr val="FFFFFF"/>
                </a:solidFill>
                <a:cs typeface="Arial"/>
              </a:rPr>
              <a:t>path</a:t>
            </a:r>
            <a:r>
              <a:rPr lang="es-ES_tradnl" sz="2800" dirty="0" smtClean="0">
                <a:solidFill>
                  <a:srgbClr val="FFFFFF"/>
                </a:solidFill>
                <a:cs typeface="Arial"/>
              </a:rPr>
              <a:t> </a:t>
            </a:r>
            <a:r>
              <a:rPr lang="es-ES_tradnl" sz="2800" dirty="0" err="1" smtClean="0">
                <a:solidFill>
                  <a:srgbClr val="FFFFFF"/>
                </a:solidFill>
                <a:cs typeface="Arial"/>
              </a:rPr>
              <a:t>that</a:t>
            </a:r>
            <a:r>
              <a:rPr lang="es-ES_tradnl" sz="2800" dirty="0" smtClean="0">
                <a:solidFill>
                  <a:srgbClr val="FFFFFF"/>
                </a:solidFill>
                <a:cs typeface="Arial"/>
              </a:rPr>
              <a:t> leads </a:t>
            </a:r>
            <a:r>
              <a:rPr lang="es-ES_tradnl" sz="2800" dirty="0" err="1" smtClean="0">
                <a:solidFill>
                  <a:srgbClr val="FFFFFF"/>
                </a:solidFill>
                <a:cs typeface="Arial"/>
              </a:rPr>
              <a:t>us</a:t>
            </a:r>
            <a:r>
              <a:rPr lang="es-ES_tradnl" sz="2800" dirty="0" smtClean="0">
                <a:solidFill>
                  <a:srgbClr val="FFFFFF"/>
                </a:solidFill>
                <a:cs typeface="Arial"/>
              </a:rPr>
              <a:t> </a:t>
            </a:r>
            <a:r>
              <a:rPr lang="es-ES_tradnl" sz="2800" dirty="0" err="1" smtClean="0">
                <a:solidFill>
                  <a:srgbClr val="FFFFFF"/>
                </a:solidFill>
                <a:cs typeface="Arial"/>
              </a:rPr>
              <a:t>fallibly</a:t>
            </a:r>
            <a:r>
              <a:rPr lang="es-ES_tradnl" sz="2800" dirty="0" smtClean="0">
                <a:solidFill>
                  <a:srgbClr val="FFFFFF"/>
                </a:solidFill>
                <a:cs typeface="Arial"/>
              </a:rPr>
              <a:t> to the </a:t>
            </a:r>
            <a:r>
              <a:rPr lang="es-ES_tradnl" sz="2800" dirty="0" err="1" smtClean="0">
                <a:solidFill>
                  <a:srgbClr val="FFFFFF"/>
                </a:solidFill>
                <a:cs typeface="Arial"/>
              </a:rPr>
              <a:t>truth</a:t>
            </a:r>
            <a:r>
              <a:rPr lang="es-ES_tradnl" sz="2800" dirty="0" smtClean="0">
                <a:solidFill>
                  <a:srgbClr val="FFFFFF"/>
                </a:solidFill>
                <a:cs typeface="Arial"/>
              </a:rPr>
              <a:t>. </a:t>
            </a:r>
          </a:p>
          <a:p>
            <a:pPr marL="457200" indent="-457200">
              <a:buFont typeface="Arial"/>
              <a:buChar char="•"/>
            </a:pPr>
            <a:r>
              <a:rPr lang="es-ES_tradnl" sz="2800" dirty="0" smtClean="0">
                <a:solidFill>
                  <a:srgbClr val="FFFFFF"/>
                </a:solidFill>
                <a:cs typeface="Arial"/>
              </a:rPr>
              <a:t>And </a:t>
            </a:r>
            <a:r>
              <a:rPr lang="es-ES_tradnl" sz="2800" dirty="0" err="1" smtClean="0">
                <a:solidFill>
                  <a:srgbClr val="FFFFFF"/>
                </a:solidFill>
                <a:cs typeface="Arial"/>
              </a:rPr>
              <a:t>therein</a:t>
            </a:r>
            <a:r>
              <a:rPr lang="es-ES_tradnl" sz="2800" dirty="0" smtClean="0">
                <a:solidFill>
                  <a:srgbClr val="FFFFFF"/>
                </a:solidFill>
                <a:cs typeface="Arial"/>
              </a:rPr>
              <a:t> </a:t>
            </a:r>
            <a:r>
              <a:rPr lang="es-ES_tradnl" sz="2800" dirty="0" err="1" smtClean="0">
                <a:solidFill>
                  <a:srgbClr val="FFFFFF"/>
                </a:solidFill>
                <a:cs typeface="Arial"/>
              </a:rPr>
              <a:t>consists</a:t>
            </a:r>
            <a:r>
              <a:rPr lang="es-ES_tradnl" sz="2800" dirty="0" smtClean="0">
                <a:solidFill>
                  <a:srgbClr val="FFFFFF"/>
                </a:solidFill>
                <a:cs typeface="Arial"/>
              </a:rPr>
              <a:t> the </a:t>
            </a:r>
            <a:r>
              <a:rPr lang="es-ES_tradnl" sz="2800" dirty="0" err="1" smtClean="0">
                <a:solidFill>
                  <a:srgbClr val="FFFFFF"/>
                </a:solidFill>
                <a:cs typeface="Arial"/>
              </a:rPr>
              <a:t>powerful</a:t>
            </a:r>
            <a:r>
              <a:rPr lang="es-ES_tradnl" sz="2800" dirty="0" smtClean="0">
                <a:solidFill>
                  <a:srgbClr val="FFFFFF"/>
                </a:solidFill>
                <a:cs typeface="Arial"/>
              </a:rPr>
              <a:t> </a:t>
            </a:r>
            <a:r>
              <a:rPr lang="es-ES_tradnl" sz="2800" dirty="0" err="1" smtClean="0">
                <a:solidFill>
                  <a:srgbClr val="FFFFFF"/>
                </a:solidFill>
                <a:cs typeface="Arial"/>
              </a:rPr>
              <a:t>epiphany</a:t>
            </a:r>
            <a:r>
              <a:rPr lang="es-ES_tradnl" sz="2800" dirty="0" smtClean="0">
                <a:solidFill>
                  <a:srgbClr val="FFFFFF"/>
                </a:solidFill>
                <a:cs typeface="Arial"/>
              </a:rPr>
              <a:t> </a:t>
            </a:r>
            <a:r>
              <a:rPr lang="es-ES_tradnl" sz="2800" dirty="0" err="1" smtClean="0">
                <a:solidFill>
                  <a:srgbClr val="FFFFFF"/>
                </a:solidFill>
                <a:cs typeface="Arial"/>
              </a:rPr>
              <a:t>that</a:t>
            </a:r>
            <a:r>
              <a:rPr lang="es-ES_tradnl" sz="2800" dirty="0" smtClean="0">
                <a:solidFill>
                  <a:srgbClr val="FFFFFF"/>
                </a:solidFill>
                <a:cs typeface="Arial"/>
              </a:rPr>
              <a:t> we are </a:t>
            </a:r>
            <a:r>
              <a:rPr lang="es-ES_tradnl" sz="2800" dirty="0" err="1" smtClean="0">
                <a:solidFill>
                  <a:srgbClr val="FFFFFF"/>
                </a:solidFill>
                <a:cs typeface="Arial"/>
              </a:rPr>
              <a:t>offered</a:t>
            </a:r>
            <a:r>
              <a:rPr lang="es-ES_tradnl" sz="2800" dirty="0" smtClean="0">
                <a:solidFill>
                  <a:srgbClr val="FFFFFF"/>
                </a:solidFill>
                <a:cs typeface="Arial"/>
              </a:rPr>
              <a:t> in </a:t>
            </a:r>
            <a:r>
              <a:rPr lang="es-ES_tradnl" sz="2800" i="1" dirty="0" smtClean="0">
                <a:solidFill>
                  <a:srgbClr val="FFFFFF"/>
                </a:solidFill>
                <a:cs typeface="Arial"/>
              </a:rPr>
              <a:t>Jogo </a:t>
            </a:r>
            <a:r>
              <a:rPr lang="es-ES_tradnl" sz="2800" i="1" dirty="0">
                <a:solidFill>
                  <a:srgbClr val="FFFFFF"/>
                </a:solidFill>
                <a:cs typeface="Arial"/>
              </a:rPr>
              <a:t>de </a:t>
            </a:r>
            <a:r>
              <a:rPr lang="es-ES_tradnl" sz="2800" i="1" dirty="0" smtClean="0">
                <a:solidFill>
                  <a:srgbClr val="FFFFFF"/>
                </a:solidFill>
                <a:cs typeface="Arial"/>
              </a:rPr>
              <a:t>Cena</a:t>
            </a:r>
            <a:r>
              <a:rPr lang="es-ES_tradnl" sz="2800" dirty="0" smtClean="0">
                <a:solidFill>
                  <a:srgbClr val="FFFFFF"/>
                </a:solidFill>
                <a:cs typeface="Arial"/>
              </a:rPr>
              <a:t>. </a:t>
            </a:r>
            <a:r>
              <a:rPr lang="es-ES_tradnl" sz="2800" dirty="0" err="1" smtClean="0">
                <a:solidFill>
                  <a:srgbClr val="FFFFFF"/>
                </a:solidFill>
                <a:cs typeface="Arial"/>
              </a:rPr>
              <a:t>Its</a:t>
            </a:r>
            <a:r>
              <a:rPr lang="es-ES_tradnl" sz="2800" dirty="0" smtClean="0">
                <a:solidFill>
                  <a:srgbClr val="FFFFFF"/>
                </a:solidFill>
                <a:cs typeface="Arial"/>
              </a:rPr>
              <a:t> </a:t>
            </a:r>
            <a:r>
              <a:rPr lang="es-ES_tradnl" sz="2800" dirty="0" err="1" smtClean="0">
                <a:solidFill>
                  <a:srgbClr val="FFFFFF"/>
                </a:solidFill>
                <a:cs typeface="Arial"/>
              </a:rPr>
              <a:t>aesthetic</a:t>
            </a:r>
            <a:r>
              <a:rPr lang="es-ES_tradnl" sz="2800" dirty="0" smtClean="0">
                <a:solidFill>
                  <a:srgbClr val="FFFFFF"/>
                </a:solidFill>
                <a:cs typeface="Arial"/>
              </a:rPr>
              <a:t> </a:t>
            </a:r>
            <a:r>
              <a:rPr lang="es-ES_tradnl" sz="2800" dirty="0" err="1" smtClean="0">
                <a:solidFill>
                  <a:srgbClr val="FFFFFF"/>
                </a:solidFill>
                <a:cs typeface="Arial"/>
              </a:rPr>
              <a:t>gift</a:t>
            </a:r>
            <a:r>
              <a:rPr lang="es-ES_tradnl" sz="2800" dirty="0" smtClean="0">
                <a:solidFill>
                  <a:srgbClr val="FFFFFF"/>
                </a:solidFill>
                <a:cs typeface="Arial"/>
              </a:rPr>
              <a:t> is the (self) </a:t>
            </a:r>
            <a:r>
              <a:rPr lang="es-ES_tradnl" sz="2800" dirty="0" err="1" smtClean="0">
                <a:solidFill>
                  <a:srgbClr val="FFFFFF"/>
                </a:solidFill>
                <a:cs typeface="Arial"/>
              </a:rPr>
              <a:t>discovery</a:t>
            </a:r>
            <a:r>
              <a:rPr lang="es-ES_tradnl" sz="2800" dirty="0" smtClean="0">
                <a:solidFill>
                  <a:srgbClr val="FFFFFF"/>
                </a:solidFill>
                <a:cs typeface="Arial"/>
              </a:rPr>
              <a:t> of the real </a:t>
            </a:r>
            <a:r>
              <a:rPr lang="es-ES_tradnl" sz="2800" dirty="0" err="1" smtClean="0">
                <a:solidFill>
                  <a:srgbClr val="FFFFFF"/>
                </a:solidFill>
                <a:cs typeface="Arial"/>
              </a:rPr>
              <a:t>nature</a:t>
            </a:r>
            <a:r>
              <a:rPr lang="es-ES_tradnl" sz="2800" dirty="0" smtClean="0">
                <a:solidFill>
                  <a:srgbClr val="FFFFFF"/>
                </a:solidFill>
                <a:cs typeface="Arial"/>
              </a:rPr>
              <a:t> of the </a:t>
            </a:r>
            <a:r>
              <a:rPr lang="es-ES_tradnl" sz="2800" dirty="0" err="1" smtClean="0">
                <a:solidFill>
                  <a:srgbClr val="FFFFFF"/>
                </a:solidFill>
                <a:cs typeface="Arial"/>
              </a:rPr>
              <a:t>grief</a:t>
            </a:r>
            <a:r>
              <a:rPr lang="es-ES_tradnl" sz="2800" dirty="0" smtClean="0">
                <a:solidFill>
                  <a:srgbClr val="FFFFFF"/>
                </a:solidFill>
                <a:cs typeface="Arial"/>
              </a:rPr>
              <a:t> of Sarita, of </a:t>
            </a:r>
            <a:r>
              <a:rPr lang="es-ES_tradnl" sz="2800" dirty="0" err="1" smtClean="0">
                <a:solidFill>
                  <a:srgbClr val="FFFFFF"/>
                </a:solidFill>
                <a:cs typeface="Arial"/>
              </a:rPr>
              <a:t>our</a:t>
            </a:r>
            <a:r>
              <a:rPr lang="es-ES_tradnl" sz="2800" dirty="0" smtClean="0">
                <a:solidFill>
                  <a:srgbClr val="FFFFFF"/>
                </a:solidFill>
                <a:cs typeface="Arial"/>
              </a:rPr>
              <a:t> </a:t>
            </a:r>
            <a:r>
              <a:rPr lang="es-ES_tradnl" sz="2800" dirty="0" err="1" smtClean="0">
                <a:solidFill>
                  <a:srgbClr val="FFFFFF"/>
                </a:solidFill>
                <a:cs typeface="Arial"/>
              </a:rPr>
              <a:t>own</a:t>
            </a:r>
            <a:r>
              <a:rPr lang="es-ES_tradnl" sz="2800" dirty="0" smtClean="0">
                <a:solidFill>
                  <a:srgbClr val="FFFFFF"/>
                </a:solidFill>
                <a:cs typeface="Arial"/>
              </a:rPr>
              <a:t> </a:t>
            </a:r>
            <a:r>
              <a:rPr lang="es-ES_tradnl" sz="2800" dirty="0" err="1" smtClean="0">
                <a:solidFill>
                  <a:srgbClr val="FFFFFF"/>
                </a:solidFill>
                <a:cs typeface="Arial"/>
              </a:rPr>
              <a:t>grief</a:t>
            </a:r>
            <a:r>
              <a:rPr lang="es-ES_tradnl" sz="2800" dirty="0" smtClean="0">
                <a:solidFill>
                  <a:srgbClr val="FFFFFF"/>
                </a:solidFill>
                <a:cs typeface="Arial"/>
              </a:rPr>
              <a:t>. </a:t>
            </a:r>
            <a:endParaRPr lang="es-ES_tradnl" sz="2800" dirty="0">
              <a:solidFill>
                <a:srgbClr val="FFFFFF"/>
              </a:solidFill>
              <a:cs typeface="Arial"/>
            </a:endParaRPr>
          </a:p>
          <a:p>
            <a:endParaRPr lang="en-US" dirty="0"/>
          </a:p>
        </p:txBody>
      </p:sp>
    </p:spTree>
    <p:extLst>
      <p:ext uri="{BB962C8B-B14F-4D97-AF65-F5344CB8AC3E}">
        <p14:creationId xmlns:p14="http://schemas.microsoft.com/office/powerpoint/2010/main" val="38919539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705" y="387814"/>
            <a:ext cx="6871858" cy="976208"/>
          </a:xfrm>
        </p:spPr>
        <p:txBody>
          <a:bodyPr/>
          <a:lstStyle/>
          <a:p>
            <a:r>
              <a:rPr lang="en-US" sz="2800" b="1" dirty="0" smtClean="0">
                <a:solidFill>
                  <a:srgbClr val="FFFF00"/>
                </a:solidFill>
              </a:rPr>
              <a:t>Bateson on ‘</a:t>
            </a:r>
            <a:r>
              <a:rPr lang="en-US" sz="2800" b="1" dirty="0" err="1" smtClean="0">
                <a:solidFill>
                  <a:srgbClr val="FFFF00"/>
                </a:solidFill>
              </a:rPr>
              <a:t>metacommunication</a:t>
            </a:r>
            <a:r>
              <a:rPr lang="en-US" sz="2800" b="1" dirty="0" smtClean="0">
                <a:solidFill>
                  <a:srgbClr val="FFFF00"/>
                </a:solidFill>
              </a:rPr>
              <a:t>’ as the basis of ‘frames’ in animals</a:t>
            </a:r>
            <a:endParaRPr lang="en-US" sz="2800" b="1" dirty="0">
              <a:solidFill>
                <a:srgbClr val="FFFF00"/>
              </a:solidFill>
            </a:endParaRPr>
          </a:p>
        </p:txBody>
      </p:sp>
      <p:sp>
        <p:nvSpPr>
          <p:cNvPr id="3" name="Content Placeholder 2"/>
          <p:cNvSpPr>
            <a:spLocks noGrp="1"/>
          </p:cNvSpPr>
          <p:nvPr>
            <p:ph sz="quarter" idx="13"/>
          </p:nvPr>
        </p:nvSpPr>
        <p:spPr>
          <a:xfrm>
            <a:off x="134685" y="1712696"/>
            <a:ext cx="7845878" cy="4964894"/>
          </a:xfrm>
        </p:spPr>
        <p:txBody>
          <a:bodyPr>
            <a:normAutofit fontScale="92500" lnSpcReduction="10000"/>
          </a:bodyPr>
          <a:lstStyle/>
          <a:p>
            <a:pPr>
              <a:spcAft>
                <a:spcPts val="0"/>
              </a:spcAft>
            </a:pPr>
            <a:r>
              <a:rPr lang="en-US" sz="2700" dirty="0" smtClean="0">
                <a:ea typeface="Times New Roman"/>
                <a:cs typeface="Times New Roman"/>
              </a:rPr>
              <a:t>“When “mood-signs” are replaced by man-made signs we witness   “</a:t>
            </a:r>
            <a:r>
              <a:rPr lang="en-US" sz="2700" dirty="0">
                <a:ea typeface="Times New Roman"/>
                <a:cs typeface="Times New Roman"/>
              </a:rPr>
              <a:t>the drama precipitated when organisms, having eaten of the fruit of the Tree of </a:t>
            </a:r>
            <a:r>
              <a:rPr lang="en-US" sz="2700" dirty="0" smtClean="0">
                <a:ea typeface="Times New Roman"/>
                <a:cs typeface="Times New Roman"/>
              </a:rPr>
              <a:t>Knowledge.</a:t>
            </a:r>
            <a:r>
              <a:rPr lang="en-US" sz="2600" dirty="0" smtClean="0">
                <a:ea typeface="Times New Roman"/>
                <a:cs typeface="Times New Roman"/>
              </a:rPr>
              <a:t>”</a:t>
            </a:r>
            <a:r>
              <a:rPr lang="en-US" sz="2400" dirty="0" smtClean="0">
                <a:ea typeface="Times New Roman"/>
                <a:cs typeface="Times New Roman"/>
              </a:rPr>
              <a:t> </a:t>
            </a:r>
            <a:r>
              <a:rPr lang="en-US" sz="2200" dirty="0" smtClean="0">
                <a:ea typeface="Times New Roman"/>
                <a:cs typeface="Times New Roman"/>
              </a:rPr>
              <a:t>(1955/1972</a:t>
            </a:r>
            <a:r>
              <a:rPr lang="en-US" sz="2200" dirty="0">
                <a:ea typeface="Times New Roman"/>
                <a:cs typeface="Times New Roman"/>
              </a:rPr>
              <a:t>, p. 184)</a:t>
            </a:r>
          </a:p>
          <a:p>
            <a:r>
              <a:rPr lang="en-US" sz="2700" dirty="0" smtClean="0"/>
              <a:t>“(</a:t>
            </a:r>
            <a:r>
              <a:rPr lang="en-US" sz="2700" dirty="0"/>
              <a:t>T)here must have been an extraordinary step in the evolution of communication when organisms discovered, or were born with, the innate knowledge … that a message or meaningful act could be emitted </a:t>
            </a:r>
            <a:r>
              <a:rPr lang="en-US" sz="2700" b="1" i="1" dirty="0">
                <a:solidFill>
                  <a:srgbClr val="FFFF00"/>
                </a:solidFill>
              </a:rPr>
              <a:t>as a message</a:t>
            </a:r>
            <a:r>
              <a:rPr lang="en-US" sz="2700" dirty="0"/>
              <a:t> to influence another organism … especially those messages which define the context; the message ’This is play’ … is a message defining context in a way, or defining a frame … It implies a certain system of discourse, a certain onion-skin structure.</a:t>
            </a:r>
            <a:r>
              <a:rPr lang="en-US" sz="2700" dirty="0" smtClean="0"/>
              <a:t>” </a:t>
            </a:r>
          </a:p>
          <a:p>
            <a:pPr marL="0" indent="0">
              <a:lnSpc>
                <a:spcPct val="110000"/>
              </a:lnSpc>
              <a:spcBef>
                <a:spcPts val="0"/>
              </a:spcBef>
              <a:spcAft>
                <a:spcPts val="0"/>
              </a:spcAft>
              <a:buNone/>
            </a:pPr>
            <a:r>
              <a:rPr lang="en-US" sz="2200" dirty="0" smtClean="0"/>
              <a:t>  (Bateson 1956</a:t>
            </a:r>
            <a:r>
              <a:rPr lang="en-US" sz="2200" dirty="0"/>
              <a:t>, p. 163, </a:t>
            </a:r>
            <a:r>
              <a:rPr lang="en-US" sz="2200" dirty="0" smtClean="0"/>
              <a:t>quoted </a:t>
            </a:r>
            <a:r>
              <a:rPr lang="en-US" sz="2200" dirty="0"/>
              <a:t>in Engler &amp; Gardiner, 2012, p.</a:t>
            </a:r>
            <a:r>
              <a:rPr lang="en-US" sz="2200" dirty="0" smtClean="0"/>
              <a:t>7 –  </a:t>
            </a:r>
            <a:r>
              <a:rPr lang="en-US" sz="2200" dirty="0"/>
              <a:t>emphasis </a:t>
            </a:r>
            <a:r>
              <a:rPr lang="en-US" sz="2200" dirty="0" smtClean="0"/>
              <a:t>  </a:t>
            </a:r>
          </a:p>
          <a:p>
            <a:pPr marL="0" indent="0">
              <a:lnSpc>
                <a:spcPct val="110000"/>
              </a:lnSpc>
              <a:spcBef>
                <a:spcPts val="0"/>
              </a:spcBef>
              <a:spcAft>
                <a:spcPts val="0"/>
              </a:spcAft>
              <a:buNone/>
            </a:pPr>
            <a:r>
              <a:rPr lang="en-US" sz="2200" dirty="0" smtClean="0"/>
              <a:t>    in </a:t>
            </a:r>
            <a:r>
              <a:rPr lang="en-US" sz="2200" dirty="0"/>
              <a:t>the original)</a:t>
            </a:r>
            <a:endParaRPr lang="es-ES_tradnl" sz="2200" dirty="0"/>
          </a:p>
        </p:txBody>
      </p:sp>
      <p:pic>
        <p:nvPicPr>
          <p:cNvPr id="4" name="Picture 3"/>
          <p:cNvPicPr>
            <a:picLocks noChangeAspect="1"/>
          </p:cNvPicPr>
          <p:nvPr/>
        </p:nvPicPr>
        <p:blipFill>
          <a:blip r:embed="rId2"/>
          <a:stretch>
            <a:fillRect/>
          </a:stretch>
        </p:blipFill>
        <p:spPr>
          <a:xfrm>
            <a:off x="27275" y="177588"/>
            <a:ext cx="1122465" cy="1496620"/>
          </a:xfrm>
          <a:prstGeom prst="rect">
            <a:avLst/>
          </a:prstGeom>
        </p:spPr>
      </p:pic>
    </p:spTree>
    <p:extLst>
      <p:ext uri="{BB962C8B-B14F-4D97-AF65-F5344CB8AC3E}">
        <p14:creationId xmlns:p14="http://schemas.microsoft.com/office/powerpoint/2010/main" val="20881097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078" y="1358900"/>
            <a:ext cx="8288422" cy="4183063"/>
          </a:xfrm>
          <a:prstGeom prst="rect">
            <a:avLst/>
          </a:prstGeom>
        </p:spPr>
      </p:pic>
      <p:sp>
        <p:nvSpPr>
          <p:cNvPr id="3" name="TextBox 2"/>
          <p:cNvSpPr txBox="1"/>
          <p:nvPr/>
        </p:nvSpPr>
        <p:spPr>
          <a:xfrm>
            <a:off x="194108" y="412290"/>
            <a:ext cx="7634806" cy="523220"/>
          </a:xfrm>
          <a:prstGeom prst="rect">
            <a:avLst/>
          </a:prstGeom>
          <a:noFill/>
        </p:spPr>
        <p:txBody>
          <a:bodyPr wrap="square" rtlCol="0">
            <a:spAutoFit/>
          </a:bodyPr>
          <a:lstStyle/>
          <a:p>
            <a:r>
              <a:rPr lang="en-US" sz="2800" b="1" dirty="0" smtClean="0">
                <a:solidFill>
                  <a:srgbClr val="FFFF00"/>
                </a:solidFill>
                <a:latin typeface="Arial"/>
                <a:cs typeface="Arial"/>
              </a:rPr>
              <a:t>Sarita or the humid insistence of the real </a:t>
            </a:r>
            <a:endParaRPr lang="en-US" sz="2800" b="1" dirty="0">
              <a:solidFill>
                <a:srgbClr val="FFFF00"/>
              </a:solidFill>
              <a:latin typeface="Arial"/>
              <a:cs typeface="Arial"/>
            </a:endParaRPr>
          </a:p>
        </p:txBody>
      </p:sp>
    </p:spTree>
    <p:extLst>
      <p:ext uri="{BB962C8B-B14F-4D97-AF65-F5344CB8AC3E}">
        <p14:creationId xmlns:p14="http://schemas.microsoft.com/office/powerpoint/2010/main" val="26039798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605" y="232816"/>
            <a:ext cx="7725311" cy="1077218"/>
          </a:xfrm>
          <a:prstGeom prst="rect">
            <a:avLst/>
          </a:prstGeom>
          <a:noFill/>
        </p:spPr>
        <p:txBody>
          <a:bodyPr wrap="square" rtlCol="0">
            <a:spAutoFit/>
          </a:bodyPr>
          <a:lstStyle/>
          <a:p>
            <a:r>
              <a:rPr lang="en-US" sz="3200" dirty="0" smtClean="0">
                <a:solidFill>
                  <a:srgbClr val="FFFF00"/>
                </a:solidFill>
              </a:rPr>
              <a:t>When the </a:t>
            </a:r>
            <a:r>
              <a:rPr lang="en-US" sz="3200" b="1" dirty="0" smtClean="0">
                <a:solidFill>
                  <a:srgbClr val="FFFFFF"/>
                </a:solidFill>
              </a:rPr>
              <a:t>Immediate Object </a:t>
            </a:r>
            <a:r>
              <a:rPr lang="en-US" sz="3200" dirty="0" smtClean="0">
                <a:solidFill>
                  <a:srgbClr val="FFFF00"/>
                </a:solidFill>
              </a:rPr>
              <a:t> must be cast aside, because the </a:t>
            </a:r>
            <a:r>
              <a:rPr lang="en-US" sz="3200" b="1" dirty="0" smtClean="0"/>
              <a:t>Dynamical Object </a:t>
            </a:r>
            <a:r>
              <a:rPr lang="en-US" sz="3200" dirty="0" smtClean="0">
                <a:solidFill>
                  <a:srgbClr val="FFFF00"/>
                </a:solidFill>
              </a:rPr>
              <a:t>holds sway</a:t>
            </a:r>
            <a:endParaRPr lang="en-US" sz="3200" dirty="0">
              <a:solidFill>
                <a:srgbClr val="FFFF00"/>
              </a:solidFill>
            </a:endParaRPr>
          </a:p>
        </p:txBody>
      </p:sp>
      <p:pic>
        <p:nvPicPr>
          <p:cNvPr id="3" name="Picture 2"/>
          <p:cNvPicPr>
            <a:picLocks noChangeAspect="1"/>
          </p:cNvPicPr>
          <p:nvPr/>
        </p:nvPicPr>
        <p:blipFill>
          <a:blip r:embed="rId2"/>
          <a:stretch>
            <a:fillRect/>
          </a:stretch>
        </p:blipFill>
        <p:spPr>
          <a:xfrm>
            <a:off x="387946" y="1872422"/>
            <a:ext cx="8267386" cy="4178976"/>
          </a:xfrm>
          <a:prstGeom prst="rect">
            <a:avLst/>
          </a:prstGeom>
          <a:ln w="19050" cmpd="sng">
            <a:solidFill>
              <a:schemeClr val="bg1"/>
            </a:solidFill>
          </a:ln>
        </p:spPr>
      </p:pic>
    </p:spTree>
    <p:extLst>
      <p:ext uri="{BB962C8B-B14F-4D97-AF65-F5344CB8AC3E}">
        <p14:creationId xmlns:p14="http://schemas.microsoft.com/office/powerpoint/2010/main" val="29253138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956" y="504792"/>
            <a:ext cx="7826652" cy="954107"/>
          </a:xfrm>
          <a:prstGeom prst="rect">
            <a:avLst/>
          </a:prstGeom>
          <a:noFill/>
        </p:spPr>
        <p:txBody>
          <a:bodyPr wrap="square" rtlCol="0">
            <a:spAutoFit/>
          </a:bodyPr>
          <a:lstStyle/>
          <a:p>
            <a:r>
              <a:rPr lang="en-US" sz="2800" dirty="0" smtClean="0">
                <a:solidFill>
                  <a:srgbClr val="FFFF00"/>
                </a:solidFill>
              </a:rPr>
              <a:t>The dichotomy of </a:t>
            </a:r>
            <a:r>
              <a:rPr lang="en-US" sz="2800" b="1" i="1" dirty="0" smtClean="0"/>
              <a:t>Od</a:t>
            </a:r>
            <a:r>
              <a:rPr lang="en-US" sz="2800" dirty="0" smtClean="0">
                <a:solidFill>
                  <a:srgbClr val="FFFF00"/>
                </a:solidFill>
              </a:rPr>
              <a:t> / </a:t>
            </a:r>
            <a:r>
              <a:rPr lang="en-US" sz="2800" b="1" i="1" dirty="0" smtClean="0">
                <a:solidFill>
                  <a:srgbClr val="FFFFFF"/>
                </a:solidFill>
              </a:rPr>
              <a:t>Oi</a:t>
            </a:r>
            <a:r>
              <a:rPr lang="en-US" sz="2800" dirty="0" smtClean="0">
                <a:solidFill>
                  <a:srgbClr val="FFFFFF"/>
                </a:solidFill>
              </a:rPr>
              <a:t> </a:t>
            </a:r>
            <a:r>
              <a:rPr lang="en-US" sz="2800" dirty="0" smtClean="0">
                <a:solidFill>
                  <a:srgbClr val="FFFF00"/>
                </a:solidFill>
              </a:rPr>
              <a:t>accounts for the fallible revelation of the  Real ‘in documentary film and in life</a:t>
            </a:r>
            <a:endParaRPr lang="en-US" sz="2800" dirty="0">
              <a:solidFill>
                <a:srgbClr val="FFFF00"/>
              </a:solidFill>
            </a:endParaRPr>
          </a:p>
        </p:txBody>
      </p:sp>
      <p:sp>
        <p:nvSpPr>
          <p:cNvPr id="4" name="Rectangle 3"/>
          <p:cNvSpPr/>
          <p:nvPr/>
        </p:nvSpPr>
        <p:spPr>
          <a:xfrm>
            <a:off x="228600" y="1672866"/>
            <a:ext cx="6406072" cy="4832093"/>
          </a:xfrm>
          <a:prstGeom prst="rect">
            <a:avLst/>
          </a:prstGeom>
        </p:spPr>
        <p:txBody>
          <a:bodyPr wrap="square">
            <a:spAutoFit/>
          </a:bodyPr>
          <a:lstStyle/>
          <a:p>
            <a:r>
              <a:rPr lang="es-ES_tradnl" sz="2800" dirty="0" smtClean="0">
                <a:solidFill>
                  <a:srgbClr val="FFFFFF"/>
                </a:solidFill>
              </a:rPr>
              <a:t>- Ransdell </a:t>
            </a:r>
            <a:r>
              <a:rPr lang="es-ES_tradnl" sz="2800" dirty="0">
                <a:solidFill>
                  <a:srgbClr val="FFFFFF"/>
                </a:solidFill>
              </a:rPr>
              <a:t>(2007) </a:t>
            </a:r>
            <a:r>
              <a:rPr lang="es-ES_tradnl" sz="2800" dirty="0" smtClean="0">
                <a:solidFill>
                  <a:srgbClr val="FFFFFF"/>
                </a:solidFill>
              </a:rPr>
              <a:t>describes the self-</a:t>
            </a:r>
            <a:r>
              <a:rPr lang="es-ES_tradnl" sz="2800" dirty="0" err="1" smtClean="0">
                <a:solidFill>
                  <a:srgbClr val="FFFFFF"/>
                </a:solidFill>
              </a:rPr>
              <a:t>correcting</a:t>
            </a:r>
            <a:r>
              <a:rPr lang="es-ES_tradnl" sz="2800" dirty="0" smtClean="0">
                <a:solidFill>
                  <a:srgbClr val="FFFFFF"/>
                </a:solidFill>
              </a:rPr>
              <a:t> </a:t>
            </a:r>
            <a:r>
              <a:rPr lang="es-ES_tradnl" sz="2800" dirty="0" err="1" smtClean="0">
                <a:solidFill>
                  <a:srgbClr val="FFFFFF"/>
                </a:solidFill>
              </a:rPr>
              <a:t>process</a:t>
            </a:r>
            <a:r>
              <a:rPr lang="es-ES_tradnl" sz="2800" dirty="0" smtClean="0">
                <a:solidFill>
                  <a:srgbClr val="FFFFFF"/>
                </a:solidFill>
              </a:rPr>
              <a:t> </a:t>
            </a:r>
            <a:r>
              <a:rPr lang="es-ES_tradnl" sz="2800" dirty="0" err="1" smtClean="0">
                <a:solidFill>
                  <a:srgbClr val="FFFFFF"/>
                </a:solidFill>
              </a:rPr>
              <a:t>whereby</a:t>
            </a:r>
            <a:r>
              <a:rPr lang="es-ES_tradnl" sz="2800" dirty="0" smtClean="0">
                <a:solidFill>
                  <a:srgbClr val="FFFFFF"/>
                </a:solidFill>
              </a:rPr>
              <a:t> </a:t>
            </a:r>
            <a:r>
              <a:rPr lang="es-ES_tradnl" sz="2800" dirty="0" err="1" smtClean="0">
                <a:solidFill>
                  <a:srgbClr val="FFFFFF"/>
                </a:solidFill>
              </a:rPr>
              <a:t>an</a:t>
            </a:r>
            <a:r>
              <a:rPr lang="es-ES_tradnl" sz="2800" dirty="0" smtClean="0">
                <a:solidFill>
                  <a:srgbClr val="FFFFFF"/>
                </a:solidFill>
              </a:rPr>
              <a:t> </a:t>
            </a:r>
            <a:r>
              <a:rPr lang="es-ES_tradnl" sz="2800" dirty="0" err="1" smtClean="0">
                <a:solidFill>
                  <a:srgbClr val="FFFFFF"/>
                </a:solidFill>
              </a:rPr>
              <a:t>apparently</a:t>
            </a:r>
            <a:r>
              <a:rPr lang="es-ES_tradnl" sz="2800" dirty="0" smtClean="0">
                <a:solidFill>
                  <a:srgbClr val="FFFFFF"/>
                </a:solidFill>
              </a:rPr>
              <a:t> </a:t>
            </a:r>
            <a:r>
              <a:rPr lang="es-ES_tradnl" sz="2800" dirty="0" err="1" smtClean="0">
                <a:solidFill>
                  <a:srgbClr val="FFFFFF"/>
                </a:solidFill>
              </a:rPr>
              <a:t>correct</a:t>
            </a:r>
            <a:r>
              <a:rPr lang="es-ES_tradnl" sz="2800" dirty="0" smtClean="0">
                <a:solidFill>
                  <a:srgbClr val="FFFFFF"/>
                </a:solidFill>
              </a:rPr>
              <a:t> </a:t>
            </a:r>
            <a:r>
              <a:rPr lang="es-ES_tradnl" sz="2800" dirty="0" err="1" smtClean="0">
                <a:solidFill>
                  <a:srgbClr val="FFFFFF"/>
                </a:solidFill>
              </a:rPr>
              <a:t>or</a:t>
            </a:r>
            <a:r>
              <a:rPr lang="es-ES_tradnl" sz="2800" dirty="0" smtClean="0">
                <a:solidFill>
                  <a:srgbClr val="FFFFFF"/>
                </a:solidFill>
              </a:rPr>
              <a:t> </a:t>
            </a:r>
            <a:r>
              <a:rPr lang="es-ES_tradnl" sz="2800" dirty="0" err="1" smtClean="0">
                <a:solidFill>
                  <a:srgbClr val="FFFFFF"/>
                </a:solidFill>
              </a:rPr>
              <a:t>adequte</a:t>
            </a:r>
            <a:r>
              <a:rPr lang="es-ES_tradnl" sz="2800" dirty="0" smtClean="0">
                <a:solidFill>
                  <a:srgbClr val="FFFFFF"/>
                </a:solidFill>
              </a:rPr>
              <a:t> </a:t>
            </a:r>
            <a:r>
              <a:rPr lang="es-ES_tradnl" sz="2800" b="1" i="1" dirty="0" smtClean="0">
                <a:solidFill>
                  <a:srgbClr val="FFFF00"/>
                </a:solidFill>
              </a:rPr>
              <a:t>Oi</a:t>
            </a:r>
            <a:r>
              <a:rPr lang="es-ES_tradnl" sz="2800" dirty="0" smtClean="0">
                <a:solidFill>
                  <a:srgbClr val="FFFF00"/>
                </a:solidFill>
              </a:rPr>
              <a:t> </a:t>
            </a:r>
            <a:r>
              <a:rPr lang="es-ES_tradnl" sz="2800" dirty="0" err="1" smtClean="0">
                <a:solidFill>
                  <a:srgbClr val="FFFFFF"/>
                </a:solidFill>
              </a:rPr>
              <a:t>must</a:t>
            </a:r>
            <a:r>
              <a:rPr lang="es-ES_tradnl" sz="2800" dirty="0" smtClean="0">
                <a:solidFill>
                  <a:srgbClr val="FFFFFF"/>
                </a:solidFill>
              </a:rPr>
              <a:t> be </a:t>
            </a:r>
            <a:r>
              <a:rPr lang="es-ES_tradnl" sz="2800" dirty="0" err="1" smtClean="0">
                <a:solidFill>
                  <a:srgbClr val="FFFFFF"/>
                </a:solidFill>
              </a:rPr>
              <a:t>discarded</a:t>
            </a:r>
            <a:r>
              <a:rPr lang="es-ES_tradnl" sz="2800" dirty="0" smtClean="0">
                <a:solidFill>
                  <a:srgbClr val="FFFFFF"/>
                </a:solidFill>
              </a:rPr>
              <a:t>, </a:t>
            </a:r>
            <a:r>
              <a:rPr lang="es-ES_tradnl" sz="2800" dirty="0" err="1" smtClean="0">
                <a:solidFill>
                  <a:srgbClr val="FFFFFF"/>
                </a:solidFill>
              </a:rPr>
              <a:t>because</a:t>
            </a:r>
            <a:r>
              <a:rPr lang="es-ES_tradnl" sz="2800" dirty="0" smtClean="0">
                <a:solidFill>
                  <a:srgbClr val="FFFFFF"/>
                </a:solidFill>
              </a:rPr>
              <a:t> we </a:t>
            </a:r>
            <a:r>
              <a:rPr lang="es-ES_tradnl" sz="2800" dirty="0" err="1" smtClean="0">
                <a:solidFill>
                  <a:srgbClr val="FFFFFF"/>
                </a:solidFill>
              </a:rPr>
              <a:t>realize</a:t>
            </a:r>
            <a:r>
              <a:rPr lang="es-ES_tradnl" sz="2800" dirty="0" smtClean="0">
                <a:solidFill>
                  <a:srgbClr val="FFFFFF"/>
                </a:solidFill>
              </a:rPr>
              <a:t> </a:t>
            </a:r>
            <a:r>
              <a:rPr lang="es-ES_tradnl" sz="2800" dirty="0" err="1" smtClean="0">
                <a:solidFill>
                  <a:srgbClr val="FFFFFF"/>
                </a:solidFill>
              </a:rPr>
              <a:t>that</a:t>
            </a:r>
            <a:r>
              <a:rPr lang="es-ES_tradnl" sz="2800" dirty="0" smtClean="0">
                <a:solidFill>
                  <a:srgbClr val="FFFFFF"/>
                </a:solidFill>
              </a:rPr>
              <a:t> it is not </a:t>
            </a:r>
            <a:r>
              <a:rPr lang="es-ES_tradnl" sz="2800" dirty="0" err="1" smtClean="0">
                <a:solidFill>
                  <a:srgbClr val="FFFFFF"/>
                </a:solidFill>
              </a:rPr>
              <a:t>causally</a:t>
            </a:r>
            <a:r>
              <a:rPr lang="es-ES_tradnl" sz="2800" dirty="0" smtClean="0">
                <a:solidFill>
                  <a:srgbClr val="FFFFFF"/>
                </a:solidFill>
              </a:rPr>
              <a:t> </a:t>
            </a:r>
            <a:r>
              <a:rPr lang="es-ES_tradnl" sz="2800" dirty="0" err="1" smtClean="0">
                <a:solidFill>
                  <a:srgbClr val="FFFFFF"/>
                </a:solidFill>
              </a:rPr>
              <a:t>linked</a:t>
            </a:r>
            <a:r>
              <a:rPr lang="es-ES_tradnl" sz="2800" dirty="0" smtClean="0">
                <a:solidFill>
                  <a:srgbClr val="FFFFFF"/>
                </a:solidFill>
              </a:rPr>
              <a:t> </a:t>
            </a:r>
            <a:r>
              <a:rPr lang="es-ES_tradnl" sz="2800" dirty="0" err="1" smtClean="0">
                <a:solidFill>
                  <a:srgbClr val="FFFFFF"/>
                </a:solidFill>
              </a:rPr>
              <a:t>with</a:t>
            </a:r>
            <a:r>
              <a:rPr lang="es-ES_tradnl" sz="2800" dirty="0" smtClean="0">
                <a:solidFill>
                  <a:srgbClr val="FFFFFF"/>
                </a:solidFill>
              </a:rPr>
              <a:t> the </a:t>
            </a:r>
            <a:r>
              <a:rPr lang="es-ES_tradnl" sz="2800" b="1" i="1" dirty="0" smtClean="0">
                <a:solidFill>
                  <a:srgbClr val="FFFF00"/>
                </a:solidFill>
              </a:rPr>
              <a:t>Od</a:t>
            </a:r>
            <a:r>
              <a:rPr lang="es-ES_tradnl" sz="2800" dirty="0" smtClean="0">
                <a:solidFill>
                  <a:srgbClr val="FFFFFF"/>
                </a:solidFill>
              </a:rPr>
              <a:t>. </a:t>
            </a:r>
            <a:r>
              <a:rPr lang="es-ES_tradnl" sz="2800" dirty="0" err="1" smtClean="0">
                <a:solidFill>
                  <a:srgbClr val="FFFFFF"/>
                </a:solidFill>
              </a:rPr>
              <a:t>If</a:t>
            </a:r>
            <a:r>
              <a:rPr lang="es-ES_tradnl" sz="2800" dirty="0" smtClean="0">
                <a:solidFill>
                  <a:srgbClr val="FFFFFF"/>
                </a:solidFill>
              </a:rPr>
              <a:t> I </a:t>
            </a:r>
            <a:r>
              <a:rPr lang="es-ES_tradnl" sz="2800" dirty="0" err="1" smtClean="0">
                <a:solidFill>
                  <a:srgbClr val="FFFFFF"/>
                </a:solidFill>
              </a:rPr>
              <a:t>paraphrase</a:t>
            </a:r>
            <a:r>
              <a:rPr lang="es-ES_tradnl" sz="2800" dirty="0" smtClean="0">
                <a:solidFill>
                  <a:srgbClr val="FFFFFF"/>
                </a:solidFill>
              </a:rPr>
              <a:t> Ransdell, I would </a:t>
            </a:r>
            <a:r>
              <a:rPr lang="es-ES_tradnl" sz="2800" dirty="0" err="1" smtClean="0">
                <a:solidFill>
                  <a:srgbClr val="FFFFFF"/>
                </a:solidFill>
              </a:rPr>
              <a:t>say</a:t>
            </a:r>
            <a:r>
              <a:rPr lang="es-ES_tradnl" sz="2800" dirty="0" smtClean="0">
                <a:solidFill>
                  <a:srgbClr val="FFFFFF"/>
                </a:solidFill>
              </a:rPr>
              <a:t> </a:t>
            </a:r>
            <a:r>
              <a:rPr lang="es-ES_tradnl" sz="2800" dirty="0" err="1" smtClean="0">
                <a:solidFill>
                  <a:srgbClr val="FFFFFF"/>
                </a:solidFill>
              </a:rPr>
              <a:t>about</a:t>
            </a:r>
            <a:r>
              <a:rPr lang="es-ES_tradnl" sz="2800" dirty="0" smtClean="0">
                <a:solidFill>
                  <a:srgbClr val="FFFFFF"/>
                </a:solidFill>
              </a:rPr>
              <a:t> </a:t>
            </a:r>
            <a:r>
              <a:rPr lang="es-ES_tradnl" sz="2800" dirty="0" err="1" smtClean="0">
                <a:solidFill>
                  <a:srgbClr val="FFFFFF"/>
                </a:solidFill>
              </a:rPr>
              <a:t>this</a:t>
            </a:r>
            <a:r>
              <a:rPr lang="es-ES_tradnl" sz="2800" dirty="0" smtClean="0">
                <a:solidFill>
                  <a:srgbClr val="FFFFFF"/>
                </a:solidFill>
              </a:rPr>
              <a:t> </a:t>
            </a:r>
            <a:r>
              <a:rPr lang="es-ES_tradnl" sz="2800" dirty="0" err="1" smtClean="0">
                <a:solidFill>
                  <a:srgbClr val="FFFFFF"/>
                </a:solidFill>
              </a:rPr>
              <a:t>scene</a:t>
            </a:r>
            <a:r>
              <a:rPr lang="es-ES_tradnl" sz="2800" dirty="0" smtClean="0">
                <a:solidFill>
                  <a:srgbClr val="FFFFFF"/>
                </a:solidFill>
              </a:rPr>
              <a:t>: “All of </a:t>
            </a:r>
            <a:r>
              <a:rPr lang="es-ES_tradnl" sz="2800" dirty="0" err="1" smtClean="0">
                <a:solidFill>
                  <a:srgbClr val="FFFFFF"/>
                </a:solidFill>
              </a:rPr>
              <a:t>us</a:t>
            </a:r>
            <a:r>
              <a:rPr lang="es-ES_tradnl" sz="2800" dirty="0" smtClean="0">
                <a:solidFill>
                  <a:srgbClr val="FFFFFF"/>
                </a:solidFill>
              </a:rPr>
              <a:t> (and Sarita) </a:t>
            </a:r>
            <a:r>
              <a:rPr lang="es-ES_tradnl" sz="2800" dirty="0" err="1" smtClean="0">
                <a:solidFill>
                  <a:srgbClr val="FFFFFF"/>
                </a:solidFill>
              </a:rPr>
              <a:t>believed</a:t>
            </a:r>
            <a:r>
              <a:rPr lang="es-ES_tradnl" sz="2800" dirty="0" smtClean="0">
                <a:solidFill>
                  <a:srgbClr val="FFFFFF"/>
                </a:solidFill>
              </a:rPr>
              <a:t> </a:t>
            </a:r>
            <a:r>
              <a:rPr lang="es-ES_tradnl" sz="2800" dirty="0" err="1" smtClean="0">
                <a:solidFill>
                  <a:srgbClr val="FFFFFF"/>
                </a:solidFill>
              </a:rPr>
              <a:t>that</a:t>
            </a:r>
            <a:r>
              <a:rPr lang="es-ES_tradnl" sz="2800" dirty="0" smtClean="0">
                <a:solidFill>
                  <a:srgbClr val="FFFFFF"/>
                </a:solidFill>
              </a:rPr>
              <a:t> </a:t>
            </a:r>
            <a:r>
              <a:rPr lang="es-ES_tradnl" sz="2800" b="1" i="1" dirty="0" smtClean="0">
                <a:solidFill>
                  <a:srgbClr val="FFFFFF"/>
                </a:solidFill>
              </a:rPr>
              <a:t>p</a:t>
            </a:r>
            <a:r>
              <a:rPr lang="es-ES_tradnl" sz="2800" dirty="0" smtClean="0">
                <a:solidFill>
                  <a:srgbClr val="FFFFFF"/>
                </a:solidFill>
              </a:rPr>
              <a:t>, and </a:t>
            </a:r>
            <a:r>
              <a:rPr lang="es-ES_tradnl" sz="2800" b="1" i="1" dirty="0" smtClean="0">
                <a:solidFill>
                  <a:srgbClr val="FFFFFF"/>
                </a:solidFill>
              </a:rPr>
              <a:t>p</a:t>
            </a:r>
            <a:r>
              <a:rPr lang="es-ES_tradnl" sz="2800" dirty="0" smtClean="0">
                <a:solidFill>
                  <a:srgbClr val="FFFFFF"/>
                </a:solidFill>
              </a:rPr>
              <a:t> is not true”</a:t>
            </a:r>
          </a:p>
          <a:p>
            <a:pPr marL="457200" indent="-457200">
              <a:buFontTx/>
              <a:buChar char="-"/>
            </a:pPr>
            <a:endParaRPr lang="es-ES_tradnl" sz="2800" dirty="0" smtClean="0">
              <a:solidFill>
                <a:srgbClr val="FFFFFF"/>
              </a:solidFill>
            </a:endParaRPr>
          </a:p>
          <a:p>
            <a:r>
              <a:rPr lang="es-ES_tradnl" sz="2800" dirty="0" smtClean="0"/>
              <a:t>- </a:t>
            </a:r>
            <a:r>
              <a:rPr lang="es-ES_tradnl" sz="2800" dirty="0" err="1" smtClean="0"/>
              <a:t>There</a:t>
            </a:r>
            <a:r>
              <a:rPr lang="es-ES_tradnl" sz="2800" dirty="0" smtClean="0"/>
              <a:t> is </a:t>
            </a:r>
            <a:r>
              <a:rPr lang="es-ES_tradnl" sz="2800" dirty="0" err="1" smtClean="0"/>
              <a:t>always</a:t>
            </a:r>
            <a:r>
              <a:rPr lang="es-ES_tradnl" sz="2800" dirty="0" smtClean="0"/>
              <a:t> “</a:t>
            </a:r>
            <a:r>
              <a:rPr lang="es-ES_tradnl" sz="2800" dirty="0"/>
              <a:t>a </a:t>
            </a:r>
            <a:r>
              <a:rPr lang="es-ES_tradnl" sz="2800" dirty="0" err="1"/>
              <a:t>deictic</a:t>
            </a:r>
            <a:r>
              <a:rPr lang="es-ES_tradnl" sz="2800" dirty="0"/>
              <a:t> </a:t>
            </a:r>
            <a:r>
              <a:rPr lang="es-ES_tradnl" sz="2800" dirty="0" err="1"/>
              <a:t>or</a:t>
            </a:r>
            <a:r>
              <a:rPr lang="es-ES_tradnl" sz="2800" dirty="0"/>
              <a:t> </a:t>
            </a:r>
            <a:r>
              <a:rPr lang="es-ES_tradnl" sz="2800" dirty="0" err="1"/>
              <a:t>indicative</a:t>
            </a:r>
            <a:r>
              <a:rPr lang="es-ES_tradnl" sz="2800" dirty="0"/>
              <a:t> </a:t>
            </a:r>
            <a:r>
              <a:rPr lang="es-ES_tradnl" sz="2800" dirty="0" err="1" smtClean="0"/>
              <a:t>function</a:t>
            </a:r>
            <a:r>
              <a:rPr lang="es-ES_tradnl" sz="2800" dirty="0" smtClean="0"/>
              <a:t>” (Ransdell, 2007), </a:t>
            </a:r>
            <a:r>
              <a:rPr lang="es-ES_tradnl" sz="2800" dirty="0" err="1" smtClean="0"/>
              <a:t>which</a:t>
            </a:r>
            <a:r>
              <a:rPr lang="es-ES_tradnl" sz="2800" dirty="0" smtClean="0"/>
              <a:t> is the causal link of </a:t>
            </a:r>
            <a:r>
              <a:rPr lang="es-ES_tradnl" sz="2800" dirty="0" err="1" smtClean="0"/>
              <a:t>our</a:t>
            </a:r>
            <a:r>
              <a:rPr lang="es-ES_tradnl" sz="2800" dirty="0" smtClean="0"/>
              <a:t> </a:t>
            </a:r>
            <a:r>
              <a:rPr lang="es-ES_tradnl" sz="2800" dirty="0" err="1" smtClean="0"/>
              <a:t>signs</a:t>
            </a:r>
            <a:r>
              <a:rPr lang="es-ES_tradnl" sz="2800" dirty="0" smtClean="0"/>
              <a:t> </a:t>
            </a:r>
            <a:r>
              <a:rPr lang="es-ES_tradnl" sz="2800" dirty="0" err="1" smtClean="0"/>
              <a:t>with</a:t>
            </a:r>
            <a:r>
              <a:rPr lang="es-ES_tradnl" sz="2800" dirty="0" smtClean="0"/>
              <a:t> </a:t>
            </a:r>
            <a:r>
              <a:rPr lang="es-ES_tradnl" sz="2800" b="1" i="1" dirty="0" smtClean="0">
                <a:solidFill>
                  <a:srgbClr val="FFFF00"/>
                </a:solidFill>
              </a:rPr>
              <a:t>Od</a:t>
            </a:r>
            <a:r>
              <a:rPr lang="es-ES_tradnl" sz="2800" dirty="0" smtClean="0">
                <a:solidFill>
                  <a:srgbClr val="FFFF00"/>
                </a:solidFill>
              </a:rPr>
              <a:t> </a:t>
            </a:r>
            <a:r>
              <a:rPr lang="es-ES_tradnl" sz="2800" dirty="0" smtClean="0">
                <a:solidFill>
                  <a:srgbClr val="FFFFFF"/>
                </a:solidFill>
              </a:rPr>
              <a:t>.</a:t>
            </a:r>
            <a:endParaRPr lang="es-ES_tradnl" sz="2800" dirty="0">
              <a:solidFill>
                <a:srgbClr val="FFFFFF"/>
              </a:solidFill>
            </a:endParaRPr>
          </a:p>
        </p:txBody>
      </p:sp>
    </p:spTree>
    <p:extLst>
      <p:ext uri="{BB962C8B-B14F-4D97-AF65-F5344CB8AC3E}">
        <p14:creationId xmlns:p14="http://schemas.microsoft.com/office/powerpoint/2010/main" val="18412007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63" y="267116"/>
            <a:ext cx="7029751" cy="610576"/>
          </a:xfrm>
        </p:spPr>
        <p:txBody>
          <a:bodyPr/>
          <a:lstStyle/>
          <a:p>
            <a:r>
              <a:rPr lang="en-US" sz="2800" b="1" dirty="0" smtClean="0">
                <a:solidFill>
                  <a:srgbClr val="FFFF00"/>
                </a:solidFill>
              </a:rPr>
              <a:t>To quote </a:t>
            </a:r>
            <a:r>
              <a:rPr lang="en-US" sz="2800" b="1" dirty="0" err="1" smtClean="0">
                <a:solidFill>
                  <a:srgbClr val="FFFF00"/>
                </a:solidFill>
              </a:rPr>
              <a:t>deely</a:t>
            </a:r>
            <a:r>
              <a:rPr lang="en-US" sz="2800" b="1" dirty="0" smtClean="0">
                <a:solidFill>
                  <a:srgbClr val="FFFF00"/>
                </a:solidFill>
              </a:rPr>
              <a:t> one MORE time</a:t>
            </a:r>
            <a:endParaRPr lang="en-US" sz="2800" b="1" dirty="0">
              <a:solidFill>
                <a:srgbClr val="FFFF00"/>
              </a:solidFill>
            </a:endParaRPr>
          </a:p>
        </p:txBody>
      </p:sp>
      <p:sp>
        <p:nvSpPr>
          <p:cNvPr id="3" name="Content Placeholder 2"/>
          <p:cNvSpPr>
            <a:spLocks noGrp="1"/>
          </p:cNvSpPr>
          <p:nvPr>
            <p:ph sz="quarter" idx="13"/>
          </p:nvPr>
        </p:nvSpPr>
        <p:spPr>
          <a:xfrm>
            <a:off x="251263" y="1095752"/>
            <a:ext cx="7388088" cy="5463662"/>
          </a:xfrm>
        </p:spPr>
        <p:txBody>
          <a:bodyPr>
            <a:normAutofit fontScale="62500" lnSpcReduction="20000"/>
          </a:bodyPr>
          <a:lstStyle/>
          <a:p>
            <a:pPr marL="0" indent="0">
              <a:lnSpc>
                <a:spcPct val="120000"/>
              </a:lnSpc>
              <a:spcBef>
                <a:spcPts val="0"/>
              </a:spcBef>
              <a:spcAft>
                <a:spcPts val="0"/>
              </a:spcAft>
              <a:buNone/>
            </a:pPr>
            <a:r>
              <a:rPr lang="en-US" sz="2800" dirty="0" smtClean="0"/>
              <a:t>- </a:t>
            </a:r>
            <a:r>
              <a:rPr lang="en-US" sz="4200" dirty="0" smtClean="0"/>
              <a:t>Deely concludes his 1990 book with words that guided my inquiry into the workings of the triadic relation of semiosis: </a:t>
            </a:r>
            <a:endParaRPr lang="en-US" sz="4200" dirty="0"/>
          </a:p>
          <a:p>
            <a:pPr marL="0" indent="0">
              <a:lnSpc>
                <a:spcPct val="120000"/>
              </a:lnSpc>
              <a:spcBef>
                <a:spcPts val="0"/>
              </a:spcBef>
              <a:spcAft>
                <a:spcPts val="0"/>
              </a:spcAft>
              <a:buNone/>
            </a:pPr>
            <a:r>
              <a:rPr lang="en-US" sz="4200" dirty="0" smtClean="0"/>
              <a:t>- “As </a:t>
            </a:r>
            <a:r>
              <a:rPr lang="en-US" sz="4200" dirty="0"/>
              <a:t>semiotics comes of age, it must increasingly free itself from the drag of pre-existing philosophical paradigms. Beginning with the </a:t>
            </a:r>
            <a:r>
              <a:rPr lang="en-US" sz="4200" dirty="0" smtClean="0"/>
              <a:t>sign – that </a:t>
            </a:r>
            <a:r>
              <a:rPr lang="en-US" sz="4200" dirty="0"/>
              <a:t>is, from the function of signs taken in their own right within our experience (semiosis</a:t>
            </a:r>
            <a:r>
              <a:rPr lang="en-US" sz="4200" dirty="0" smtClean="0"/>
              <a:t>) –  it </a:t>
            </a:r>
            <a:r>
              <a:rPr lang="en-US" sz="4200" dirty="0"/>
              <a:t>is the task of semiotics to create a new </a:t>
            </a:r>
            <a:r>
              <a:rPr lang="en-US" sz="4200" dirty="0" smtClean="0"/>
              <a:t>paradigm – its own – and </a:t>
            </a:r>
            <a:r>
              <a:rPr lang="en-US" sz="4200" dirty="0"/>
              <a:t>to review, criticize, and improve wherever possible all previous accounts of experience, knowledge and belief in the terms of </a:t>
            </a:r>
            <a:r>
              <a:rPr lang="en-US" sz="4200" i="1" dirty="0"/>
              <a:t>that </a:t>
            </a:r>
            <a:r>
              <a:rPr lang="en-US" sz="4200" dirty="0"/>
              <a:t>paradigm</a:t>
            </a:r>
            <a:r>
              <a:rPr lang="en-US" sz="4200" dirty="0" smtClean="0"/>
              <a:t>.”  </a:t>
            </a:r>
            <a:r>
              <a:rPr lang="en-US" sz="3500" dirty="0" smtClean="0"/>
              <a:t>(1990, p. 124, emphasis in the orig.)</a:t>
            </a:r>
          </a:p>
          <a:p>
            <a:pPr>
              <a:buFontTx/>
              <a:buChar char="-"/>
            </a:pPr>
            <a:endParaRPr lang="en-US" sz="2800" dirty="0" smtClean="0"/>
          </a:p>
          <a:p>
            <a:pPr marL="0" indent="0">
              <a:buNone/>
            </a:pPr>
            <a:r>
              <a:rPr lang="en-US" sz="2200" dirty="0" smtClean="0"/>
              <a:t>)</a:t>
            </a:r>
            <a:endParaRPr lang="en-US" sz="2200" dirty="0"/>
          </a:p>
        </p:txBody>
      </p:sp>
    </p:spTree>
    <p:extLst>
      <p:ext uri="{BB962C8B-B14F-4D97-AF65-F5344CB8AC3E}">
        <p14:creationId xmlns:p14="http://schemas.microsoft.com/office/powerpoint/2010/main" val="26946060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35" y="651521"/>
            <a:ext cx="8352928" cy="698312"/>
          </a:xfrm>
        </p:spPr>
        <p:txBody>
          <a:bodyPr>
            <a:noAutofit/>
          </a:bodyPr>
          <a:lstStyle/>
          <a:p>
            <a:pPr>
              <a:defRPr/>
            </a:pPr>
            <a:r>
              <a:rPr lang="pt-BR" sz="2700" b="1" i="1" dirty="0">
                <a:solidFill>
                  <a:srgbClr val="FFFFFF"/>
                </a:solidFill>
                <a:ea typeface="ＭＳ Ｐゴシック" charset="0"/>
              </a:rPr>
              <a:t>Semiosis</a:t>
            </a:r>
            <a:r>
              <a:rPr lang="pt-BR" sz="2700" b="1" dirty="0">
                <a:solidFill>
                  <a:srgbClr val="FFFF00"/>
                </a:solidFill>
                <a:ea typeface="ＭＳ Ｐゴシック" charset="0"/>
              </a:rPr>
              <a:t>:  </a:t>
            </a:r>
            <a:r>
              <a:rPr lang="pt-BR" sz="2700" b="1" dirty="0" smtClean="0">
                <a:solidFill>
                  <a:srgbClr val="FFFF00"/>
                </a:solidFill>
                <a:ea typeface="ＭＳ Ｐゴシック" charset="0"/>
              </a:rPr>
              <a:t>all you </a:t>
            </a:r>
            <a:r>
              <a:rPr lang="pt-BR" sz="2700" b="1" dirty="0" err="1" smtClean="0">
                <a:solidFill>
                  <a:srgbClr val="FFFF00"/>
                </a:solidFill>
                <a:ea typeface="ＭＳ Ｐゴシック" charset="0"/>
              </a:rPr>
              <a:t>need</a:t>
            </a:r>
            <a:r>
              <a:rPr lang="pt-BR" sz="2700" b="1" dirty="0" smtClean="0">
                <a:solidFill>
                  <a:srgbClr val="FFFF00"/>
                </a:solidFill>
                <a:ea typeface="ＭＳ Ｐゴシック" charset="0"/>
              </a:rPr>
              <a:t> is a (</a:t>
            </a:r>
            <a:r>
              <a:rPr lang="pt-BR" sz="2700" b="1" dirty="0" err="1" smtClean="0">
                <a:solidFill>
                  <a:srgbClr val="FFFF00"/>
                </a:solidFill>
                <a:ea typeface="ＭＳ Ｐゴシック" charset="0"/>
              </a:rPr>
              <a:t>triadic</a:t>
            </a:r>
            <a:r>
              <a:rPr lang="pt-BR" sz="2700" b="1" dirty="0" smtClean="0">
                <a:solidFill>
                  <a:srgbClr val="FFFF00"/>
                </a:solidFill>
                <a:ea typeface="ＭＳ Ｐゴシック" charset="0"/>
              </a:rPr>
              <a:t>) </a:t>
            </a:r>
            <a:r>
              <a:rPr lang="pt-BR" sz="2700" b="1" dirty="0" err="1" smtClean="0">
                <a:solidFill>
                  <a:srgbClr val="FFFF00"/>
                </a:solidFill>
                <a:ea typeface="ＭＳ Ｐゴシック" charset="0"/>
              </a:rPr>
              <a:t>relation</a:t>
            </a:r>
            <a:endParaRPr lang="en-CA" sz="2700" b="1" dirty="0">
              <a:solidFill>
                <a:srgbClr val="FFFF00"/>
              </a:solidFill>
              <a:ea typeface="ＭＳ Ｐゴシック"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12742"/>
            <a:ext cx="8678863" cy="28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543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80" y="211680"/>
            <a:ext cx="7924800" cy="500336"/>
          </a:xfrm>
        </p:spPr>
        <p:txBody>
          <a:bodyPr/>
          <a:lstStyle/>
          <a:p>
            <a:r>
              <a:rPr lang="en-US" sz="2800" b="1" dirty="0" smtClean="0">
                <a:solidFill>
                  <a:srgbClr val="FFFF00"/>
                </a:solidFill>
              </a:rPr>
              <a:t>References</a:t>
            </a:r>
            <a:endParaRPr lang="en-US" sz="2800" b="1" dirty="0">
              <a:solidFill>
                <a:srgbClr val="FFFF00"/>
              </a:solidFill>
            </a:endParaRPr>
          </a:p>
        </p:txBody>
      </p:sp>
      <p:sp>
        <p:nvSpPr>
          <p:cNvPr id="3" name="TextBox 2"/>
          <p:cNvSpPr txBox="1"/>
          <p:nvPr/>
        </p:nvSpPr>
        <p:spPr>
          <a:xfrm>
            <a:off x="288606" y="846722"/>
            <a:ext cx="8720711" cy="5632310"/>
          </a:xfrm>
          <a:prstGeom prst="rect">
            <a:avLst/>
          </a:prstGeom>
          <a:noFill/>
        </p:spPr>
        <p:txBody>
          <a:bodyPr wrap="square" rtlCol="0">
            <a:spAutoFit/>
          </a:bodyPr>
          <a:lstStyle/>
          <a:p>
            <a:r>
              <a:rPr lang="en-US" sz="2400" dirty="0" smtClean="0"/>
              <a:t>Bateson, G. (1972). </a:t>
            </a:r>
            <a:r>
              <a:rPr lang="en-US" sz="2400" i="1" dirty="0" smtClean="0"/>
              <a:t>Steps to an ecology of the mind</a:t>
            </a:r>
            <a:r>
              <a:rPr lang="en-US" sz="2400" dirty="0" smtClean="0"/>
              <a:t>. Chicago: The University of Chicago Press.</a:t>
            </a:r>
            <a:endParaRPr lang="en-US" sz="2400" dirty="0"/>
          </a:p>
          <a:p>
            <a:r>
              <a:rPr lang="en-US" sz="2400" dirty="0" smtClean="0"/>
              <a:t>Bateson, G. (1979). </a:t>
            </a:r>
            <a:r>
              <a:rPr lang="en-US" sz="2400" i="1" dirty="0"/>
              <a:t>Mind and nature : a necessary </a:t>
            </a:r>
            <a:r>
              <a:rPr lang="en-US" sz="2400" i="1" dirty="0" smtClean="0"/>
              <a:t>unity</a:t>
            </a:r>
            <a:r>
              <a:rPr lang="en-US" sz="2400" dirty="0" smtClean="0"/>
              <a:t>. New York: Dutton</a:t>
            </a:r>
            <a:endParaRPr lang="en-US" sz="2400" dirty="0"/>
          </a:p>
          <a:p>
            <a:r>
              <a:rPr lang="en-US" sz="2400" dirty="0">
                <a:latin typeface="ArialMT"/>
              </a:rPr>
              <a:t>Bezerra, C. (2014). </a:t>
            </a:r>
            <a:r>
              <a:rPr lang="en-US" sz="2400" i="1" dirty="0">
                <a:latin typeface="Arial"/>
              </a:rPr>
              <a:t>A personagem no documentário de Eduardo Coutinho</a:t>
            </a:r>
            <a:r>
              <a:rPr lang="en-US" sz="2400" dirty="0">
                <a:latin typeface="ArialMT"/>
              </a:rPr>
              <a:t>. Campinas: </a:t>
            </a:r>
            <a:r>
              <a:rPr lang="en-US" sz="2400" dirty="0" err="1">
                <a:latin typeface="ArialMT"/>
              </a:rPr>
              <a:t>Papirus</a:t>
            </a:r>
            <a:r>
              <a:rPr lang="en-US" sz="2400" dirty="0">
                <a:latin typeface="ArialMT"/>
              </a:rPr>
              <a:t> </a:t>
            </a:r>
            <a:r>
              <a:rPr lang="en-US" sz="2400" dirty="0" err="1">
                <a:latin typeface="ArialMT"/>
              </a:rPr>
              <a:t>Editora</a:t>
            </a:r>
            <a:r>
              <a:rPr lang="en-US" sz="2400" dirty="0">
                <a:latin typeface="ArialMT"/>
              </a:rPr>
              <a:t>. </a:t>
            </a:r>
            <a:endParaRPr lang="en-US" sz="2400" dirty="0" smtClean="0"/>
          </a:p>
          <a:p>
            <a:r>
              <a:rPr lang="en-US" sz="2400" dirty="0" err="1" smtClean="0"/>
              <a:t>Bleger</a:t>
            </a:r>
            <a:r>
              <a:rPr lang="en-US" sz="2400" dirty="0" smtClean="0"/>
              <a:t>, J. (1960/1967). </a:t>
            </a:r>
            <a:r>
              <a:rPr lang="en-US" sz="2400" dirty="0" err="1"/>
              <a:t>Psicoanálisis</a:t>
            </a:r>
            <a:r>
              <a:rPr lang="en-US" sz="2400" dirty="0"/>
              <a:t> del </a:t>
            </a:r>
            <a:r>
              <a:rPr lang="en-US" sz="2400" dirty="0" err="1"/>
              <a:t>encuadre</a:t>
            </a:r>
            <a:r>
              <a:rPr lang="en-US" sz="2400" dirty="0"/>
              <a:t> </a:t>
            </a:r>
            <a:r>
              <a:rPr lang="en-US" sz="2400" dirty="0" err="1"/>
              <a:t>psicoanalítico</a:t>
            </a:r>
            <a:r>
              <a:rPr lang="en-US" sz="2400" dirty="0"/>
              <a:t>. In: </a:t>
            </a:r>
            <a:r>
              <a:rPr lang="en-US" sz="2400" i="1" dirty="0" err="1" smtClean="0"/>
              <a:t>Simbiosis</a:t>
            </a:r>
            <a:r>
              <a:rPr lang="en-US" sz="2400" i="1" dirty="0" smtClean="0"/>
              <a:t> </a:t>
            </a:r>
            <a:r>
              <a:rPr lang="en-US" sz="2400" i="1" dirty="0"/>
              <a:t>y </a:t>
            </a:r>
            <a:r>
              <a:rPr lang="en-US" sz="2400" i="1" dirty="0" err="1"/>
              <a:t>ambigüedad</a:t>
            </a:r>
            <a:r>
              <a:rPr lang="en-US" sz="2400" i="1" dirty="0"/>
              <a:t>: </a:t>
            </a:r>
            <a:r>
              <a:rPr lang="en-US" sz="2400" i="1" dirty="0" err="1"/>
              <a:t>estudio</a:t>
            </a:r>
            <a:r>
              <a:rPr lang="en-US" sz="2400" i="1" dirty="0"/>
              <a:t> </a:t>
            </a:r>
            <a:r>
              <a:rPr lang="en-US" sz="2400" i="1" dirty="0" err="1"/>
              <a:t>psicoanalítico</a:t>
            </a:r>
            <a:r>
              <a:rPr lang="en-US" sz="2400" dirty="0"/>
              <a:t>. Buenos Aires: </a:t>
            </a:r>
            <a:r>
              <a:rPr lang="en-US" sz="2400" dirty="0" err="1" smtClean="0"/>
              <a:t>Paidós</a:t>
            </a:r>
            <a:r>
              <a:rPr lang="en-US" sz="2400" dirty="0" smtClean="0"/>
              <a:t>.</a:t>
            </a:r>
            <a:endParaRPr lang="en-US" sz="2400" dirty="0"/>
          </a:p>
          <a:p>
            <a:r>
              <a:rPr lang="en-US" sz="2400" dirty="0" smtClean="0"/>
              <a:t>Deely, J. (1990)</a:t>
            </a:r>
            <a:r>
              <a:rPr lang="en-US" sz="2400" i="1" dirty="0" smtClean="0"/>
              <a:t>.  Basics of Semiotics</a:t>
            </a:r>
            <a:r>
              <a:rPr lang="en-US" sz="2400" dirty="0" smtClean="0"/>
              <a:t>. Bloomington: Indiana Univ. Press.</a:t>
            </a:r>
          </a:p>
          <a:p>
            <a:r>
              <a:rPr lang="en-US" sz="2400" dirty="0"/>
              <a:t>Engler, S. &amp;  Gardiner, M. (2012). Re-Mapping Bateson's Frame. </a:t>
            </a:r>
            <a:r>
              <a:rPr lang="en-US" sz="2400" i="1" dirty="0"/>
              <a:t>Journal of Ritual Studies. </a:t>
            </a:r>
            <a:r>
              <a:rPr lang="en-US" sz="2400" dirty="0"/>
              <a:t>26 (2), 7-20</a:t>
            </a:r>
            <a:r>
              <a:rPr lang="en-US" sz="2400" dirty="0" smtClean="0"/>
              <a:t>.</a:t>
            </a:r>
          </a:p>
          <a:p>
            <a:r>
              <a:rPr lang="en-US" sz="2400" dirty="0" err="1"/>
              <a:t>Figuerõa</a:t>
            </a:r>
            <a:r>
              <a:rPr lang="en-US" sz="2400" dirty="0"/>
              <a:t>, A. </a:t>
            </a:r>
            <a:r>
              <a:rPr lang="en-US" sz="2400" i="1" dirty="0"/>
              <a:t>et al</a:t>
            </a:r>
            <a:r>
              <a:rPr lang="en-US" sz="2400" dirty="0"/>
              <a:t>.  (2003). O documentário </a:t>
            </a:r>
            <a:r>
              <a:rPr lang="en-US" sz="2400" dirty="0" err="1"/>
              <a:t>como</a:t>
            </a:r>
            <a:r>
              <a:rPr lang="en-US" sz="2400" dirty="0"/>
              <a:t> encontro. Interview with the film maker E. Coutinho. </a:t>
            </a:r>
            <a:r>
              <a:rPr lang="en-US" sz="2400" i="1" dirty="0" err="1"/>
              <a:t>Galáxia</a:t>
            </a:r>
            <a:r>
              <a:rPr lang="en-US" sz="2400" dirty="0"/>
              <a:t>. Revista </a:t>
            </a:r>
            <a:r>
              <a:rPr lang="en-US" sz="2400" dirty="0" err="1"/>
              <a:t>transdisciplinar</a:t>
            </a:r>
            <a:r>
              <a:rPr lang="en-US" sz="2400" dirty="0"/>
              <a:t> de Comunicação, Semiótica, </a:t>
            </a:r>
            <a:r>
              <a:rPr lang="en-US" sz="2400" i="1" dirty="0" err="1"/>
              <a:t>Cultura</a:t>
            </a:r>
            <a:r>
              <a:rPr lang="en-US" sz="2400" i="1" dirty="0"/>
              <a:t> </a:t>
            </a:r>
            <a:r>
              <a:rPr lang="en-US" sz="2400" dirty="0"/>
              <a:t>6, 213-232. </a:t>
            </a:r>
          </a:p>
          <a:p>
            <a:endParaRPr lang="en-US" sz="2400" dirty="0" smtClean="0"/>
          </a:p>
          <a:p>
            <a:r>
              <a:rPr lang="en-US" sz="2400" dirty="0" smtClean="0"/>
              <a:t> </a:t>
            </a:r>
            <a:endParaRPr lang="en-US" sz="2400" dirty="0"/>
          </a:p>
        </p:txBody>
      </p:sp>
    </p:spTree>
    <p:extLst>
      <p:ext uri="{BB962C8B-B14F-4D97-AF65-F5344CB8AC3E}">
        <p14:creationId xmlns:p14="http://schemas.microsoft.com/office/powerpoint/2010/main" val="884903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68" y="197662"/>
            <a:ext cx="8168832" cy="610576"/>
          </a:xfrm>
        </p:spPr>
        <p:txBody>
          <a:bodyPr/>
          <a:lstStyle/>
          <a:p>
            <a:r>
              <a:rPr lang="en-US" sz="2800" b="1" dirty="0" smtClean="0">
                <a:solidFill>
                  <a:srgbClr val="FFFF00"/>
                </a:solidFill>
              </a:rPr>
              <a:t>references</a:t>
            </a:r>
            <a:endParaRPr lang="en-US" sz="2800" b="1" dirty="0">
              <a:solidFill>
                <a:srgbClr val="FFFF00"/>
              </a:solidFill>
            </a:endParaRPr>
          </a:p>
        </p:txBody>
      </p:sp>
      <p:sp>
        <p:nvSpPr>
          <p:cNvPr id="3" name="TextBox 2"/>
          <p:cNvSpPr txBox="1"/>
          <p:nvPr/>
        </p:nvSpPr>
        <p:spPr>
          <a:xfrm>
            <a:off x="192404" y="981430"/>
            <a:ext cx="8735142" cy="5632310"/>
          </a:xfrm>
          <a:prstGeom prst="rect">
            <a:avLst/>
          </a:prstGeom>
          <a:noFill/>
        </p:spPr>
        <p:txBody>
          <a:bodyPr wrap="square" rtlCol="0">
            <a:spAutoFit/>
          </a:bodyPr>
          <a:lstStyle/>
          <a:p>
            <a:r>
              <a:rPr lang="en-US" sz="2400" dirty="0"/>
              <a:t>Goffman, E. (1974/1986). </a:t>
            </a:r>
            <a:r>
              <a:rPr lang="en-US" sz="2400" i="1" dirty="0"/>
              <a:t>Frame Analysis. An essay on the organization of experience</a:t>
            </a:r>
            <a:r>
              <a:rPr lang="en-US" sz="2400" dirty="0"/>
              <a:t>. Boston: Northeastern Univ. </a:t>
            </a:r>
            <a:r>
              <a:rPr lang="en-US" sz="2400" dirty="0" smtClean="0"/>
              <a:t>Press</a:t>
            </a:r>
          </a:p>
          <a:p>
            <a:r>
              <a:rPr lang="en-US" sz="2400" dirty="0" smtClean="0"/>
              <a:t>Goffman</a:t>
            </a:r>
            <a:r>
              <a:rPr lang="en-US" sz="2400" dirty="0"/>
              <a:t>, E. (1959). </a:t>
            </a:r>
            <a:r>
              <a:rPr lang="en-US" sz="2400" i="1" dirty="0"/>
              <a:t>The presentation of self in everyday lif</a:t>
            </a:r>
            <a:r>
              <a:rPr lang="en-US" sz="2400" dirty="0"/>
              <a:t>e. New York: Doubleday</a:t>
            </a:r>
            <a:r>
              <a:rPr lang="en-US" sz="2400" dirty="0" smtClean="0"/>
              <a:t>.</a:t>
            </a:r>
          </a:p>
          <a:p>
            <a:r>
              <a:rPr lang="en-US" sz="2400" dirty="0" smtClean="0"/>
              <a:t>Hacking, I. (1999). </a:t>
            </a:r>
            <a:r>
              <a:rPr lang="en-US" sz="2400" i="1" dirty="0" smtClean="0"/>
              <a:t>The </a:t>
            </a:r>
            <a:r>
              <a:rPr lang="en-US" sz="2400" i="1" dirty="0"/>
              <a:t>social construction of what? </a:t>
            </a:r>
            <a:r>
              <a:rPr lang="en-US" sz="2400" dirty="0"/>
              <a:t>Harvard University Press Cambridge: Massachusetts &amp; London, England,1999. </a:t>
            </a:r>
            <a:endParaRPr lang="en-US" sz="2400" dirty="0" smtClean="0"/>
          </a:p>
          <a:p>
            <a:r>
              <a:rPr lang="en-US" sz="2400" dirty="0" err="1" smtClean="0"/>
              <a:t>Hoffmeyer</a:t>
            </a:r>
            <a:r>
              <a:rPr lang="en-US" sz="2400" dirty="0"/>
              <a:t>, J. (ed.) (2008). </a:t>
            </a:r>
            <a:r>
              <a:rPr lang="en-US" sz="2400" i="1" dirty="0"/>
              <a:t>A Legacy for Living Systems:  Gregory Bateson as Precursor to Biosemiotics</a:t>
            </a:r>
            <a:r>
              <a:rPr lang="en-US" sz="2400" dirty="0"/>
              <a:t>. New York: </a:t>
            </a:r>
            <a:r>
              <a:rPr lang="en-US" sz="2400" dirty="0" smtClean="0"/>
              <a:t>Springer</a:t>
            </a:r>
          </a:p>
          <a:p>
            <a:r>
              <a:rPr lang="en-US" sz="2400" dirty="0" smtClean="0"/>
              <a:t>Mesquita</a:t>
            </a:r>
            <a:r>
              <a:rPr lang="en-US" sz="2400" dirty="0"/>
              <a:t>, C. &amp; Lins, C (2014). “</a:t>
            </a:r>
            <a:r>
              <a:rPr lang="en-US" sz="2400" i="1" dirty="0"/>
              <a:t>O </a:t>
            </a:r>
            <a:r>
              <a:rPr lang="en-US" sz="2400" i="1" dirty="0" err="1"/>
              <a:t>fim</a:t>
            </a:r>
            <a:r>
              <a:rPr lang="en-US" sz="2400" i="1" dirty="0"/>
              <a:t> e O </a:t>
            </a:r>
            <a:r>
              <a:rPr lang="en-US" sz="2400" i="1" dirty="0" err="1"/>
              <a:t>princípio</a:t>
            </a:r>
            <a:r>
              <a:rPr lang="en-US" sz="2400" dirty="0"/>
              <a:t>. Entre o </a:t>
            </a:r>
            <a:r>
              <a:rPr lang="en-US" sz="2400" dirty="0" err="1"/>
              <a:t>mundo</a:t>
            </a:r>
            <a:r>
              <a:rPr lang="en-US" sz="2400" dirty="0"/>
              <a:t> e a </a:t>
            </a:r>
            <a:r>
              <a:rPr lang="en-US" sz="2400" dirty="0" err="1"/>
              <a:t>cena</a:t>
            </a:r>
            <a:r>
              <a:rPr lang="en-US" sz="2400" dirty="0"/>
              <a:t>”. </a:t>
            </a:r>
            <a:r>
              <a:rPr lang="en-US" sz="2400" i="1" dirty="0" err="1"/>
              <a:t>Novos</a:t>
            </a:r>
            <a:r>
              <a:rPr lang="en-US" sz="2400" i="1" dirty="0"/>
              <a:t> </a:t>
            </a:r>
            <a:r>
              <a:rPr lang="en-US" sz="2400" i="1" dirty="0" err="1"/>
              <a:t>Estudos</a:t>
            </a:r>
            <a:r>
              <a:rPr lang="en-US" sz="2400" i="1" dirty="0"/>
              <a:t> CEBRAP</a:t>
            </a:r>
            <a:r>
              <a:rPr lang="en-US" sz="2400" dirty="0"/>
              <a:t>, 49-63 </a:t>
            </a:r>
            <a:r>
              <a:rPr lang="en-US" sz="2000" dirty="0"/>
              <a:t>http://</a:t>
            </a:r>
            <a:r>
              <a:rPr lang="en-US" sz="2000" dirty="0" err="1"/>
              <a:t>novosestudos.uol.com.br</a:t>
            </a:r>
            <a:r>
              <a:rPr lang="en-US" sz="2000" dirty="0"/>
              <a:t>/ v1/files/uploads/contents/ content_1565/file_1565.pdf </a:t>
            </a:r>
            <a:endParaRPr lang="en-US" sz="2400" dirty="0" smtClean="0"/>
          </a:p>
          <a:p>
            <a:r>
              <a:rPr lang="en-US" sz="2400" dirty="0" smtClean="0"/>
              <a:t>Peirce</a:t>
            </a:r>
            <a:r>
              <a:rPr lang="en-US" sz="2400" dirty="0"/>
              <a:t>, C.S. (1931-1958). </a:t>
            </a:r>
            <a:r>
              <a:rPr lang="en-US" sz="2400" i="1" dirty="0"/>
              <a:t>The Collected Papers of C. S. Peirce.</a:t>
            </a:r>
            <a:r>
              <a:rPr lang="en-US" sz="2400" dirty="0"/>
              <a:t> C. Hartshorne, P. Weiss &amp; A. Burks (Eds.). Cambridge: Harvard University </a:t>
            </a:r>
            <a:r>
              <a:rPr lang="en-US" sz="2400" dirty="0" smtClean="0"/>
              <a:t>Press</a:t>
            </a:r>
          </a:p>
          <a:p>
            <a:endParaRPr lang="en-US" sz="2400" dirty="0"/>
          </a:p>
        </p:txBody>
      </p:sp>
    </p:spTree>
    <p:extLst>
      <p:ext uri="{BB962C8B-B14F-4D97-AF65-F5344CB8AC3E}">
        <p14:creationId xmlns:p14="http://schemas.microsoft.com/office/powerpoint/2010/main" val="34698624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610576"/>
          </a:xfrm>
        </p:spPr>
        <p:txBody>
          <a:bodyPr/>
          <a:lstStyle/>
          <a:p>
            <a:r>
              <a:rPr lang="en-US" b="1" dirty="0" smtClean="0">
                <a:solidFill>
                  <a:srgbClr val="FFFF00"/>
                </a:solidFill>
              </a:rPr>
              <a:t>References</a:t>
            </a:r>
            <a:endParaRPr lang="en-US" b="1" dirty="0">
              <a:solidFill>
                <a:srgbClr val="FFFF00"/>
              </a:solidFill>
            </a:endParaRPr>
          </a:p>
        </p:txBody>
      </p:sp>
      <p:sp>
        <p:nvSpPr>
          <p:cNvPr id="4" name="TextBox 3"/>
          <p:cNvSpPr txBox="1"/>
          <p:nvPr/>
        </p:nvSpPr>
        <p:spPr>
          <a:xfrm>
            <a:off x="404048" y="1404796"/>
            <a:ext cx="8427296" cy="4154983"/>
          </a:xfrm>
          <a:prstGeom prst="rect">
            <a:avLst/>
          </a:prstGeom>
          <a:noFill/>
        </p:spPr>
        <p:txBody>
          <a:bodyPr wrap="square" rtlCol="0">
            <a:spAutoFit/>
          </a:bodyPr>
          <a:lstStyle/>
          <a:p>
            <a:r>
              <a:rPr lang="en-US" sz="2400" dirty="0"/>
              <a:t>Ransdell, J. (2007). On the use and abuse of the immediate/dynamical object distinction. </a:t>
            </a:r>
            <a:r>
              <a:rPr lang="en-US" sz="2400" i="1" dirty="0"/>
              <a:t>Arisbe The Peirce Gateway</a:t>
            </a:r>
            <a:r>
              <a:rPr lang="en-US" sz="2400" dirty="0"/>
              <a:t>:  </a:t>
            </a:r>
            <a:r>
              <a:rPr lang="en-US" sz="2400" b="1" dirty="0"/>
              <a:t>http://</a:t>
            </a:r>
            <a:r>
              <a:rPr lang="en-US" sz="2400" b="1" dirty="0" err="1"/>
              <a:t>www.cspeirce.com</a:t>
            </a:r>
            <a:r>
              <a:rPr lang="en-US" sz="2400" b="1" dirty="0"/>
              <a:t>/menu/library/</a:t>
            </a:r>
            <a:r>
              <a:rPr lang="en-US" sz="2400" b="1" dirty="0" err="1"/>
              <a:t>aboutcsp</a:t>
            </a:r>
            <a:r>
              <a:rPr lang="en-US" sz="2400" b="1" dirty="0"/>
              <a:t>/</a:t>
            </a:r>
            <a:r>
              <a:rPr lang="en-US" sz="2400" b="1" dirty="0" err="1"/>
              <a:t>ransdell</a:t>
            </a:r>
            <a:r>
              <a:rPr lang="en-US" sz="2400" b="1" dirty="0"/>
              <a:t>/</a:t>
            </a:r>
            <a:r>
              <a:rPr lang="en-US" sz="2400" b="1" dirty="0" err="1" smtClean="0"/>
              <a:t>useabuse.htm</a:t>
            </a:r>
            <a:endParaRPr lang="en-US" sz="2400" dirty="0" smtClean="0"/>
          </a:p>
          <a:p>
            <a:r>
              <a:rPr lang="en-US" sz="2400" dirty="0" smtClean="0"/>
              <a:t>Xavier, I. (2010). O </a:t>
            </a:r>
            <a:r>
              <a:rPr lang="en-US" sz="2400" dirty="0"/>
              <a:t>exemplar e o </a:t>
            </a:r>
            <a:r>
              <a:rPr lang="en-US" sz="2400" dirty="0" err="1"/>
              <a:t>contingente</a:t>
            </a:r>
            <a:r>
              <a:rPr lang="en-US" sz="2400" dirty="0"/>
              <a:t> no </a:t>
            </a:r>
            <a:r>
              <a:rPr lang="en-US" sz="2400" dirty="0" err="1"/>
              <a:t>teatro</a:t>
            </a:r>
            <a:r>
              <a:rPr lang="en-US" sz="2400" dirty="0"/>
              <a:t> das </a:t>
            </a:r>
            <a:r>
              <a:rPr lang="en-US" sz="2400" dirty="0" err="1"/>
              <a:t>evidências</a:t>
            </a:r>
            <a:r>
              <a:rPr lang="en-US" sz="2400" dirty="0" smtClean="0"/>
              <a:t>. </a:t>
            </a:r>
            <a:r>
              <a:rPr lang="en-US" sz="2400" i="1" dirty="0" err="1"/>
              <a:t>Literatura</a:t>
            </a:r>
            <a:r>
              <a:rPr lang="en-US" sz="2400" i="1" dirty="0"/>
              <a:t> e </a:t>
            </a:r>
            <a:r>
              <a:rPr lang="en-US" sz="2400" i="1" dirty="0" err="1"/>
              <a:t>Sociedade</a:t>
            </a:r>
            <a:r>
              <a:rPr lang="en-US" sz="2400" dirty="0"/>
              <a:t> 14</a:t>
            </a:r>
            <a:r>
              <a:rPr lang="en-US" sz="2400" dirty="0" smtClean="0"/>
              <a:t>, </a:t>
            </a:r>
            <a:r>
              <a:rPr lang="en-US" sz="2400" dirty="0"/>
              <a:t>14-23. </a:t>
            </a:r>
          </a:p>
          <a:p>
            <a:r>
              <a:rPr lang="en-US" sz="2400" dirty="0"/>
              <a:t>Xavier, I. (</a:t>
            </a:r>
            <a:r>
              <a:rPr lang="en-US" sz="2400" dirty="0" smtClean="0"/>
              <a:t>2009).“</a:t>
            </a:r>
            <a:r>
              <a:rPr lang="en-US" sz="2400" dirty="0"/>
              <a:t>Character Construction in Brazilian Documentary Films: Modern Cinema, Classical Narrative and Micro-Realism”. In: NAGIB, </a:t>
            </a:r>
            <a:r>
              <a:rPr lang="en-US" sz="2400" dirty="0" err="1"/>
              <a:t>Lúcia</a:t>
            </a:r>
            <a:r>
              <a:rPr lang="en-US" sz="2400" dirty="0"/>
              <a:t> </a:t>
            </a:r>
            <a:r>
              <a:rPr lang="en-US" sz="2400" dirty="0" smtClean="0"/>
              <a:t>&amp; </a:t>
            </a:r>
            <a:r>
              <a:rPr lang="en-US" sz="2400" dirty="0"/>
              <a:t>MELLO, </a:t>
            </a:r>
            <a:r>
              <a:rPr lang="en-US" sz="2400" dirty="0" err="1"/>
              <a:t>Cecília</a:t>
            </a:r>
            <a:r>
              <a:rPr lang="en-US" sz="2400" dirty="0"/>
              <a:t> </a:t>
            </a:r>
            <a:r>
              <a:rPr lang="en-US" sz="2400" dirty="0" smtClean="0"/>
              <a:t>(Eds.</a:t>
            </a:r>
            <a:r>
              <a:rPr lang="en-US" sz="2400" dirty="0"/>
              <a:t>) </a:t>
            </a:r>
            <a:r>
              <a:rPr lang="en-US" sz="2400" i="1" dirty="0"/>
              <a:t>Realism and the Audiovisual Media. </a:t>
            </a:r>
            <a:r>
              <a:rPr lang="en-US" sz="2400" dirty="0"/>
              <a:t>New York: Palgrave </a:t>
            </a:r>
            <a:r>
              <a:rPr lang="en-US" sz="2400" dirty="0" smtClean="0"/>
              <a:t>Macmillan, </a:t>
            </a:r>
            <a:r>
              <a:rPr lang="en-US" sz="2400" dirty="0"/>
              <a:t>210-223 </a:t>
            </a:r>
            <a:r>
              <a:rPr lang="en-US" sz="2400" dirty="0" smtClean="0"/>
              <a:t>.</a:t>
            </a:r>
          </a:p>
          <a:p>
            <a:endParaRPr lang="en-US" sz="2400" dirty="0"/>
          </a:p>
          <a:p>
            <a:endParaRPr lang="en-US" sz="2400" dirty="0"/>
          </a:p>
        </p:txBody>
      </p:sp>
    </p:spTree>
    <p:extLst>
      <p:ext uri="{BB962C8B-B14F-4D97-AF65-F5344CB8AC3E}">
        <p14:creationId xmlns:p14="http://schemas.microsoft.com/office/powerpoint/2010/main" val="280394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72" y="288656"/>
            <a:ext cx="6723677" cy="962189"/>
          </a:xfrm>
        </p:spPr>
        <p:txBody>
          <a:bodyPr/>
          <a:lstStyle/>
          <a:p>
            <a:r>
              <a:rPr lang="en-US" sz="2600" b="1" dirty="0" smtClean="0">
                <a:solidFill>
                  <a:srgbClr val="FFFF00"/>
                </a:solidFill>
              </a:rPr>
              <a:t>What is in a frame that the same thing in another would mean something else?</a:t>
            </a:r>
            <a:endParaRPr lang="en-US" sz="2600" b="1" dirty="0">
              <a:solidFill>
                <a:srgbClr val="FFFF00"/>
              </a:solidFill>
            </a:endParaRPr>
          </a:p>
        </p:txBody>
      </p:sp>
      <p:sp>
        <p:nvSpPr>
          <p:cNvPr id="3" name="Content Placeholder 2"/>
          <p:cNvSpPr>
            <a:spLocks noGrp="1"/>
          </p:cNvSpPr>
          <p:nvPr>
            <p:ph sz="quarter" idx="13"/>
          </p:nvPr>
        </p:nvSpPr>
        <p:spPr>
          <a:xfrm>
            <a:off x="40757" y="1538930"/>
            <a:ext cx="7181559" cy="4676235"/>
          </a:xfrm>
        </p:spPr>
        <p:txBody>
          <a:bodyPr>
            <a:normAutofit/>
          </a:bodyPr>
          <a:lstStyle/>
          <a:p>
            <a:pPr marL="0" indent="0">
              <a:buNone/>
            </a:pPr>
            <a:r>
              <a:rPr lang="en-US" sz="2800" dirty="0" smtClean="0"/>
              <a:t>- (M)</a:t>
            </a:r>
            <a:r>
              <a:rPr lang="en-US" sz="2800" dirty="0" err="1" smtClean="0"/>
              <a:t>uch</a:t>
            </a:r>
            <a:r>
              <a:rPr lang="en-US" sz="2800" dirty="0" smtClean="0"/>
              <a:t> </a:t>
            </a:r>
            <a:r>
              <a:rPr lang="en-US" sz="2800" dirty="0"/>
              <a:t>use will be made of Bateson's use of the term ‘frame.’ I assume that definitions of a situation are built up in accordance with principles of organization which govern </a:t>
            </a:r>
            <a:r>
              <a:rPr lang="en-US" sz="2800" dirty="0" smtClean="0"/>
              <a:t>events - at </a:t>
            </a:r>
            <a:r>
              <a:rPr lang="en-US" sz="2800" dirty="0"/>
              <a:t>least social </a:t>
            </a:r>
            <a:r>
              <a:rPr lang="en-US" sz="2800" dirty="0" smtClean="0"/>
              <a:t>ones - and </a:t>
            </a:r>
            <a:r>
              <a:rPr lang="en-US" sz="2800" dirty="0"/>
              <a:t>our subjective involvement </a:t>
            </a:r>
            <a:r>
              <a:rPr lang="en-US" sz="2800" dirty="0" smtClean="0"/>
              <a:t>in </a:t>
            </a:r>
            <a:r>
              <a:rPr lang="en-US" sz="2800" dirty="0"/>
              <a:t>them; frame is the word I use to refer to such of these basic elements as I am able to identify. That is my definition of frame</a:t>
            </a:r>
            <a:r>
              <a:rPr lang="en-US" sz="2600" dirty="0" smtClean="0"/>
              <a:t>. </a:t>
            </a:r>
            <a:r>
              <a:rPr lang="en-US" sz="2200" dirty="0" smtClean="0"/>
              <a:t>(Goffman, 1974/1986, p. 10-11)</a:t>
            </a:r>
            <a:endParaRPr lang="es-ES_tradnl" sz="2200" dirty="0"/>
          </a:p>
          <a:p>
            <a:endParaRPr lang="en-US" sz="2400" dirty="0"/>
          </a:p>
        </p:txBody>
      </p:sp>
      <p:pic>
        <p:nvPicPr>
          <p:cNvPr id="4" name="Picture 3"/>
          <p:cNvPicPr>
            <a:picLocks noChangeAspect="1"/>
          </p:cNvPicPr>
          <p:nvPr/>
        </p:nvPicPr>
        <p:blipFill>
          <a:blip r:embed="rId2"/>
          <a:stretch>
            <a:fillRect/>
          </a:stretch>
        </p:blipFill>
        <p:spPr>
          <a:xfrm>
            <a:off x="7333277" y="3941800"/>
            <a:ext cx="1486321" cy="2273365"/>
          </a:xfrm>
          <a:prstGeom prst="rect">
            <a:avLst/>
          </a:prstGeom>
        </p:spPr>
      </p:pic>
    </p:spTree>
    <p:extLst>
      <p:ext uri="{BB962C8B-B14F-4D97-AF65-F5344CB8AC3E}">
        <p14:creationId xmlns:p14="http://schemas.microsoft.com/office/powerpoint/2010/main" val="41194118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80" y="404319"/>
            <a:ext cx="7355008" cy="1093351"/>
          </a:xfrm>
        </p:spPr>
        <p:txBody>
          <a:bodyPr/>
          <a:lstStyle/>
          <a:p>
            <a:r>
              <a:rPr lang="en-US" sz="2600" b="1" dirty="0" smtClean="0">
                <a:solidFill>
                  <a:srgbClr val="FFFF00"/>
                </a:solidFill>
              </a:rPr>
              <a:t>Goffman’s  phenomenological take on experience partly based on William James</a:t>
            </a:r>
            <a:endParaRPr lang="en-US" sz="2600" b="1" dirty="0">
              <a:solidFill>
                <a:srgbClr val="FFFF00"/>
              </a:solidFill>
            </a:endParaRPr>
          </a:p>
        </p:txBody>
      </p:sp>
      <p:sp>
        <p:nvSpPr>
          <p:cNvPr id="3" name="Content Placeholder 2"/>
          <p:cNvSpPr>
            <a:spLocks noGrp="1"/>
          </p:cNvSpPr>
          <p:nvPr>
            <p:ph sz="quarter" idx="13"/>
          </p:nvPr>
        </p:nvSpPr>
        <p:spPr>
          <a:xfrm>
            <a:off x="346327" y="1712410"/>
            <a:ext cx="6857031" cy="4060435"/>
          </a:xfrm>
        </p:spPr>
        <p:txBody>
          <a:bodyPr/>
          <a:lstStyle/>
          <a:p>
            <a:pPr marL="0" indent="0" algn="just">
              <a:spcAft>
                <a:spcPts val="0"/>
              </a:spcAft>
              <a:buNone/>
            </a:pPr>
            <a:r>
              <a:rPr lang="en-US" sz="2800" dirty="0" smtClean="0">
                <a:ea typeface="Times New Roman"/>
                <a:cs typeface="Times New Roman"/>
              </a:rPr>
              <a:t>“ I try to follow a tradition established by  </a:t>
            </a:r>
            <a:r>
              <a:rPr lang="en-US" sz="2800" dirty="0">
                <a:ea typeface="Times New Roman"/>
                <a:cs typeface="Times New Roman"/>
              </a:rPr>
              <a:t>W. James </a:t>
            </a:r>
            <a:r>
              <a:rPr lang="en-US" sz="2800" dirty="0" smtClean="0">
                <a:ea typeface="Times New Roman"/>
                <a:cs typeface="Times New Roman"/>
              </a:rPr>
              <a:t> in his famous chapter “The Perception of Reality”, first published in 1869. Instead of asking what reality is, he gave matters a subversive phenomenological twist, italicizing the following question: </a:t>
            </a:r>
            <a:r>
              <a:rPr lang="en-US" sz="2800" i="1" dirty="0" smtClean="0">
                <a:ea typeface="Times New Roman"/>
                <a:cs typeface="Times New Roman"/>
              </a:rPr>
              <a:t>Under what circumstances do we think things are real?</a:t>
            </a:r>
            <a:r>
              <a:rPr lang="en-US" sz="2800" dirty="0" smtClean="0">
                <a:ea typeface="Times New Roman"/>
                <a:cs typeface="Times New Roman"/>
              </a:rPr>
              <a:t>”  </a:t>
            </a:r>
          </a:p>
          <a:p>
            <a:pPr marL="0" indent="0" algn="just">
              <a:spcAft>
                <a:spcPts val="0"/>
              </a:spcAft>
              <a:buNone/>
            </a:pPr>
            <a:endParaRPr lang="en-US" sz="2800" dirty="0">
              <a:ea typeface="Times New Roman"/>
              <a:cs typeface="Times New Roman"/>
            </a:endParaRPr>
          </a:p>
          <a:p>
            <a:pPr marL="0" indent="0" algn="just">
              <a:spcAft>
                <a:spcPts val="0"/>
              </a:spcAft>
              <a:buNone/>
            </a:pPr>
            <a:r>
              <a:rPr lang="en-US" sz="2400" dirty="0" smtClean="0"/>
              <a:t>(</a:t>
            </a:r>
            <a:r>
              <a:rPr lang="en-US" sz="2400" dirty="0"/>
              <a:t>Goffman, 1974/1986, p. 2</a:t>
            </a:r>
            <a:r>
              <a:rPr lang="en-US" sz="2400" dirty="0" smtClean="0"/>
              <a:t>)</a:t>
            </a:r>
            <a:r>
              <a:rPr lang="es-ES_tradnl" sz="2400" dirty="0" smtClean="0"/>
              <a:t> </a:t>
            </a:r>
            <a:endParaRPr lang="en-US" sz="2400" dirty="0" smtClean="0">
              <a:ea typeface="Times New Roman"/>
              <a:cs typeface="Times New Roman"/>
            </a:endParaRPr>
          </a:p>
          <a:p>
            <a:endParaRPr lang="en-US" sz="2800" dirty="0">
              <a:highlight>
                <a:srgbClr val="FFFF00"/>
              </a:highlight>
              <a:ea typeface="Times New Roman"/>
              <a:cs typeface="Times New Roman"/>
            </a:endParaRPr>
          </a:p>
          <a:p>
            <a:pPr algn="just">
              <a:spcAft>
                <a:spcPts val="0"/>
              </a:spcAft>
            </a:pPr>
            <a:endParaRPr lang="es-ES_tradnl" sz="2200" dirty="0">
              <a:latin typeface="(Tipo di carattere testo asiati"/>
              <a:ea typeface="Times New Roman"/>
              <a:cs typeface="Times New Roman"/>
            </a:endParaRPr>
          </a:p>
          <a:p>
            <a:endParaRPr lang="en-US" dirty="0"/>
          </a:p>
        </p:txBody>
      </p:sp>
    </p:spTree>
    <p:extLst>
      <p:ext uri="{BB962C8B-B14F-4D97-AF65-F5344CB8AC3E}">
        <p14:creationId xmlns:p14="http://schemas.microsoft.com/office/powerpoint/2010/main" val="18572373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86" y="139930"/>
            <a:ext cx="7616984" cy="976207"/>
          </a:xfrm>
        </p:spPr>
        <p:txBody>
          <a:bodyPr/>
          <a:lstStyle/>
          <a:p>
            <a:r>
              <a:rPr lang="en-US" sz="2800" b="1" dirty="0" smtClean="0">
                <a:solidFill>
                  <a:srgbClr val="FFFF00"/>
                </a:solidFill>
              </a:rPr>
              <a:t>the ‘frame’ in a psychoanalytic light: </a:t>
            </a:r>
            <a:br>
              <a:rPr lang="en-US" sz="2800" b="1" dirty="0" smtClean="0">
                <a:solidFill>
                  <a:srgbClr val="FFFF00"/>
                </a:solidFill>
              </a:rPr>
            </a:br>
            <a:r>
              <a:rPr lang="en-US" sz="2800" b="1" dirty="0" smtClean="0">
                <a:solidFill>
                  <a:srgbClr val="FFFF00"/>
                </a:solidFill>
              </a:rPr>
              <a:t>j</a:t>
            </a:r>
            <a:r>
              <a:rPr lang="en-US" sz="2800" b="1" dirty="0">
                <a:solidFill>
                  <a:srgbClr val="FFFF00"/>
                </a:solidFill>
              </a:rPr>
              <a:t>. </a:t>
            </a:r>
            <a:r>
              <a:rPr lang="en-US" sz="2800" b="1" dirty="0" err="1" smtClean="0">
                <a:solidFill>
                  <a:srgbClr val="FFFF00"/>
                </a:solidFill>
              </a:rPr>
              <a:t>bleger</a:t>
            </a:r>
            <a:r>
              <a:rPr lang="en-US" sz="2800" b="1" dirty="0" smtClean="0">
                <a:solidFill>
                  <a:srgbClr val="FFFF00"/>
                </a:solidFill>
              </a:rPr>
              <a:t> </a:t>
            </a:r>
            <a:r>
              <a:rPr lang="en-US" sz="2800" b="1" dirty="0">
                <a:solidFill>
                  <a:srgbClr val="FFFF00"/>
                </a:solidFill>
              </a:rPr>
              <a:t>(1960) </a:t>
            </a:r>
            <a:r>
              <a:rPr lang="en-US" sz="2800" b="1" dirty="0" smtClean="0">
                <a:solidFill>
                  <a:srgbClr val="FFFF00"/>
                </a:solidFill>
              </a:rPr>
              <a:t>on the ‘</a:t>
            </a:r>
            <a:r>
              <a:rPr lang="en-US" sz="2800" b="1" i="1" dirty="0" err="1" smtClean="0">
                <a:solidFill>
                  <a:srgbClr val="FFFF00"/>
                </a:solidFill>
              </a:rPr>
              <a:t>encuadre</a:t>
            </a:r>
            <a:r>
              <a:rPr lang="en-US" sz="2800" b="1" dirty="0" smtClean="0">
                <a:solidFill>
                  <a:srgbClr val="FFFF00"/>
                </a:solidFill>
              </a:rPr>
              <a:t>’</a:t>
            </a:r>
            <a:endParaRPr lang="en-US" sz="2800" b="1" dirty="0">
              <a:solidFill>
                <a:srgbClr val="FFFF00"/>
              </a:solidFill>
            </a:endParaRPr>
          </a:p>
        </p:txBody>
      </p:sp>
      <p:sp>
        <p:nvSpPr>
          <p:cNvPr id="3" name="Content Placeholder 2"/>
          <p:cNvSpPr>
            <a:spLocks noGrp="1"/>
          </p:cNvSpPr>
          <p:nvPr>
            <p:ph sz="quarter" idx="13"/>
          </p:nvPr>
        </p:nvSpPr>
        <p:spPr>
          <a:xfrm>
            <a:off x="192974" y="1347065"/>
            <a:ext cx="7389509" cy="4830187"/>
          </a:xfrm>
        </p:spPr>
        <p:txBody>
          <a:bodyPr>
            <a:normAutofit/>
          </a:bodyPr>
          <a:lstStyle/>
          <a:p>
            <a:pPr marL="0" indent="0">
              <a:spcBef>
                <a:spcPts val="0"/>
              </a:spcBef>
              <a:spcAft>
                <a:spcPts val="0"/>
              </a:spcAft>
              <a:buNone/>
            </a:pPr>
            <a:r>
              <a:rPr lang="en-US" sz="2500" dirty="0" smtClean="0"/>
              <a:t>- “The </a:t>
            </a:r>
            <a:r>
              <a:rPr lang="en-US" sz="2500" dirty="0"/>
              <a:t>frame is then an institution within which phenomena take place that we call behaviors. The frame is </a:t>
            </a:r>
            <a:r>
              <a:rPr lang="en-US" sz="2500" dirty="0" smtClean="0"/>
              <a:t>maintained and </a:t>
            </a:r>
            <a:r>
              <a:rPr lang="en-US" sz="2500" dirty="0"/>
              <a:t>tends to be maintained </a:t>
            </a:r>
            <a:r>
              <a:rPr lang="en-US" sz="2500" dirty="0" smtClean="0"/>
              <a:t>(</a:t>
            </a:r>
            <a:r>
              <a:rPr lang="en-US" sz="2500" dirty="0"/>
              <a:t>actively by the psychoanalyst) as invariable and, while it exists as such, it seems inexistent or </a:t>
            </a:r>
            <a:r>
              <a:rPr lang="en-US" sz="2500" dirty="0" smtClean="0"/>
              <a:t>unnoticed</a:t>
            </a:r>
            <a:r>
              <a:rPr lang="en-US" sz="2500" dirty="0"/>
              <a:t>, as much as the institutions or the relations of which we become aware precisely when they are missing, </a:t>
            </a:r>
            <a:r>
              <a:rPr lang="en-US" sz="2500" dirty="0" smtClean="0"/>
              <a:t>when they are </a:t>
            </a:r>
            <a:r>
              <a:rPr lang="en-US" sz="2500" dirty="0"/>
              <a:t>blocked or stop </a:t>
            </a:r>
            <a:r>
              <a:rPr lang="en-US" sz="2500" dirty="0" smtClean="0"/>
              <a:t>to exist</a:t>
            </a:r>
            <a:r>
              <a:rPr lang="en-US" sz="2600" dirty="0" smtClean="0"/>
              <a:t>”</a:t>
            </a:r>
            <a:r>
              <a:rPr lang="en-US" dirty="0" smtClean="0"/>
              <a:t>. (p. 104)   </a:t>
            </a:r>
          </a:p>
          <a:p>
            <a:pPr marL="0" indent="0">
              <a:spcBef>
                <a:spcPts val="0"/>
              </a:spcBef>
              <a:spcAft>
                <a:spcPts val="0"/>
              </a:spcAft>
              <a:buNone/>
            </a:pPr>
            <a:r>
              <a:rPr lang="en-US" sz="2500" dirty="0" smtClean="0">
                <a:ea typeface="ＭＳ 明朝"/>
                <a:cs typeface="Times New Roman"/>
              </a:rPr>
              <a:t>- “</a:t>
            </a:r>
            <a:r>
              <a:rPr lang="en-US" sz="2500" dirty="0"/>
              <a:t>T</a:t>
            </a:r>
            <a:r>
              <a:rPr lang="en-US" sz="2500" dirty="0" smtClean="0"/>
              <a:t>he </a:t>
            </a:r>
            <a:r>
              <a:rPr lang="en-US" sz="2500" dirty="0"/>
              <a:t>frame, </a:t>
            </a:r>
            <a:r>
              <a:rPr lang="en-US" sz="2500" dirty="0" smtClean="0"/>
              <a:t>if it is invariable, </a:t>
            </a:r>
            <a:r>
              <a:rPr lang="en-US" sz="2500" dirty="0"/>
              <a:t>turns out to be decisive for the phenomena of the process of behavior. (…) the frame is a </a:t>
            </a:r>
            <a:r>
              <a:rPr lang="en-US" sz="2500" b="1" i="1" dirty="0">
                <a:solidFill>
                  <a:srgbClr val="FFFF00"/>
                </a:solidFill>
              </a:rPr>
              <a:t>metabehavior</a:t>
            </a:r>
            <a:r>
              <a:rPr lang="en-US" sz="2500" dirty="0"/>
              <a:t>, and </a:t>
            </a:r>
            <a:r>
              <a:rPr lang="en-US" sz="2500" dirty="0" smtClean="0"/>
              <a:t>the </a:t>
            </a:r>
            <a:r>
              <a:rPr lang="en-US" sz="2500" dirty="0"/>
              <a:t>phenomena that we acknowledge as </a:t>
            </a:r>
            <a:r>
              <a:rPr lang="en-US" sz="2500" dirty="0" smtClean="0"/>
              <a:t>behaviors depend on it. </a:t>
            </a:r>
            <a:r>
              <a:rPr lang="en-US" sz="2500" dirty="0"/>
              <a:t>It is the implicit, </a:t>
            </a:r>
            <a:r>
              <a:rPr lang="en-US" sz="2500" dirty="0" smtClean="0"/>
              <a:t>but </a:t>
            </a:r>
            <a:r>
              <a:rPr lang="en-US" sz="2500" dirty="0"/>
              <a:t>the explicit </a:t>
            </a:r>
            <a:r>
              <a:rPr lang="en-US" sz="2500" dirty="0" smtClean="0"/>
              <a:t>depends on it</a:t>
            </a:r>
            <a:r>
              <a:rPr lang="en-US" sz="2500" dirty="0" smtClean="0">
                <a:ea typeface="ＭＳ 明朝"/>
                <a:cs typeface="Times New Roman"/>
              </a:rPr>
              <a:t>.” </a:t>
            </a:r>
            <a:r>
              <a:rPr lang="en-US" sz="1800" dirty="0">
                <a:ea typeface="ＭＳ 明朝"/>
                <a:cs typeface="Times New Roman"/>
              </a:rPr>
              <a:t>(</a:t>
            </a:r>
            <a:r>
              <a:rPr lang="en-US" sz="1800" dirty="0" smtClean="0">
                <a:ea typeface="ＭＳ 明朝"/>
                <a:cs typeface="Times New Roman"/>
              </a:rPr>
              <a:t>105, emphasis in the orig.)</a:t>
            </a:r>
            <a:endParaRPr lang="es-ES_tradnl" sz="1800" dirty="0">
              <a:ea typeface="Times New Roman"/>
              <a:cs typeface="Times New Roman"/>
            </a:endParaRPr>
          </a:p>
          <a:p>
            <a:endParaRPr lang="en-US" dirty="0"/>
          </a:p>
        </p:txBody>
      </p:sp>
    </p:spTree>
    <p:extLst>
      <p:ext uri="{BB962C8B-B14F-4D97-AF65-F5344CB8AC3E}">
        <p14:creationId xmlns:p14="http://schemas.microsoft.com/office/powerpoint/2010/main" val="10154083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65" y="82198"/>
            <a:ext cx="7924800" cy="649063"/>
          </a:xfrm>
        </p:spPr>
        <p:txBody>
          <a:bodyPr/>
          <a:lstStyle/>
          <a:p>
            <a:pPr algn="ctr"/>
            <a:r>
              <a:rPr lang="en-US" sz="2700" b="1" dirty="0" smtClean="0">
                <a:solidFill>
                  <a:srgbClr val="FFFF00"/>
                </a:solidFill>
              </a:rPr>
              <a:t>An almost </a:t>
            </a:r>
            <a:r>
              <a:rPr lang="en-US" sz="2700" b="1" dirty="0" err="1" smtClean="0">
                <a:solidFill>
                  <a:srgbClr val="FFFF00"/>
                </a:solidFill>
              </a:rPr>
              <a:t>peircean</a:t>
            </a:r>
            <a:r>
              <a:rPr lang="en-US" sz="2700" b="1" dirty="0" smtClean="0">
                <a:solidFill>
                  <a:srgbClr val="FFFF00"/>
                </a:solidFill>
              </a:rPr>
              <a:t> take on Nature &amp; culture</a:t>
            </a:r>
            <a:endParaRPr lang="en-US" sz="2700" b="1" dirty="0">
              <a:solidFill>
                <a:srgbClr val="FFFF00"/>
              </a:solidFill>
            </a:endParaRPr>
          </a:p>
        </p:txBody>
      </p:sp>
      <p:sp>
        <p:nvSpPr>
          <p:cNvPr id="3" name="Content Placeholder 2"/>
          <p:cNvSpPr>
            <a:spLocks noGrp="1"/>
          </p:cNvSpPr>
          <p:nvPr>
            <p:ph sz="quarter" idx="13"/>
          </p:nvPr>
        </p:nvSpPr>
        <p:spPr>
          <a:xfrm>
            <a:off x="173165" y="1190539"/>
            <a:ext cx="7409318" cy="5407501"/>
          </a:xfrm>
        </p:spPr>
        <p:txBody>
          <a:bodyPr>
            <a:noAutofit/>
          </a:bodyPr>
          <a:lstStyle/>
          <a:p>
            <a:pPr marL="0" indent="0">
              <a:buNone/>
            </a:pPr>
            <a:r>
              <a:rPr lang="es-ES_tradnl" sz="2700" dirty="0"/>
              <a:t>“</a:t>
            </a:r>
            <a:r>
              <a:rPr lang="es-ES_tradnl" sz="2700" dirty="0" err="1"/>
              <a:t>Considering</a:t>
            </a:r>
            <a:r>
              <a:rPr lang="es-ES_tradnl" sz="2700" dirty="0"/>
              <a:t> the </a:t>
            </a:r>
            <a:r>
              <a:rPr lang="es-ES_tradnl" sz="2700" dirty="0" err="1"/>
              <a:t>extent</a:t>
            </a:r>
            <a:r>
              <a:rPr lang="es-ES_tradnl" sz="2700" dirty="0"/>
              <a:t> to </a:t>
            </a:r>
            <a:r>
              <a:rPr lang="es-ES_tradnl" sz="2700" dirty="0" err="1"/>
              <a:t>which</a:t>
            </a:r>
            <a:r>
              <a:rPr lang="es-ES_tradnl" sz="2700" dirty="0"/>
              <a:t> </a:t>
            </a:r>
            <a:r>
              <a:rPr lang="es-ES_tradnl" sz="2700" dirty="0" err="1"/>
              <a:t>Bateson’s</a:t>
            </a:r>
            <a:r>
              <a:rPr lang="es-ES_tradnl" sz="2700" dirty="0"/>
              <a:t> </a:t>
            </a:r>
            <a:r>
              <a:rPr lang="es-ES_tradnl" sz="2700" dirty="0" err="1"/>
              <a:t>whole</a:t>
            </a:r>
            <a:r>
              <a:rPr lang="es-ES_tradnl" sz="2700" dirty="0"/>
              <a:t> </a:t>
            </a:r>
            <a:r>
              <a:rPr lang="es-ES_tradnl" sz="2700" dirty="0" err="1"/>
              <a:t>thinking</a:t>
            </a:r>
            <a:r>
              <a:rPr lang="es-ES_tradnl" sz="2700" dirty="0"/>
              <a:t> turned </a:t>
            </a:r>
            <a:r>
              <a:rPr lang="es-ES_tradnl" sz="2700" dirty="0" err="1"/>
              <a:t>upon</a:t>
            </a:r>
            <a:r>
              <a:rPr lang="es-ES_tradnl" sz="2700" dirty="0"/>
              <a:t> </a:t>
            </a:r>
            <a:r>
              <a:rPr lang="es-ES_tradnl" sz="2700" dirty="0" err="1"/>
              <a:t>relations</a:t>
            </a:r>
            <a:r>
              <a:rPr lang="es-ES_tradnl" sz="2700" dirty="0"/>
              <a:t> between </a:t>
            </a:r>
            <a:r>
              <a:rPr lang="es-ES_tradnl" sz="2700" dirty="0" err="1"/>
              <a:t>entities</a:t>
            </a:r>
            <a:r>
              <a:rPr lang="es-ES_tradnl" sz="2700" dirty="0"/>
              <a:t> (</a:t>
            </a:r>
            <a:r>
              <a:rPr lang="es-ES_tradnl" sz="2700" dirty="0" err="1"/>
              <a:t>or</a:t>
            </a:r>
            <a:r>
              <a:rPr lang="es-ES_tradnl" sz="2700" dirty="0"/>
              <a:t> </a:t>
            </a:r>
            <a:r>
              <a:rPr lang="es-ES_tradnl" sz="2700" dirty="0" err="1"/>
              <a:t>agents</a:t>
            </a:r>
            <a:r>
              <a:rPr lang="es-ES_tradnl" sz="2700" dirty="0"/>
              <a:t>) </a:t>
            </a:r>
            <a:r>
              <a:rPr lang="es-ES_tradnl" sz="2700" dirty="0" err="1"/>
              <a:t>rather</a:t>
            </a:r>
            <a:r>
              <a:rPr lang="es-ES_tradnl" sz="2700" dirty="0"/>
              <a:t> </a:t>
            </a:r>
            <a:r>
              <a:rPr lang="es-ES_tradnl" sz="2700" dirty="0" err="1"/>
              <a:t>than</a:t>
            </a:r>
            <a:r>
              <a:rPr lang="es-ES_tradnl" sz="2700" dirty="0"/>
              <a:t> on the </a:t>
            </a:r>
            <a:r>
              <a:rPr lang="es-ES_tradnl" sz="2700" dirty="0" err="1"/>
              <a:t>entities</a:t>
            </a:r>
            <a:r>
              <a:rPr lang="es-ES_tradnl" sz="2700" dirty="0"/>
              <a:t> </a:t>
            </a:r>
            <a:r>
              <a:rPr lang="es-ES_tradnl" sz="2700" dirty="0" err="1"/>
              <a:t>themselves</a:t>
            </a:r>
            <a:r>
              <a:rPr lang="es-ES_tradnl" sz="2700" dirty="0"/>
              <a:t>, </a:t>
            </a:r>
            <a:r>
              <a:rPr lang="es-ES_tradnl" sz="2700" dirty="0" err="1"/>
              <a:t>one</a:t>
            </a:r>
            <a:r>
              <a:rPr lang="es-ES_tradnl" sz="2700" dirty="0"/>
              <a:t> </a:t>
            </a:r>
            <a:r>
              <a:rPr lang="es-ES_tradnl" sz="2700" dirty="0" err="1"/>
              <a:t>may</a:t>
            </a:r>
            <a:r>
              <a:rPr lang="es-ES_tradnl" sz="2700" dirty="0"/>
              <a:t> </a:t>
            </a:r>
            <a:r>
              <a:rPr lang="es-ES_tradnl" sz="2700" dirty="0" err="1"/>
              <a:t>wonder</a:t>
            </a:r>
            <a:r>
              <a:rPr lang="es-ES_tradnl" sz="2700" dirty="0"/>
              <a:t> </a:t>
            </a:r>
            <a:r>
              <a:rPr lang="es-ES_tradnl" sz="2700" dirty="0" err="1"/>
              <a:t>why</a:t>
            </a:r>
            <a:r>
              <a:rPr lang="es-ES_tradnl" sz="2700" dirty="0"/>
              <a:t> he </a:t>
            </a:r>
            <a:r>
              <a:rPr lang="es-ES_tradnl" sz="2700" dirty="0" err="1"/>
              <a:t>did</a:t>
            </a:r>
            <a:r>
              <a:rPr lang="es-ES_tradnl" sz="2700" dirty="0"/>
              <a:t> not take up the semiotic </a:t>
            </a:r>
            <a:r>
              <a:rPr lang="es-ES_tradnl" sz="2700" dirty="0" err="1"/>
              <a:t>thinking</a:t>
            </a:r>
            <a:r>
              <a:rPr lang="es-ES_tradnl" sz="2700" dirty="0"/>
              <a:t> from Peirce. As </a:t>
            </a:r>
            <a:r>
              <a:rPr lang="es-ES_tradnl" sz="2700" dirty="0" err="1"/>
              <a:t>soon</a:t>
            </a:r>
            <a:r>
              <a:rPr lang="es-ES_tradnl" sz="2700" dirty="0"/>
              <a:t> as we </a:t>
            </a:r>
            <a:r>
              <a:rPr lang="es-ES_tradnl" sz="2700" dirty="0" err="1"/>
              <a:t>accept</a:t>
            </a:r>
            <a:r>
              <a:rPr lang="es-ES_tradnl" sz="2700" dirty="0"/>
              <a:t> the reality of sign </a:t>
            </a:r>
            <a:r>
              <a:rPr lang="es-ES_tradnl" sz="2700" dirty="0" err="1"/>
              <a:t>processes</a:t>
            </a:r>
            <a:r>
              <a:rPr lang="es-ES_tradnl" sz="2700" dirty="0"/>
              <a:t>, of </a:t>
            </a:r>
            <a:r>
              <a:rPr lang="es-ES_tradnl" sz="2700" dirty="0" err="1"/>
              <a:t>relative</a:t>
            </a:r>
            <a:r>
              <a:rPr lang="es-ES_tradnl" sz="2700" dirty="0"/>
              <a:t> </a:t>
            </a:r>
            <a:r>
              <a:rPr lang="es-ES_tradnl" sz="2700" dirty="0" err="1"/>
              <a:t>being</a:t>
            </a:r>
            <a:r>
              <a:rPr lang="es-ES_tradnl" sz="2700" dirty="0"/>
              <a:t>, we </a:t>
            </a:r>
            <a:r>
              <a:rPr lang="es-ES_tradnl" sz="2700" dirty="0" err="1"/>
              <a:t>also</a:t>
            </a:r>
            <a:r>
              <a:rPr lang="es-ES_tradnl" sz="2700" dirty="0"/>
              <a:t> </a:t>
            </a:r>
            <a:r>
              <a:rPr lang="es-ES_tradnl" sz="2700" dirty="0" err="1"/>
              <a:t>immediately</a:t>
            </a:r>
            <a:r>
              <a:rPr lang="es-ES_tradnl" sz="2700" dirty="0"/>
              <a:t> </a:t>
            </a:r>
            <a:r>
              <a:rPr lang="es-ES_tradnl" sz="2700" dirty="0" err="1"/>
              <a:t>see</a:t>
            </a:r>
            <a:r>
              <a:rPr lang="es-ES_tradnl" sz="2700" dirty="0"/>
              <a:t> the </a:t>
            </a:r>
            <a:r>
              <a:rPr lang="es-ES_tradnl" sz="2700" dirty="0" err="1"/>
              <a:t>deep</a:t>
            </a:r>
            <a:r>
              <a:rPr lang="es-ES_tradnl" sz="2700" dirty="0"/>
              <a:t> </a:t>
            </a:r>
            <a:r>
              <a:rPr lang="es-ES_tradnl" sz="2700" dirty="0" err="1"/>
              <a:t>significance</a:t>
            </a:r>
            <a:r>
              <a:rPr lang="es-ES_tradnl" sz="2700" dirty="0"/>
              <a:t> of </a:t>
            </a:r>
            <a:r>
              <a:rPr lang="es-ES_tradnl" sz="2700" dirty="0" err="1"/>
              <a:t>Bateson’s</a:t>
            </a:r>
            <a:r>
              <a:rPr lang="es-ES_tradnl" sz="2700" dirty="0"/>
              <a:t> </a:t>
            </a:r>
            <a:r>
              <a:rPr lang="es-ES_tradnl" sz="2700" dirty="0" err="1"/>
              <a:t>lifelong</a:t>
            </a:r>
            <a:r>
              <a:rPr lang="es-ES_tradnl" sz="2700" dirty="0"/>
              <a:t> </a:t>
            </a:r>
            <a:r>
              <a:rPr lang="es-ES_tradnl" sz="2700" dirty="0" err="1"/>
              <a:t>attempt</a:t>
            </a:r>
            <a:r>
              <a:rPr lang="es-ES_tradnl" sz="2700" dirty="0"/>
              <a:t> to determine the </a:t>
            </a:r>
            <a:r>
              <a:rPr lang="es-ES_tradnl" sz="2700" dirty="0" err="1"/>
              <a:t>pattern</a:t>
            </a:r>
            <a:r>
              <a:rPr lang="es-ES_tradnl" sz="2700" dirty="0"/>
              <a:t> </a:t>
            </a:r>
            <a:r>
              <a:rPr lang="es-ES_tradnl" sz="2700" dirty="0" err="1"/>
              <a:t>that</a:t>
            </a:r>
            <a:r>
              <a:rPr lang="es-ES_tradnl" sz="2700" dirty="0"/>
              <a:t> </a:t>
            </a:r>
            <a:r>
              <a:rPr lang="es-ES_tradnl" sz="2700" dirty="0" err="1"/>
              <a:t>connects</a:t>
            </a:r>
            <a:r>
              <a:rPr lang="es-ES_tradnl" sz="2700" dirty="0"/>
              <a:t>... </a:t>
            </a:r>
            <a:r>
              <a:rPr lang="es-ES_tradnl" sz="2700" dirty="0" err="1"/>
              <a:t>nature</a:t>
            </a:r>
            <a:r>
              <a:rPr lang="es-ES_tradnl" sz="2700" dirty="0"/>
              <a:t> and culture. Semiosis is </a:t>
            </a:r>
            <a:r>
              <a:rPr lang="es-ES_tradnl" sz="2700" dirty="0" err="1"/>
              <a:t>constitutive</a:t>
            </a:r>
            <a:r>
              <a:rPr lang="es-ES_tradnl" sz="2700" dirty="0"/>
              <a:t> to </a:t>
            </a:r>
            <a:r>
              <a:rPr lang="es-ES_tradnl" sz="2700" dirty="0" err="1"/>
              <a:t>both</a:t>
            </a:r>
            <a:r>
              <a:rPr lang="es-ES_tradnl" sz="2700" dirty="0"/>
              <a:t> of </a:t>
            </a:r>
            <a:r>
              <a:rPr lang="es-ES_tradnl" sz="2700" dirty="0" err="1"/>
              <a:t>these</a:t>
            </a:r>
            <a:r>
              <a:rPr lang="es-ES_tradnl" sz="2700" dirty="0"/>
              <a:t> </a:t>
            </a:r>
            <a:r>
              <a:rPr lang="es-ES_tradnl" sz="2700" dirty="0" err="1"/>
              <a:t>realms</a:t>
            </a:r>
            <a:r>
              <a:rPr lang="es-ES_tradnl" sz="2700" dirty="0"/>
              <a:t>, </a:t>
            </a:r>
            <a:r>
              <a:rPr lang="es-ES_tradnl" sz="2700" dirty="0" err="1"/>
              <a:t>evolution</a:t>
            </a:r>
            <a:r>
              <a:rPr lang="es-ES_tradnl" sz="2700" dirty="0"/>
              <a:t> and </a:t>
            </a:r>
            <a:r>
              <a:rPr lang="es-ES_tradnl" sz="2700" dirty="0" err="1"/>
              <a:t>thinking</a:t>
            </a:r>
            <a:r>
              <a:rPr lang="es-ES_tradnl" sz="2700" dirty="0"/>
              <a:t> are made up of the </a:t>
            </a:r>
            <a:r>
              <a:rPr lang="es-ES_tradnl" sz="2700" dirty="0" err="1"/>
              <a:t>same</a:t>
            </a:r>
            <a:r>
              <a:rPr lang="es-ES_tradnl" sz="2700" dirty="0"/>
              <a:t> </a:t>
            </a:r>
            <a:r>
              <a:rPr lang="es-ES_tradnl" sz="2700" dirty="0" err="1"/>
              <a:t>stuff</a:t>
            </a:r>
            <a:r>
              <a:rPr lang="es-ES_tradnl" sz="2700" dirty="0"/>
              <a:t>, and the name for </a:t>
            </a:r>
            <a:r>
              <a:rPr lang="es-ES_tradnl" sz="2700" dirty="0" err="1"/>
              <a:t>this</a:t>
            </a:r>
            <a:r>
              <a:rPr lang="es-ES_tradnl" sz="2700" dirty="0"/>
              <a:t> </a:t>
            </a:r>
            <a:r>
              <a:rPr lang="es-ES_tradnl" sz="2700" dirty="0" err="1"/>
              <a:t>stuff</a:t>
            </a:r>
            <a:r>
              <a:rPr lang="es-ES_tradnl" sz="2700" dirty="0"/>
              <a:t> is </a:t>
            </a:r>
            <a:r>
              <a:rPr lang="es-ES_tradnl" sz="2700" dirty="0" err="1"/>
              <a:t>relative</a:t>
            </a:r>
            <a:r>
              <a:rPr lang="es-ES_tradnl" sz="2700" dirty="0"/>
              <a:t> </a:t>
            </a:r>
            <a:r>
              <a:rPr lang="es-ES_tradnl" sz="2700" dirty="0" err="1"/>
              <a:t>being</a:t>
            </a:r>
            <a:r>
              <a:rPr lang="es-ES_tradnl" sz="2700" dirty="0"/>
              <a:t>.</a:t>
            </a:r>
            <a:r>
              <a:rPr lang="es-ES_tradnl" sz="2700" dirty="0" smtClean="0"/>
              <a:t>”  </a:t>
            </a:r>
          </a:p>
          <a:p>
            <a:pPr marL="0" indent="0">
              <a:buNone/>
            </a:pPr>
            <a:r>
              <a:rPr lang="es-ES_tradnl" sz="2200" dirty="0" smtClean="0"/>
              <a:t>(</a:t>
            </a:r>
            <a:r>
              <a:rPr lang="es-ES_tradnl" sz="2200" dirty="0" err="1"/>
              <a:t>Jesper</a:t>
            </a:r>
            <a:r>
              <a:rPr lang="es-ES_tradnl" sz="2200" dirty="0"/>
              <a:t> </a:t>
            </a:r>
            <a:r>
              <a:rPr lang="es-ES_tradnl" sz="2200" dirty="0" err="1"/>
              <a:t>Hoffmeyer</a:t>
            </a:r>
            <a:r>
              <a:rPr lang="es-ES_tradnl" sz="2200" dirty="0"/>
              <a:t>, 2008, p. 42)</a:t>
            </a:r>
          </a:p>
          <a:p>
            <a:pPr marL="0" indent="0">
              <a:spcBef>
                <a:spcPts val="0"/>
              </a:spcBef>
              <a:spcAft>
                <a:spcPts val="0"/>
              </a:spcAft>
              <a:buNone/>
            </a:pPr>
            <a:r>
              <a:rPr lang="en-CA" sz="2400" dirty="0" smtClean="0">
                <a:ea typeface="Times New Roman"/>
                <a:cs typeface="Times New Roman"/>
              </a:rPr>
              <a:t>                        </a:t>
            </a:r>
            <a:endParaRPr lang="en-CA" sz="2000" dirty="0" smtClean="0">
              <a:ea typeface="Times New Roman"/>
              <a:cs typeface="Times New Roman"/>
            </a:endParaRPr>
          </a:p>
          <a:p>
            <a:endParaRPr lang="en-CA" sz="2400" dirty="0"/>
          </a:p>
        </p:txBody>
      </p:sp>
    </p:spTree>
    <p:extLst>
      <p:ext uri="{BB962C8B-B14F-4D97-AF65-F5344CB8AC3E}">
        <p14:creationId xmlns:p14="http://schemas.microsoft.com/office/powerpoint/2010/main" val="25502699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416"/>
            <a:ext cx="7203358" cy="1039164"/>
          </a:xfrm>
        </p:spPr>
        <p:txBody>
          <a:bodyPr/>
          <a:lstStyle/>
          <a:p>
            <a:r>
              <a:rPr lang="en-US" sz="2700" b="1" dirty="0" smtClean="0">
                <a:solidFill>
                  <a:srgbClr val="FFFF00"/>
                </a:solidFill>
              </a:rPr>
              <a:t>Deely’s answer: all you need is a relation dyadic &amp; triadic relations</a:t>
            </a:r>
            <a:endParaRPr lang="en-US" sz="2700" b="1" dirty="0">
              <a:solidFill>
                <a:srgbClr val="FFFF00"/>
              </a:solidFill>
            </a:endParaRPr>
          </a:p>
        </p:txBody>
      </p:sp>
      <p:sp>
        <p:nvSpPr>
          <p:cNvPr id="3" name="Content Placeholder 2"/>
          <p:cNvSpPr>
            <a:spLocks noGrp="1"/>
          </p:cNvSpPr>
          <p:nvPr>
            <p:ph sz="quarter" idx="13"/>
          </p:nvPr>
        </p:nvSpPr>
        <p:spPr>
          <a:xfrm>
            <a:off x="365568" y="1308577"/>
            <a:ext cx="7008396" cy="4580018"/>
          </a:xfrm>
        </p:spPr>
        <p:txBody>
          <a:bodyPr>
            <a:normAutofit fontScale="92500" lnSpcReduction="10000"/>
          </a:bodyPr>
          <a:lstStyle/>
          <a:p>
            <a:pPr marL="0" indent="0">
              <a:buNone/>
            </a:pPr>
            <a:r>
              <a:rPr lang="es-ES_tradnl" sz="2800" dirty="0" smtClean="0"/>
              <a:t>- “</a:t>
            </a:r>
            <a:r>
              <a:rPr lang="es-ES_tradnl" sz="2800" dirty="0" err="1"/>
              <a:t>Right</a:t>
            </a:r>
            <a:r>
              <a:rPr lang="es-ES_tradnl" sz="2800" dirty="0"/>
              <a:t> away it is </a:t>
            </a:r>
            <a:r>
              <a:rPr lang="es-ES_tradnl" sz="2800" dirty="0" err="1"/>
              <a:t>easy</a:t>
            </a:r>
            <a:r>
              <a:rPr lang="es-ES_tradnl" sz="2800" dirty="0"/>
              <a:t> to </a:t>
            </a:r>
            <a:r>
              <a:rPr lang="es-ES_tradnl" sz="2800" dirty="0" err="1"/>
              <a:t>see</a:t>
            </a:r>
            <a:r>
              <a:rPr lang="es-ES_tradnl" sz="2800" dirty="0"/>
              <a:t> </a:t>
            </a:r>
            <a:r>
              <a:rPr lang="es-ES_tradnl" sz="2800" dirty="0" err="1"/>
              <a:t>that</a:t>
            </a:r>
            <a:r>
              <a:rPr lang="es-ES_tradnl" sz="2800" dirty="0"/>
              <a:t> ‘</a:t>
            </a:r>
            <a:r>
              <a:rPr lang="es-ES_tradnl" sz="2800" dirty="0" err="1"/>
              <a:t>being</a:t>
            </a:r>
            <a:r>
              <a:rPr lang="es-ES_tradnl" sz="2800" dirty="0"/>
              <a:t> a </a:t>
            </a:r>
            <a:r>
              <a:rPr lang="es-ES_tradnl" sz="2800" dirty="0" err="1"/>
              <a:t>parent</a:t>
            </a:r>
            <a:r>
              <a:rPr lang="es-ES_tradnl" sz="2800" dirty="0"/>
              <a:t>’ </a:t>
            </a:r>
            <a:r>
              <a:rPr lang="es-ES_tradnl" sz="2800" dirty="0" err="1"/>
              <a:t>or</a:t>
            </a:r>
            <a:r>
              <a:rPr lang="es-ES_tradnl" sz="2800" dirty="0"/>
              <a:t> ‘</a:t>
            </a:r>
            <a:r>
              <a:rPr lang="es-ES_tradnl" sz="2800" dirty="0" err="1"/>
              <a:t>becoming</a:t>
            </a:r>
            <a:r>
              <a:rPr lang="es-ES_tradnl" sz="2800" dirty="0"/>
              <a:t> a </a:t>
            </a:r>
            <a:r>
              <a:rPr lang="es-ES_tradnl" sz="2800" dirty="0" err="1"/>
              <a:t>parent</a:t>
            </a:r>
            <a:r>
              <a:rPr lang="es-ES_tradnl" sz="2800" dirty="0"/>
              <a:t>’, in the </a:t>
            </a:r>
            <a:r>
              <a:rPr lang="es-ES_tradnl" sz="2800" dirty="0" err="1"/>
              <a:t>minimal</a:t>
            </a:r>
            <a:r>
              <a:rPr lang="es-ES_tradnl" sz="2800" dirty="0"/>
              <a:t> </a:t>
            </a:r>
            <a:r>
              <a:rPr lang="es-ES_tradnl" sz="2800" dirty="0" err="1"/>
              <a:t>sense</a:t>
            </a:r>
            <a:r>
              <a:rPr lang="es-ES_tradnl" sz="2800" dirty="0"/>
              <a:t>, </a:t>
            </a:r>
            <a:r>
              <a:rPr lang="es-ES_tradnl" sz="2800" dirty="0" err="1"/>
              <a:t>results</a:t>
            </a:r>
            <a:r>
              <a:rPr lang="es-ES_tradnl" sz="2800" dirty="0"/>
              <a:t> from </a:t>
            </a:r>
            <a:r>
              <a:rPr lang="es-ES_tradnl" sz="2800" dirty="0" err="1"/>
              <a:t>an</a:t>
            </a:r>
            <a:r>
              <a:rPr lang="es-ES_tradnl" sz="2800" dirty="0"/>
              <a:t> </a:t>
            </a:r>
            <a:r>
              <a:rPr lang="es-ES_tradnl" sz="2800" dirty="0" err="1"/>
              <a:t>action</a:t>
            </a:r>
            <a:r>
              <a:rPr lang="es-ES_tradnl" sz="2800" dirty="0"/>
              <a:t> </a:t>
            </a:r>
            <a:r>
              <a:rPr lang="es-ES_tradnl" sz="2800" dirty="0" err="1"/>
              <a:t>that</a:t>
            </a:r>
            <a:r>
              <a:rPr lang="es-ES_tradnl" sz="2800" dirty="0"/>
              <a:t> is over and </a:t>
            </a:r>
            <a:r>
              <a:rPr lang="es-ES_tradnl" sz="2800" dirty="0" err="1"/>
              <a:t>above</a:t>
            </a:r>
            <a:r>
              <a:rPr lang="es-ES_tradnl" sz="2800" dirty="0"/>
              <a:t> the </a:t>
            </a:r>
            <a:r>
              <a:rPr lang="es-ES_tradnl" sz="2800" dirty="0" err="1"/>
              <a:t>being</a:t>
            </a:r>
            <a:r>
              <a:rPr lang="es-ES_tradnl" sz="2800" dirty="0"/>
              <a:t> of </a:t>
            </a:r>
            <a:r>
              <a:rPr lang="es-ES_tradnl" sz="2800" dirty="0" err="1"/>
              <a:t>each</a:t>
            </a:r>
            <a:r>
              <a:rPr lang="es-ES_tradnl" sz="2800" dirty="0"/>
              <a:t> of the </a:t>
            </a:r>
            <a:r>
              <a:rPr lang="es-ES_tradnl" sz="2800" dirty="0" err="1"/>
              <a:t>individuals</a:t>
            </a:r>
            <a:r>
              <a:rPr lang="es-ES_tradnl" sz="2800" dirty="0"/>
              <a:t> </a:t>
            </a:r>
            <a:r>
              <a:rPr lang="es-ES_tradnl" sz="2800" dirty="0" err="1"/>
              <a:t>taken</a:t>
            </a:r>
            <a:r>
              <a:rPr lang="es-ES_tradnl" sz="2800" dirty="0"/>
              <a:t> as </a:t>
            </a:r>
            <a:r>
              <a:rPr lang="es-ES_tradnl" sz="2800" dirty="0" err="1"/>
              <a:t>independent</a:t>
            </a:r>
            <a:r>
              <a:rPr lang="es-ES_tradnl" sz="2800" dirty="0"/>
              <a:t> </a:t>
            </a:r>
            <a:r>
              <a:rPr lang="es-ES_tradnl" sz="2800" dirty="0" err="1"/>
              <a:t>biological</a:t>
            </a:r>
            <a:r>
              <a:rPr lang="es-ES_tradnl" sz="2800" dirty="0"/>
              <a:t> </a:t>
            </a:r>
            <a:r>
              <a:rPr lang="es-ES_tradnl" sz="2800" dirty="0" err="1"/>
              <a:t>organisms</a:t>
            </a:r>
            <a:r>
              <a:rPr lang="es-ES_tradnl" sz="2800" dirty="0"/>
              <a:t> in </a:t>
            </a:r>
            <a:r>
              <a:rPr lang="es-ES_tradnl" sz="2800" dirty="0" err="1"/>
              <a:t>their</a:t>
            </a:r>
            <a:r>
              <a:rPr lang="es-ES_tradnl" sz="2800" dirty="0"/>
              <a:t> </a:t>
            </a:r>
            <a:r>
              <a:rPr lang="es-ES_tradnl" sz="2800" dirty="0" err="1"/>
              <a:t>own</a:t>
            </a:r>
            <a:r>
              <a:rPr lang="es-ES_tradnl" sz="2800" dirty="0"/>
              <a:t> </a:t>
            </a:r>
            <a:r>
              <a:rPr lang="es-ES_tradnl" sz="2800" dirty="0" err="1"/>
              <a:t>right</a:t>
            </a:r>
            <a:r>
              <a:rPr lang="es-ES_tradnl" sz="2800" dirty="0"/>
              <a:t>.”  (p. 37)</a:t>
            </a:r>
          </a:p>
          <a:p>
            <a:pPr marL="0" indent="0">
              <a:buNone/>
            </a:pPr>
            <a:r>
              <a:rPr lang="es-ES_tradnl" sz="2800" dirty="0" smtClean="0"/>
              <a:t>- “</a:t>
            </a:r>
            <a:r>
              <a:rPr lang="es-ES_tradnl" sz="2800" dirty="0"/>
              <a:t>(T)he </a:t>
            </a:r>
            <a:r>
              <a:rPr lang="es-ES_tradnl" sz="2800" dirty="0" err="1"/>
              <a:t>characteristic</a:t>
            </a:r>
            <a:r>
              <a:rPr lang="es-ES_tradnl" sz="2800" dirty="0"/>
              <a:t> of </a:t>
            </a:r>
            <a:r>
              <a:rPr lang="es-ES_tradnl" sz="2800" dirty="0" err="1"/>
              <a:t>being</a:t>
            </a:r>
            <a:r>
              <a:rPr lang="es-ES_tradnl" sz="2800" dirty="0"/>
              <a:t> a </a:t>
            </a:r>
            <a:r>
              <a:rPr lang="es-ES_tradnl" sz="2800" dirty="0" err="1"/>
              <a:t>parent</a:t>
            </a:r>
            <a:r>
              <a:rPr lang="es-ES_tradnl" sz="2800" dirty="0"/>
              <a:t> </a:t>
            </a:r>
            <a:r>
              <a:rPr lang="es-ES_tradnl" sz="2800" dirty="0" err="1"/>
              <a:t>rests</a:t>
            </a:r>
            <a:r>
              <a:rPr lang="es-ES_tradnl" sz="2800" dirty="0"/>
              <a:t> not on the </a:t>
            </a:r>
            <a:r>
              <a:rPr lang="es-ES_tradnl" sz="2800" dirty="0" err="1"/>
              <a:t>dynamic</a:t>
            </a:r>
            <a:r>
              <a:rPr lang="es-ES_tradnl" sz="2800" dirty="0"/>
              <a:t> interaction of sexual </a:t>
            </a:r>
            <a:r>
              <a:rPr lang="es-ES_tradnl" sz="2800" dirty="0" err="1"/>
              <a:t>activity</a:t>
            </a:r>
            <a:r>
              <a:rPr lang="es-ES_tradnl" sz="2800" dirty="0"/>
              <a:t> </a:t>
            </a:r>
            <a:r>
              <a:rPr lang="es-ES_tradnl" sz="2800" dirty="0" err="1"/>
              <a:t>alone</a:t>
            </a:r>
            <a:r>
              <a:rPr lang="es-ES_tradnl" sz="2800" dirty="0"/>
              <a:t> </a:t>
            </a:r>
            <a:r>
              <a:rPr lang="es-ES_tradnl" sz="2800" dirty="0" err="1"/>
              <a:t>but</a:t>
            </a:r>
            <a:r>
              <a:rPr lang="es-ES_tradnl" sz="2800" dirty="0"/>
              <a:t> on </a:t>
            </a:r>
            <a:r>
              <a:rPr lang="es-ES_tradnl" sz="2800" dirty="0" err="1"/>
              <a:t>that</a:t>
            </a:r>
            <a:r>
              <a:rPr lang="es-ES_tradnl" sz="2800" dirty="0"/>
              <a:t> </a:t>
            </a:r>
            <a:r>
              <a:rPr lang="es-ES_tradnl" sz="2800" dirty="0" err="1"/>
              <a:t>taken</a:t>
            </a:r>
            <a:r>
              <a:rPr lang="es-ES_tradnl" sz="2800" dirty="0"/>
              <a:t> </a:t>
            </a:r>
            <a:r>
              <a:rPr lang="es-ES_tradnl" sz="2800" dirty="0" err="1"/>
              <a:t>together</a:t>
            </a:r>
            <a:r>
              <a:rPr lang="es-ES_tradnl" sz="2800" dirty="0"/>
              <a:t> </a:t>
            </a:r>
            <a:r>
              <a:rPr lang="es-ES_tradnl" sz="2800" dirty="0" err="1"/>
              <a:t>with</a:t>
            </a:r>
            <a:r>
              <a:rPr lang="es-ES_tradnl" sz="2800" dirty="0"/>
              <a:t>, </a:t>
            </a:r>
            <a:r>
              <a:rPr lang="es-ES_tradnl" sz="2800" dirty="0" err="1"/>
              <a:t>coordinated</a:t>
            </a:r>
            <a:r>
              <a:rPr lang="es-ES_tradnl" sz="2800" dirty="0"/>
              <a:t> </a:t>
            </a:r>
            <a:r>
              <a:rPr lang="es-ES_tradnl" sz="2800" dirty="0" err="1"/>
              <a:t>with</a:t>
            </a:r>
            <a:r>
              <a:rPr lang="es-ES_tradnl" sz="2800" dirty="0"/>
              <a:t>, a </a:t>
            </a:r>
            <a:r>
              <a:rPr lang="es-ES_tradnl" sz="2800" dirty="0" err="1"/>
              <a:t>certain</a:t>
            </a:r>
            <a:r>
              <a:rPr lang="es-ES_tradnl" sz="2800" dirty="0"/>
              <a:t> </a:t>
            </a:r>
            <a:r>
              <a:rPr lang="es-ES_tradnl" sz="2800" dirty="0" err="1"/>
              <a:t>outcome</a:t>
            </a:r>
            <a:r>
              <a:rPr lang="es-ES_tradnl" sz="2800" dirty="0"/>
              <a:t> </a:t>
            </a:r>
            <a:r>
              <a:rPr lang="es-ES_tradnl" sz="2800" dirty="0" err="1"/>
              <a:t>that</a:t>
            </a:r>
            <a:r>
              <a:rPr lang="es-ES_tradnl" sz="2800" dirty="0"/>
              <a:t> </a:t>
            </a:r>
            <a:r>
              <a:rPr lang="es-ES_tradnl" sz="2800" dirty="0" err="1"/>
              <a:t>exists</a:t>
            </a:r>
            <a:r>
              <a:rPr lang="es-ES_tradnl" sz="2800" dirty="0"/>
              <a:t> </a:t>
            </a:r>
            <a:r>
              <a:rPr lang="es-ES_tradnl" sz="2800" dirty="0" err="1"/>
              <a:t>precisely</a:t>
            </a:r>
            <a:r>
              <a:rPr lang="es-ES_tradnl" sz="2800" dirty="0"/>
              <a:t> as a </a:t>
            </a:r>
            <a:r>
              <a:rPr lang="es-ES_tradnl" sz="2800" dirty="0" err="1"/>
              <a:t>trajectory</a:t>
            </a:r>
            <a:r>
              <a:rPr lang="es-ES_tradnl" sz="2800" dirty="0"/>
              <a:t> </a:t>
            </a:r>
            <a:r>
              <a:rPr lang="es-ES_tradnl" sz="2800" dirty="0" err="1"/>
              <a:t>independent</a:t>
            </a:r>
            <a:r>
              <a:rPr lang="es-ES_tradnl" sz="2800" dirty="0"/>
              <a:t> of </a:t>
            </a:r>
            <a:r>
              <a:rPr lang="es-ES_tradnl" sz="2800" dirty="0" err="1"/>
              <a:t>either</a:t>
            </a:r>
            <a:r>
              <a:rPr lang="es-ES_tradnl" sz="2800" dirty="0"/>
              <a:t> </a:t>
            </a:r>
            <a:r>
              <a:rPr lang="es-ES_tradnl" sz="2800" dirty="0" err="1"/>
              <a:t>parent</a:t>
            </a:r>
            <a:r>
              <a:rPr lang="es-ES_tradnl" sz="2800" dirty="0"/>
              <a:t> in </a:t>
            </a:r>
            <a:r>
              <a:rPr lang="es-ES_tradnl" sz="2800" dirty="0" err="1"/>
              <a:t>his</a:t>
            </a:r>
            <a:r>
              <a:rPr lang="es-ES_tradnl" sz="2800" dirty="0"/>
              <a:t> </a:t>
            </a:r>
            <a:r>
              <a:rPr lang="es-ES_tradnl" sz="2800" dirty="0" err="1"/>
              <a:t>or</a:t>
            </a:r>
            <a:r>
              <a:rPr lang="es-ES_tradnl" sz="2800" dirty="0"/>
              <a:t> </a:t>
            </a:r>
            <a:r>
              <a:rPr lang="es-ES_tradnl" sz="2800" dirty="0" err="1"/>
              <a:t>her</a:t>
            </a:r>
            <a:r>
              <a:rPr lang="es-ES_tradnl" sz="2800" dirty="0"/>
              <a:t> individual </a:t>
            </a:r>
            <a:r>
              <a:rPr lang="es-ES_tradnl" sz="2800" dirty="0" err="1"/>
              <a:t>being</a:t>
            </a:r>
            <a:r>
              <a:rPr lang="es-ES_tradnl" sz="2800" dirty="0"/>
              <a:t>.” (p. 38)</a:t>
            </a:r>
          </a:p>
          <a:p>
            <a:endParaRPr lang="en-US" sz="2300" dirty="0"/>
          </a:p>
        </p:txBody>
      </p:sp>
    </p:spTree>
    <p:extLst>
      <p:ext uri="{BB962C8B-B14F-4D97-AF65-F5344CB8AC3E}">
        <p14:creationId xmlns:p14="http://schemas.microsoft.com/office/powerpoint/2010/main" val="3479785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11443</TotalTime>
  <Words>4909</Words>
  <Application>Microsoft Macintosh PowerPoint</Application>
  <PresentationFormat>On-screen Show (4:3)</PresentationFormat>
  <Paragraphs>162</Paragraphs>
  <Slides>47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Horizon</vt:lpstr>
      <vt:lpstr>Foto do Photo Editor</vt:lpstr>
      <vt:lpstr>The contested relation to reality  of "the creative treatment of actuality”:  a triadic semiotic critique </vt:lpstr>
      <vt:lpstr>the KERNEL of semiosis viewed from  a documentary film perspective</vt:lpstr>
      <vt:lpstr>Deely’s take on relation in a triadic spirit:   how to grasp what is invisible </vt:lpstr>
      <vt:lpstr>Bateson on ‘metacommunication’ as the basis of ‘frames’ in animals</vt:lpstr>
      <vt:lpstr>What is in a frame that the same thing in another would mean something else?</vt:lpstr>
      <vt:lpstr>Goffman’s  phenomenological take on experience partly based on William James</vt:lpstr>
      <vt:lpstr>the ‘frame’ in a psychoanalytic light:  j. bleger (1960) on the ‘encuadre’</vt:lpstr>
      <vt:lpstr>An almost peircean take on Nature &amp; culture</vt:lpstr>
      <vt:lpstr>Deely’s answer: all you need is a relation dyadic &amp; triadic relations</vt:lpstr>
      <vt:lpstr>the SIGN relation never perishes</vt:lpstr>
      <vt:lpstr> bateson’s pattern that connects &amp;  Peirce’s teleology</vt:lpstr>
      <vt:lpstr>Teleology throughout the universe</vt:lpstr>
      <vt:lpstr>Deely’s answer: thirdness as  “the pattern that connects” (Bateson)</vt:lpstr>
      <vt:lpstr>Bateson on relation </vt:lpstr>
      <vt:lpstr>Peirce’s rainbow realism &amp; synechism</vt:lpstr>
      <vt:lpstr>When James’ pragmatism comes close to peirce’s rainbow realism</vt:lpstr>
      <vt:lpstr>W. James’ (1907) take on representation is akin to documentary theory’s dualism</vt:lpstr>
      <vt:lpstr>SYNECHISM, an alternative to dualism</vt:lpstr>
      <vt:lpstr>Peircean steps to correct a dualistic account of representation</vt:lpstr>
      <vt:lpstr>Peircean steps to correct …</vt:lpstr>
      <vt:lpstr>john Grierson’s 1933 influential definition of the documentary genre</vt:lpstr>
      <vt:lpstr>James’ creative addition to reality</vt:lpstr>
      <vt:lpstr>Idealism &amp; semiotic as different perspectives</vt:lpstr>
      <vt:lpstr>The lure of the notion of character   in the theory &amp; the poetics of documentary </vt:lpstr>
      <vt:lpstr>An influential documentary theorist:  jean-louis comolli</vt:lpstr>
      <vt:lpstr>Documentary’s dualistic approach to reality I</vt:lpstr>
      <vt:lpstr>Documentary’s dualistic approach to reality II</vt:lpstr>
      <vt:lpstr>The fallacy of the Peptonized Real I</vt:lpstr>
      <vt:lpstr>The fallacy of the Peptonized Real II</vt:lpstr>
      <vt:lpstr>THE MIDAS TOUCH of the DOCUMENTARY FILM</vt:lpstr>
      <vt:lpstr>a recurrent concept  in  documentary theory</vt:lpstr>
      <vt:lpstr>a Typical theoretical account of the creation of the documentary character</vt:lpstr>
      <vt:lpstr>DUALISM - synechism</vt:lpstr>
      <vt:lpstr>goffman’s “order of interaction”  on the screen as it is in life</vt:lpstr>
      <vt:lpstr>Two expressions of the pygmalion myth</vt:lpstr>
      <vt:lpstr>Epistemological dualism</vt:lpstr>
      <vt:lpstr>Sarita, the woman who didn`t want not to be cheerful: the ending of jogo de cena (Coutinho, 2007)</vt:lpstr>
      <vt:lpstr>Why choose this sequence of the documentary?</vt:lpstr>
      <vt:lpstr>The epiphany of the Real </vt:lpstr>
      <vt:lpstr>PowerPoint Presentation</vt:lpstr>
      <vt:lpstr>PowerPoint Presentation</vt:lpstr>
      <vt:lpstr>PowerPoint Presentation</vt:lpstr>
      <vt:lpstr>To quote deely one MORE time</vt:lpstr>
      <vt:lpstr>Semiosis:  all you need is a (triadic) relation</vt:lpstr>
      <vt:lpstr>References</vt:lpstr>
      <vt:lpstr>references</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COMENTários “dialogical self system development”</dc:title>
  <dc:creator>fernando andacht</dc:creator>
  <cp:lastModifiedBy>fernando andacht</cp:lastModifiedBy>
  <cp:revision>206</cp:revision>
  <dcterms:created xsi:type="dcterms:W3CDTF">2018-07-14T17:28:19Z</dcterms:created>
  <dcterms:modified xsi:type="dcterms:W3CDTF">2022-07-25T14:45:11Z</dcterms:modified>
</cp:coreProperties>
</file>